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89" r:id="rId2"/>
    <p:sldId id="348" r:id="rId3"/>
    <p:sldId id="279" r:id="rId4"/>
    <p:sldId id="354" r:id="rId5"/>
    <p:sldId id="335" r:id="rId6"/>
    <p:sldId id="305" r:id="rId7"/>
    <p:sldId id="345" r:id="rId8"/>
    <p:sldId id="355" r:id="rId9"/>
    <p:sldId id="356" r:id="rId10"/>
    <p:sldId id="357" r:id="rId11"/>
    <p:sldId id="358" r:id="rId12"/>
    <p:sldId id="359" r:id="rId13"/>
    <p:sldId id="341" r:id="rId14"/>
    <p:sldId id="360" r:id="rId15"/>
    <p:sldId id="361" r:id="rId16"/>
    <p:sldId id="362" r:id="rId17"/>
    <p:sldId id="363" r:id="rId18"/>
    <p:sldId id="261"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24F"/>
    <a:srgbClr val="3C0113"/>
    <a:srgbClr val="F30A4F"/>
    <a:srgbClr val="970731"/>
    <a:srgbClr val="FFD34C"/>
    <a:srgbClr val="FFDA46"/>
    <a:srgbClr val="FFEC3D"/>
    <a:srgbClr val="FFBA1C"/>
    <a:srgbClr val="FF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8" d="100"/>
          <a:sy n="118" d="100"/>
        </p:scale>
        <p:origin x="-96" y="-16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2/21/18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2/21/18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2/21/18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2/21/18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2/21/18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2/21/18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2/21/18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2/21/18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2/21/18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72"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971" y="252128"/>
            <a:ext cx="8437718" cy="4401205"/>
          </a:xfrm>
          <a:prstGeom prst="rect">
            <a:avLst/>
          </a:prstGeom>
        </p:spPr>
        <p:txBody>
          <a:bodyPr wrap="square">
            <a:spAutoFit/>
          </a:bodyPr>
          <a:lstStyle/>
          <a:p>
            <a:r>
              <a:rPr lang="en-US" sz="2000" b="1" dirty="0">
                <a:latin typeface="Arial"/>
                <a:cs typeface="Arial"/>
              </a:rPr>
              <a:t>1 Corinthians 12:27-13:3 </a:t>
            </a:r>
            <a:endParaRPr lang="en-US" sz="2000" b="1" dirty="0" smtClean="0">
              <a:latin typeface="Arial"/>
              <a:cs typeface="Arial"/>
            </a:endParaRPr>
          </a:p>
          <a:p>
            <a:r>
              <a:rPr lang="en-US" sz="2000" dirty="0" smtClean="0">
                <a:latin typeface="Arial"/>
                <a:cs typeface="Arial"/>
              </a:rPr>
              <a:t>Now</a:t>
            </a:r>
            <a:r>
              <a:rPr lang="en-US" sz="2000" dirty="0">
                <a:latin typeface="Arial"/>
                <a:cs typeface="Arial"/>
              </a:rPr>
              <a:t> you are the body of Christ and individually members of it. </a:t>
            </a:r>
            <a:r>
              <a:rPr lang="en-US" sz="2000" baseline="30000" dirty="0">
                <a:latin typeface="Arial"/>
                <a:cs typeface="Arial"/>
              </a:rPr>
              <a:t>28 </a:t>
            </a:r>
            <a:r>
              <a:rPr lang="en-US" sz="2000" dirty="0">
                <a:latin typeface="Arial"/>
                <a:cs typeface="Arial"/>
              </a:rPr>
              <a:t>And God has appointed in the church first apostles, second prophets, third teachers, then miracles, then gifts of healing, helping, administrating, and various kinds of tongues. </a:t>
            </a:r>
            <a:r>
              <a:rPr lang="en-US" sz="2000" baseline="30000" dirty="0">
                <a:latin typeface="Arial"/>
                <a:cs typeface="Arial"/>
              </a:rPr>
              <a:t>29 </a:t>
            </a:r>
            <a:r>
              <a:rPr lang="en-US" sz="2000" dirty="0">
                <a:latin typeface="Arial"/>
                <a:cs typeface="Arial"/>
              </a:rPr>
              <a:t>Are all apostles? Are all prophets? Are all teachers? Do all work miracles? </a:t>
            </a:r>
            <a:r>
              <a:rPr lang="en-US" sz="2000" baseline="30000" dirty="0">
                <a:latin typeface="Arial"/>
                <a:cs typeface="Arial"/>
              </a:rPr>
              <a:t>30 </a:t>
            </a:r>
            <a:r>
              <a:rPr lang="en-US" sz="2000" dirty="0">
                <a:latin typeface="Arial"/>
                <a:cs typeface="Arial"/>
              </a:rPr>
              <a:t>Do all possess gifts of healing? Do all speak with tongues? Do all interpret? </a:t>
            </a:r>
            <a:r>
              <a:rPr lang="en-US" sz="2000" baseline="30000" dirty="0">
                <a:latin typeface="Arial"/>
                <a:cs typeface="Arial"/>
              </a:rPr>
              <a:t>31 </a:t>
            </a:r>
            <a:r>
              <a:rPr lang="en-US" sz="2000" dirty="0">
                <a:latin typeface="Arial"/>
                <a:cs typeface="Arial"/>
              </a:rPr>
              <a:t>But earnestly desire the higher gifts. And I will show you a still more excellent way. 13 If I speak in the tongues of men and of angels, but have not love, I am a noisy gong or a clanging cymbal. </a:t>
            </a:r>
            <a:r>
              <a:rPr lang="en-US" sz="2000" baseline="30000" dirty="0">
                <a:latin typeface="Arial"/>
                <a:cs typeface="Arial"/>
              </a:rPr>
              <a:t>2 </a:t>
            </a:r>
            <a:r>
              <a:rPr lang="en-US" sz="2000" dirty="0">
                <a:latin typeface="Arial"/>
                <a:cs typeface="Arial"/>
              </a:rPr>
              <a:t>And if I have prophetic powers, and understand all mysteries and all knowledge, and if I have all faith, so as to remove mountains, but have not love, I am nothing. </a:t>
            </a:r>
            <a:r>
              <a:rPr lang="en-US" sz="2000" baseline="30000" dirty="0">
                <a:latin typeface="Arial"/>
                <a:cs typeface="Arial"/>
              </a:rPr>
              <a:t>3 </a:t>
            </a:r>
            <a:r>
              <a:rPr lang="en-US" sz="2000" dirty="0">
                <a:latin typeface="Arial"/>
                <a:cs typeface="Arial"/>
              </a:rPr>
              <a:t>If I give away all I have, and if I deliver up my body to be burned, but have not love, I gain nothing.</a:t>
            </a:r>
            <a:endParaRPr lang="en-US" sz="2000" b="1" dirty="0">
              <a:latin typeface="Arial"/>
              <a:cs typeface="Arial"/>
            </a:endParaRPr>
          </a:p>
        </p:txBody>
      </p:sp>
    </p:spTree>
    <p:extLst>
      <p:ext uri="{BB962C8B-B14F-4D97-AF65-F5344CB8AC3E}">
        <p14:creationId xmlns:p14="http://schemas.microsoft.com/office/powerpoint/2010/main" val="16146142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495" y="309592"/>
            <a:ext cx="8319331" cy="3785652"/>
          </a:xfrm>
          <a:prstGeom prst="rect">
            <a:avLst/>
          </a:prstGeom>
        </p:spPr>
        <p:txBody>
          <a:bodyPr wrap="square">
            <a:spAutoFit/>
          </a:bodyPr>
          <a:lstStyle/>
          <a:p>
            <a:r>
              <a:rPr lang="en-US" sz="2000" b="1" dirty="0">
                <a:latin typeface="Arial"/>
                <a:cs typeface="Arial"/>
              </a:rPr>
              <a:t>1 Corinthians 14:1-</a:t>
            </a:r>
            <a:r>
              <a:rPr lang="en-US" sz="2000" b="1" dirty="0" smtClean="0">
                <a:latin typeface="Arial"/>
                <a:cs typeface="Arial"/>
              </a:rPr>
              <a:t>5</a:t>
            </a:r>
          </a:p>
          <a:p>
            <a:endParaRPr lang="en-US" sz="2000" b="1" dirty="0">
              <a:latin typeface="Arial"/>
              <a:cs typeface="Arial"/>
            </a:endParaRPr>
          </a:p>
          <a:p>
            <a:r>
              <a:rPr lang="en-US" sz="2000" b="1" dirty="0">
                <a:latin typeface="Arial"/>
                <a:cs typeface="Arial"/>
              </a:rPr>
              <a:t> </a:t>
            </a:r>
            <a:r>
              <a:rPr lang="en-US" sz="2000" dirty="0">
                <a:latin typeface="Arial"/>
                <a:cs typeface="Arial"/>
              </a:rPr>
              <a:t>Follow the way of love and eagerly desire gifts of the Spirit, especially prophecy. </a:t>
            </a:r>
            <a:r>
              <a:rPr lang="en-US" sz="2000" baseline="30000" dirty="0">
                <a:latin typeface="Arial"/>
                <a:cs typeface="Arial"/>
              </a:rPr>
              <a:t>2 </a:t>
            </a:r>
            <a:r>
              <a:rPr lang="en-US" sz="2000" dirty="0">
                <a:latin typeface="Arial"/>
                <a:cs typeface="Arial"/>
              </a:rPr>
              <a:t>For anyone who speaks in a tongue does not speak to people but to God. Indeed, no one understands them; they utter mysteries by the Spirit. </a:t>
            </a:r>
            <a:r>
              <a:rPr lang="en-US" sz="2000" baseline="30000" dirty="0">
                <a:latin typeface="Arial"/>
                <a:cs typeface="Arial"/>
              </a:rPr>
              <a:t>3 </a:t>
            </a:r>
            <a:r>
              <a:rPr lang="en-US" sz="2000" dirty="0">
                <a:latin typeface="Arial"/>
                <a:cs typeface="Arial"/>
              </a:rPr>
              <a:t>But the one who prophesies speaks to people for their strengthening, encouraging and comfort. </a:t>
            </a:r>
            <a:r>
              <a:rPr lang="en-US" sz="2000" baseline="30000" dirty="0">
                <a:latin typeface="Arial"/>
                <a:cs typeface="Arial"/>
              </a:rPr>
              <a:t>4 </a:t>
            </a:r>
            <a:r>
              <a:rPr lang="en-US" sz="2000" dirty="0">
                <a:latin typeface="Arial"/>
                <a:cs typeface="Arial"/>
              </a:rPr>
              <a:t>Anyone who speaks in a tongue edifies themselves, but the one who prophesies edifies the church. </a:t>
            </a:r>
            <a:r>
              <a:rPr lang="en-US" sz="2000" baseline="30000" dirty="0">
                <a:latin typeface="Arial"/>
                <a:cs typeface="Arial"/>
              </a:rPr>
              <a:t>5 </a:t>
            </a:r>
            <a:r>
              <a:rPr lang="en-US" sz="2000" dirty="0">
                <a:latin typeface="Arial"/>
                <a:cs typeface="Arial"/>
              </a:rPr>
              <a:t>I would like every one of you to speak in tongues, but I would rather have you prophesy. The one who prophesies is greater than the one who speaks in tongues, unless someone interprets, so that the church may be edified.</a:t>
            </a:r>
            <a:endParaRPr lang="en-US" sz="2000" b="1" dirty="0">
              <a:latin typeface="Arial"/>
              <a:cs typeface="Arial"/>
            </a:endParaRPr>
          </a:p>
        </p:txBody>
      </p:sp>
    </p:spTree>
    <p:extLst>
      <p:ext uri="{BB962C8B-B14F-4D97-AF65-F5344CB8AC3E}">
        <p14:creationId xmlns:p14="http://schemas.microsoft.com/office/powerpoint/2010/main" val="12636826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5833" y="258320"/>
            <a:ext cx="8017984" cy="6001643"/>
          </a:xfrm>
          <a:prstGeom prst="rect">
            <a:avLst/>
          </a:prstGeom>
        </p:spPr>
        <p:txBody>
          <a:bodyPr wrap="square">
            <a:spAutoFit/>
          </a:bodyPr>
          <a:lstStyle/>
          <a:p>
            <a:pPr algn="ctr"/>
            <a:r>
              <a:rPr lang="en-US" sz="4800" b="1" dirty="0"/>
              <a:t>1Corinthians 14:3</a:t>
            </a:r>
            <a:r>
              <a:rPr lang="en-US" sz="4800" dirty="0"/>
              <a:t> </a:t>
            </a:r>
            <a:endParaRPr lang="en-US" sz="4800" dirty="0" smtClean="0"/>
          </a:p>
          <a:p>
            <a:pPr algn="ctr"/>
            <a:r>
              <a:rPr lang="en-US" sz="4800" dirty="0" smtClean="0"/>
              <a:t>On </a:t>
            </a:r>
            <a:r>
              <a:rPr lang="en-US" sz="4800" dirty="0"/>
              <a:t>the other hand, the one who prophesies speaks to people for their up building and encouragement and consolation.</a:t>
            </a:r>
          </a:p>
          <a:p>
            <a:pPr algn="ctr"/>
            <a:r>
              <a:rPr lang="en-US" sz="4800" dirty="0" smtClean="0">
                <a:latin typeface="Bangla Sangam MN"/>
                <a:cs typeface="Bangla Sangam MN"/>
              </a:rPr>
              <a:t>.</a:t>
            </a:r>
            <a:endParaRPr lang="en-US" sz="4800" b="1" dirty="0">
              <a:latin typeface="Bangla Sangam MN"/>
              <a:cs typeface="Bangla Sangam MN"/>
            </a:endParaRPr>
          </a:p>
          <a:p>
            <a:r>
              <a:rPr lang="en-US" sz="4800" dirty="0">
                <a:latin typeface="Bangla Sangam MN"/>
                <a:cs typeface="Bangla Sangam MN"/>
              </a:rPr>
              <a:t> </a:t>
            </a:r>
            <a:endParaRPr lang="en-US" sz="4800" b="1" dirty="0">
              <a:latin typeface="Bangla Sangam MN"/>
              <a:cs typeface="Bangla Sangam MN"/>
            </a:endParaRPr>
          </a:p>
        </p:txBody>
      </p:sp>
    </p:spTree>
    <p:extLst>
      <p:ext uri="{BB962C8B-B14F-4D97-AF65-F5344CB8AC3E}">
        <p14:creationId xmlns:p14="http://schemas.microsoft.com/office/powerpoint/2010/main" val="12284249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143500"/>
          </a:xfrm>
          <a:prstGeom prst="rect">
            <a:avLst/>
          </a:prstGeom>
        </p:spPr>
      </p:pic>
      <p:sp>
        <p:nvSpPr>
          <p:cNvPr id="2" name="Rectangle 1"/>
          <p:cNvSpPr/>
          <p:nvPr/>
        </p:nvSpPr>
        <p:spPr>
          <a:xfrm>
            <a:off x="408971" y="237275"/>
            <a:ext cx="8254757" cy="954107"/>
          </a:xfrm>
          <a:prstGeom prst="rect">
            <a:avLst/>
          </a:prstGeom>
        </p:spPr>
        <p:txBody>
          <a:bodyPr wrap="square">
            <a:spAutoFit/>
          </a:bodyPr>
          <a:lstStyle/>
          <a:p>
            <a:pPr algn="ctr"/>
            <a:r>
              <a:rPr lang="en-US" sz="2800" b="1" dirty="0"/>
              <a:t>1 Corinthians 12:7</a:t>
            </a:r>
            <a:r>
              <a:rPr lang="en-US" sz="2800" b="1" baseline="30000" dirty="0"/>
              <a:t> </a:t>
            </a:r>
            <a:r>
              <a:rPr lang="en-US" sz="2800" dirty="0"/>
              <a:t>Now to each one the manifestation of the Spirit is given for the common good.</a:t>
            </a:r>
          </a:p>
        </p:txBody>
      </p:sp>
    </p:spTree>
    <p:extLst>
      <p:ext uri="{BB962C8B-B14F-4D97-AF65-F5344CB8AC3E}">
        <p14:creationId xmlns:p14="http://schemas.microsoft.com/office/powerpoint/2010/main" val="29350482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684" y="290608"/>
            <a:ext cx="8394668" cy="4524315"/>
          </a:xfrm>
          <a:prstGeom prst="rect">
            <a:avLst/>
          </a:prstGeom>
        </p:spPr>
        <p:txBody>
          <a:bodyPr wrap="square">
            <a:spAutoFit/>
          </a:bodyPr>
          <a:lstStyle/>
          <a:p>
            <a:r>
              <a:rPr lang="en-US" sz="3200" b="1" dirty="0">
                <a:latin typeface="Bangla MN"/>
                <a:cs typeface="Bangla MN"/>
              </a:rPr>
              <a:t>Ephesians 4:15-16 </a:t>
            </a:r>
            <a:r>
              <a:rPr lang="en-US" sz="3200" b="1" baseline="30000" dirty="0">
                <a:latin typeface="Bangla MN"/>
                <a:cs typeface="Bangla MN"/>
              </a:rPr>
              <a:t> </a:t>
            </a:r>
            <a:endParaRPr lang="en-US" sz="3200" b="1" baseline="30000" dirty="0" smtClean="0">
              <a:latin typeface="Bangla MN"/>
              <a:cs typeface="Bangla MN"/>
            </a:endParaRPr>
          </a:p>
          <a:p>
            <a:r>
              <a:rPr lang="en-US" sz="3200" dirty="0" smtClean="0">
                <a:latin typeface="Bangla MN"/>
                <a:cs typeface="Bangla MN"/>
              </a:rPr>
              <a:t>Rather</a:t>
            </a:r>
            <a:r>
              <a:rPr lang="en-US" sz="3200" dirty="0">
                <a:latin typeface="Bangla MN"/>
                <a:cs typeface="Bangla MN"/>
              </a:rPr>
              <a:t>, speaking the truth in love, we are to grow up in every way into him who is the head, into Christ, </a:t>
            </a:r>
            <a:r>
              <a:rPr lang="en-US" sz="3200" baseline="30000" dirty="0">
                <a:latin typeface="Bangla MN"/>
                <a:cs typeface="Bangla MN"/>
              </a:rPr>
              <a:t>16 </a:t>
            </a:r>
            <a:r>
              <a:rPr lang="en-US" sz="3200" dirty="0">
                <a:latin typeface="Bangla MN"/>
                <a:cs typeface="Bangla MN"/>
              </a:rPr>
              <a:t>from whom the whole body, joined and held together by every joint with which it is equipped, when each part is working properly, makes the body grow so that it builds itself up in love.</a:t>
            </a:r>
            <a:endParaRPr lang="en-US" sz="3200" b="1" dirty="0">
              <a:latin typeface="Bangla MN"/>
              <a:cs typeface="Bangla MN"/>
            </a:endParaRPr>
          </a:p>
        </p:txBody>
      </p:sp>
    </p:spTree>
    <p:extLst>
      <p:ext uri="{BB962C8B-B14F-4D97-AF65-F5344CB8AC3E}">
        <p14:creationId xmlns:p14="http://schemas.microsoft.com/office/powerpoint/2010/main" val="12227733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9143999" cy="5143501"/>
          </a:xfrm>
          <a:prstGeom prst="rect">
            <a:avLst/>
          </a:prstGeom>
        </p:spPr>
      </p:pic>
    </p:spTree>
    <p:extLst>
      <p:ext uri="{BB962C8B-B14F-4D97-AF65-F5344CB8AC3E}">
        <p14:creationId xmlns:p14="http://schemas.microsoft.com/office/powerpoint/2010/main" val="19543367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9645" y="193739"/>
            <a:ext cx="7974935" cy="3785652"/>
          </a:xfrm>
          <a:prstGeom prst="rect">
            <a:avLst/>
          </a:prstGeom>
        </p:spPr>
        <p:txBody>
          <a:bodyPr wrap="square">
            <a:spAutoFit/>
          </a:bodyPr>
          <a:lstStyle/>
          <a:p>
            <a:r>
              <a:rPr lang="en-US" sz="2400" dirty="0">
                <a:latin typeface="Arial"/>
                <a:cs typeface="Arial"/>
              </a:rPr>
              <a:t>1 Corinthians 11:23-26 </a:t>
            </a:r>
            <a:endParaRPr lang="en-US" sz="2400" dirty="0">
              <a:latin typeface="Arial"/>
              <a:cs typeface="Arial"/>
            </a:endParaRPr>
          </a:p>
          <a:p>
            <a:r>
              <a:rPr lang="en-US" sz="2400" b="1" dirty="0">
                <a:latin typeface="Arial"/>
                <a:cs typeface="Arial"/>
              </a:rPr>
              <a:t> </a:t>
            </a:r>
            <a:r>
              <a:rPr lang="en-US" sz="2400" dirty="0">
                <a:latin typeface="Arial"/>
                <a:cs typeface="Arial"/>
              </a:rPr>
              <a:t>For I received from the Lord what I also passed on to you: The Lord Jesus, on the night he was betrayed, took bread, </a:t>
            </a:r>
            <a:r>
              <a:rPr lang="en-US" sz="2400" b="1" baseline="30000" dirty="0">
                <a:latin typeface="Arial"/>
                <a:cs typeface="Arial"/>
              </a:rPr>
              <a:t>24</a:t>
            </a:r>
            <a:r>
              <a:rPr lang="en-US" sz="2400" b="1" dirty="0">
                <a:latin typeface="Arial"/>
                <a:cs typeface="Arial"/>
              </a:rPr>
              <a:t> </a:t>
            </a:r>
            <a:r>
              <a:rPr lang="en-US" sz="2400" dirty="0">
                <a:latin typeface="Arial"/>
                <a:cs typeface="Arial"/>
              </a:rPr>
              <a:t>and when he had given thanks, he broke it and said, “This is my body, which is for you; do this in remembrance of me.” </a:t>
            </a:r>
            <a:r>
              <a:rPr lang="en-US" sz="2400" b="1" baseline="30000" dirty="0">
                <a:latin typeface="Arial"/>
                <a:cs typeface="Arial"/>
              </a:rPr>
              <a:t>25</a:t>
            </a:r>
            <a:r>
              <a:rPr lang="en-US" sz="2400" b="1" dirty="0">
                <a:latin typeface="Arial"/>
                <a:cs typeface="Arial"/>
              </a:rPr>
              <a:t> </a:t>
            </a:r>
            <a:r>
              <a:rPr lang="en-US" sz="2400" dirty="0">
                <a:latin typeface="Arial"/>
                <a:cs typeface="Arial"/>
              </a:rPr>
              <a:t>In the same way, after supper he took the cup, saying, “This cup is the new covenant in my blood; do this, whenever you drink it, in remembrance of me.” </a:t>
            </a:r>
            <a:r>
              <a:rPr lang="en-US" sz="2400" b="1" baseline="30000" dirty="0">
                <a:latin typeface="Arial"/>
                <a:cs typeface="Arial"/>
              </a:rPr>
              <a:t>26</a:t>
            </a:r>
            <a:r>
              <a:rPr lang="en-US" sz="2400" b="1" dirty="0">
                <a:latin typeface="Arial"/>
                <a:cs typeface="Arial"/>
              </a:rPr>
              <a:t> </a:t>
            </a:r>
            <a:r>
              <a:rPr lang="en-US" sz="2400" dirty="0">
                <a:latin typeface="Arial"/>
                <a:cs typeface="Arial"/>
              </a:rPr>
              <a:t>For whenever you eat this bread and drink this cup, you proclaim the Lord’s death until he comes.</a:t>
            </a:r>
            <a:endParaRPr lang="en-US" sz="2400" dirty="0">
              <a:latin typeface="Arial"/>
              <a:cs typeface="Arial"/>
            </a:endParaRPr>
          </a:p>
        </p:txBody>
      </p:sp>
    </p:spTree>
    <p:extLst>
      <p:ext uri="{BB962C8B-B14F-4D97-AF65-F5344CB8AC3E}">
        <p14:creationId xmlns:p14="http://schemas.microsoft.com/office/powerpoint/2010/main" val="37432831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7357" y="290608"/>
            <a:ext cx="8093322" cy="4154983"/>
          </a:xfrm>
          <a:prstGeom prst="rect">
            <a:avLst/>
          </a:prstGeom>
        </p:spPr>
        <p:txBody>
          <a:bodyPr wrap="square">
            <a:spAutoFit/>
          </a:bodyPr>
          <a:lstStyle/>
          <a:p>
            <a:pPr algn="ctr"/>
            <a:r>
              <a:rPr lang="en-US" sz="4400" dirty="0">
                <a:latin typeface="Bangla MN"/>
                <a:cs typeface="Bangla MN"/>
              </a:rPr>
              <a:t>Ephesians 5:2 </a:t>
            </a:r>
            <a:r>
              <a:rPr lang="en-US" sz="4400" b="1" dirty="0">
                <a:latin typeface="Bangla MN"/>
                <a:cs typeface="Bangla MN"/>
              </a:rPr>
              <a:t> </a:t>
            </a:r>
            <a:endParaRPr lang="en-US" sz="4400" b="1" dirty="0" smtClean="0">
              <a:latin typeface="Bangla MN"/>
              <a:cs typeface="Bangla MN"/>
            </a:endParaRPr>
          </a:p>
          <a:p>
            <a:pPr algn="ctr"/>
            <a:r>
              <a:rPr lang="en-US" sz="4400" dirty="0" smtClean="0">
                <a:latin typeface="Bangla MN"/>
                <a:cs typeface="Bangla MN"/>
              </a:rPr>
              <a:t>and </a:t>
            </a:r>
            <a:r>
              <a:rPr lang="en-US" sz="4400" dirty="0">
                <a:latin typeface="Bangla MN"/>
                <a:cs typeface="Bangla MN"/>
              </a:rPr>
              <a:t>walk in the way of love, just as Christ loved us and gave himself up for us as a fragrant offering and sacrifice to God.</a:t>
            </a:r>
            <a:endParaRPr lang="en-US" sz="4400" dirty="0">
              <a:latin typeface="Bangla MN"/>
              <a:cs typeface="Bangla MN"/>
            </a:endParaRPr>
          </a:p>
        </p:txBody>
      </p:sp>
    </p:spTree>
    <p:extLst>
      <p:ext uri="{BB962C8B-B14F-4D97-AF65-F5344CB8AC3E}">
        <p14:creationId xmlns:p14="http://schemas.microsoft.com/office/powerpoint/2010/main" val="10291358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89"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smtClean="0">
                <a:solidFill>
                  <a:schemeClr val="bg1"/>
                </a:solidFill>
              </a:rPr>
              <a:t>Hebrews 4:12</a:t>
            </a:r>
            <a:r>
              <a:rPr lang="en-US" sz="4000" dirty="0" smtClean="0">
                <a:solidFill>
                  <a:schemeClr val="bg1"/>
                </a:solidFill>
              </a:rPr>
              <a:t> For the word of God is alive and active. Sharper than any double-edged sword, it penetrates even to dividing soul and spirit, joints and marrow; it judges the thoughts and attitudes of the heart.</a:t>
            </a:r>
            <a:endParaRPr lang="en-US" sz="4000" dirty="0">
              <a:solidFill>
                <a:schemeClr val="bg1"/>
              </a:solidFill>
            </a:endParaRPr>
          </a:p>
        </p:txBody>
      </p:sp>
    </p:spTree>
    <p:extLst>
      <p:ext uri="{BB962C8B-B14F-4D97-AF65-F5344CB8AC3E}">
        <p14:creationId xmlns:p14="http://schemas.microsoft.com/office/powerpoint/2010/main" val="5944033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40" y="0"/>
            <a:ext cx="9144000" cy="5211515"/>
          </a:xfrm>
          <a:prstGeom prst="rect">
            <a:avLst/>
          </a:prstGeom>
        </p:spPr>
      </p:pic>
      <p:sp>
        <p:nvSpPr>
          <p:cNvPr id="2" name="Rectangle 1"/>
          <p:cNvSpPr/>
          <p:nvPr/>
        </p:nvSpPr>
        <p:spPr>
          <a:xfrm>
            <a:off x="19040" y="0"/>
            <a:ext cx="9124960" cy="504753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7200" b="1" dirty="0" smtClean="0">
                <a:ln w="24500" cmpd="dbl">
                  <a:solidFill>
                    <a:schemeClr val="accent2">
                      <a:shade val="85000"/>
                      <a:satMod val="155000"/>
                    </a:schemeClr>
                  </a:solidFill>
                  <a:prstDash val="solid"/>
                  <a:miter lim="800000"/>
                </a:ln>
                <a:solidFill>
                  <a:srgbClr val="970731"/>
                </a:solidFill>
                <a:effectLst>
                  <a:outerShdw blurRad="38100" dist="38100" dir="7020000" algn="tl">
                    <a:srgbClr val="000000">
                      <a:alpha val="35000"/>
                    </a:srgbClr>
                  </a:outerShdw>
                </a:effectLst>
              </a:rPr>
              <a:t>“</a:t>
            </a:r>
            <a:r>
              <a:rPr lang="en-US" sz="7200" b="1" dirty="0" smtClean="0">
                <a:ln w="24500" cmpd="dbl">
                  <a:solidFill>
                    <a:schemeClr val="accent2">
                      <a:shade val="85000"/>
                      <a:satMod val="155000"/>
                    </a:schemeClr>
                  </a:solidFill>
                  <a:prstDash val="solid"/>
                  <a:miter lim="800000"/>
                </a:ln>
                <a:solidFill>
                  <a:srgbClr val="970731"/>
                </a:solidFill>
                <a:effectLst>
                  <a:outerShdw blurRad="38100" dist="38100" dir="7020000" algn="tl">
                    <a:srgbClr val="000000">
                      <a:alpha val="35000"/>
                    </a:srgbClr>
                  </a:outerShdw>
                </a:effectLst>
              </a:rPr>
              <a:t>The Power of the </a:t>
            </a:r>
          </a:p>
          <a:p>
            <a:pPr algn="ctr"/>
            <a:r>
              <a:rPr lang="en-US" sz="7200" b="1" dirty="0" smtClean="0">
                <a:ln w="24500" cmpd="dbl">
                  <a:solidFill>
                    <a:schemeClr val="accent2">
                      <a:shade val="85000"/>
                      <a:satMod val="155000"/>
                    </a:schemeClr>
                  </a:solidFill>
                  <a:prstDash val="solid"/>
                  <a:miter lim="800000"/>
                </a:ln>
                <a:solidFill>
                  <a:srgbClr val="970731"/>
                </a:solidFill>
                <a:effectLst>
                  <a:outerShdw blurRad="38100" dist="38100" dir="7020000" algn="tl">
                    <a:srgbClr val="000000">
                      <a:alpha val="35000"/>
                    </a:srgbClr>
                  </a:outerShdw>
                </a:effectLst>
              </a:rPr>
              <a:t>Holy Spirit”</a:t>
            </a:r>
          </a:p>
          <a:p>
            <a:pPr algn="ctr"/>
            <a:r>
              <a:rPr lang="en-US" sz="4000" b="1" dirty="0" smtClean="0">
                <a:ln w="24500" cmpd="dbl">
                  <a:solidFill>
                    <a:schemeClr val="accent2">
                      <a:shade val="85000"/>
                      <a:satMod val="155000"/>
                    </a:schemeClr>
                  </a:solidFill>
                  <a:prstDash val="solid"/>
                  <a:miter lim="800000"/>
                </a:ln>
                <a:solidFill>
                  <a:srgbClr val="FF024F"/>
                </a:solidFill>
                <a:effectLst>
                  <a:outerShdw blurRad="38100" dist="38100" dir="7020000" algn="tl">
                    <a:srgbClr val="000000">
                      <a:alpha val="35000"/>
                    </a:srgbClr>
                  </a:outerShdw>
                </a:effectLst>
              </a:rPr>
              <a:t>(Part </a:t>
            </a:r>
            <a:r>
              <a:rPr lang="en-US" sz="4000" b="1" dirty="0" smtClean="0">
                <a:ln w="24500" cmpd="dbl">
                  <a:solidFill>
                    <a:schemeClr val="accent2">
                      <a:shade val="85000"/>
                      <a:satMod val="155000"/>
                    </a:schemeClr>
                  </a:solidFill>
                  <a:prstDash val="solid"/>
                  <a:miter lim="800000"/>
                </a:ln>
                <a:solidFill>
                  <a:srgbClr val="FF024F"/>
                </a:solidFill>
                <a:effectLst>
                  <a:outerShdw blurRad="38100" dist="38100" dir="7020000" algn="tl">
                    <a:srgbClr val="000000">
                      <a:alpha val="35000"/>
                    </a:srgbClr>
                  </a:outerShdw>
                </a:effectLst>
              </a:rPr>
              <a:t>5)</a:t>
            </a:r>
            <a:endParaRPr lang="en-US" sz="4000" b="1" dirty="0">
              <a:ln w="24500" cmpd="dbl">
                <a:solidFill>
                  <a:schemeClr val="accent2">
                    <a:shade val="85000"/>
                    <a:satMod val="155000"/>
                  </a:schemeClr>
                </a:solidFill>
                <a:prstDash val="solid"/>
                <a:miter lim="800000"/>
              </a:ln>
              <a:solidFill>
                <a:srgbClr val="FF024F"/>
              </a:solidFill>
              <a:effectLst>
                <a:outerShdw blurRad="38100" dist="38100" dir="7020000" algn="tl">
                  <a:srgbClr val="000000">
                    <a:alpha val="35000"/>
                  </a:srgbClr>
                </a:outerShdw>
              </a:effectLst>
            </a:endParaRPr>
          </a:p>
          <a:p>
            <a:pPr algn="ctr"/>
            <a:r>
              <a:rPr lang="en-US" sz="6600" b="1" dirty="0">
                <a:ln/>
                <a:solidFill>
                  <a:schemeClr val="accent3"/>
                </a:solidFill>
              </a:rPr>
              <a:t> </a:t>
            </a:r>
            <a:r>
              <a:rPr lang="en-US" sz="6600" b="1" dirty="0" smtClean="0">
                <a:ln/>
                <a:solidFill>
                  <a:srgbClr val="970731"/>
                </a:solidFill>
              </a:rPr>
              <a:t>(Gifts)</a:t>
            </a:r>
            <a:endParaRPr lang="en-US" sz="6600" b="1" dirty="0">
              <a:ln/>
              <a:solidFill>
                <a:srgbClr val="970731"/>
              </a:solidFill>
            </a:endParaRPr>
          </a:p>
          <a:p>
            <a:pPr algn="ctr"/>
            <a:endParaRPr lang="en-US" sz="7200" b="1" dirty="0">
              <a:ln/>
              <a:solidFill>
                <a:schemeClr val="accent3"/>
              </a:solidFill>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8267" y="161448"/>
            <a:ext cx="8611673" cy="4832711"/>
          </a:xfrm>
          <a:prstGeom prst="rect">
            <a:avLst/>
          </a:prstGeom>
        </p:spPr>
      </p:pic>
      <p:sp>
        <p:nvSpPr>
          <p:cNvPr id="3" name="Rectangle 2"/>
          <p:cNvSpPr/>
          <p:nvPr/>
        </p:nvSpPr>
        <p:spPr>
          <a:xfrm>
            <a:off x="408971" y="333662"/>
            <a:ext cx="8265520" cy="3970318"/>
          </a:xfrm>
          <a:prstGeom prst="rect">
            <a:avLst/>
          </a:prstGeom>
        </p:spPr>
        <p:txBody>
          <a:bodyPr wrap="square">
            <a:spAutoFit/>
          </a:bodyPr>
          <a:lstStyle/>
          <a:p>
            <a:endParaRPr lang="en-US" sz="3600" b="1" dirty="0" smtClean="0">
              <a:latin typeface="Arial Hebrew Scholar"/>
              <a:cs typeface="Arial Hebrew Scholar"/>
            </a:endParaRPr>
          </a:p>
          <a:p>
            <a:endParaRPr lang="en-US" sz="3600" b="1" dirty="0">
              <a:latin typeface="Arial Hebrew Scholar"/>
              <a:cs typeface="Arial Hebrew Scholar"/>
            </a:endParaRPr>
          </a:p>
          <a:p>
            <a:endParaRPr lang="en-US" sz="3600" b="1" dirty="0" smtClean="0">
              <a:latin typeface="Arial Hebrew Scholar"/>
              <a:cs typeface="Arial Hebrew Scholar"/>
            </a:endParaRPr>
          </a:p>
          <a:p>
            <a:pPr algn="ctr"/>
            <a:r>
              <a:rPr lang="en-US" sz="3600" b="1" dirty="0" smtClean="0">
                <a:latin typeface="Arial Hebrew Scholar"/>
                <a:cs typeface="Arial Hebrew Scholar"/>
              </a:rPr>
              <a:t>1 </a:t>
            </a:r>
            <a:r>
              <a:rPr lang="en-US" sz="3600" b="1" dirty="0">
                <a:latin typeface="Arial Hebrew Scholar"/>
                <a:cs typeface="Arial Hebrew Scholar"/>
              </a:rPr>
              <a:t>Thessalonians 5:19-21 </a:t>
            </a:r>
            <a:endParaRPr lang="en-US" sz="3600" b="1" dirty="0" smtClean="0">
              <a:latin typeface="Arial Hebrew Scholar"/>
              <a:cs typeface="Arial Hebrew Scholar"/>
            </a:endParaRPr>
          </a:p>
          <a:p>
            <a:pPr algn="ctr"/>
            <a:r>
              <a:rPr lang="en-US" sz="3600" dirty="0" smtClean="0">
                <a:latin typeface="Arial Hebrew Scholar"/>
                <a:cs typeface="Arial Hebrew Scholar"/>
              </a:rPr>
              <a:t>Do </a:t>
            </a:r>
            <a:r>
              <a:rPr lang="en-US" sz="3600" dirty="0">
                <a:latin typeface="Arial Hebrew Scholar"/>
                <a:cs typeface="Arial Hebrew Scholar"/>
              </a:rPr>
              <a:t>not quench the Spirit. </a:t>
            </a:r>
            <a:r>
              <a:rPr lang="en-US" sz="3600" b="1" baseline="30000" dirty="0">
                <a:latin typeface="Arial Hebrew Scholar"/>
                <a:cs typeface="Arial Hebrew Scholar"/>
              </a:rPr>
              <a:t>20 </a:t>
            </a:r>
            <a:r>
              <a:rPr lang="en-US" sz="3600" dirty="0">
                <a:latin typeface="Arial Hebrew Scholar"/>
                <a:cs typeface="Arial Hebrew Scholar"/>
              </a:rPr>
              <a:t>Do not despise prophecies, </a:t>
            </a:r>
            <a:r>
              <a:rPr lang="en-US" sz="3600" b="1" baseline="30000" dirty="0">
                <a:latin typeface="Arial Hebrew Scholar"/>
                <a:cs typeface="Arial Hebrew Scholar"/>
              </a:rPr>
              <a:t>21 </a:t>
            </a:r>
            <a:r>
              <a:rPr lang="en-US" sz="3600" dirty="0">
                <a:latin typeface="Arial Hebrew Scholar"/>
                <a:cs typeface="Arial Hebrew Scholar"/>
              </a:rPr>
              <a:t>but test everything; hold fast what is good.</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536" y="215265"/>
            <a:ext cx="8588390" cy="4524315"/>
          </a:xfrm>
          <a:prstGeom prst="rect">
            <a:avLst/>
          </a:prstGeom>
        </p:spPr>
        <p:txBody>
          <a:bodyPr wrap="square">
            <a:spAutoFit/>
          </a:bodyPr>
          <a:lstStyle/>
          <a:p>
            <a:pPr algn="ctr"/>
            <a:r>
              <a:rPr lang="en-US" sz="2400" b="1" dirty="0">
                <a:latin typeface="Bangla MN"/>
                <a:cs typeface="Bangla MN"/>
              </a:rPr>
              <a:t>1 Corinthians 12:27-31</a:t>
            </a:r>
            <a:r>
              <a:rPr lang="en-US" sz="2400" dirty="0">
                <a:latin typeface="Bangla MN"/>
                <a:cs typeface="Bangla MN"/>
              </a:rPr>
              <a:t> </a:t>
            </a:r>
            <a:endParaRPr lang="en-US" sz="2400" dirty="0" smtClean="0">
              <a:latin typeface="Bangla MN"/>
              <a:cs typeface="Bangla MN"/>
            </a:endParaRPr>
          </a:p>
          <a:p>
            <a:pPr algn="ctr"/>
            <a:r>
              <a:rPr lang="en-US" sz="2400" dirty="0" smtClean="0">
                <a:latin typeface="Bangla MN"/>
                <a:cs typeface="Bangla MN"/>
              </a:rPr>
              <a:t>Now</a:t>
            </a:r>
            <a:r>
              <a:rPr lang="en-US" sz="2400" dirty="0">
                <a:latin typeface="Bangla MN"/>
                <a:cs typeface="Bangla MN"/>
              </a:rPr>
              <a:t> you are the body of Christ and individually members of it. </a:t>
            </a:r>
            <a:r>
              <a:rPr lang="en-US" sz="2400" baseline="30000" dirty="0">
                <a:latin typeface="Bangla MN"/>
                <a:cs typeface="Bangla MN"/>
              </a:rPr>
              <a:t>28 </a:t>
            </a:r>
            <a:r>
              <a:rPr lang="en-US" sz="2400" dirty="0">
                <a:latin typeface="Bangla MN"/>
                <a:cs typeface="Bangla MN"/>
              </a:rPr>
              <a:t>And God has appointed in the church first apostles, second prophets, third teachers, then miracles, then gifts of healing, helping, administrating, and various kinds of tongues. </a:t>
            </a:r>
            <a:r>
              <a:rPr lang="en-US" sz="2400" baseline="30000" dirty="0">
                <a:latin typeface="Bangla MN"/>
                <a:cs typeface="Bangla MN"/>
              </a:rPr>
              <a:t>29 </a:t>
            </a:r>
            <a:r>
              <a:rPr lang="en-US" sz="2400" dirty="0">
                <a:latin typeface="Bangla MN"/>
                <a:cs typeface="Bangla MN"/>
              </a:rPr>
              <a:t>Are all apostles? Are all prophets? Are all teachers? Do all work miracles? </a:t>
            </a:r>
            <a:r>
              <a:rPr lang="en-US" sz="2400" baseline="30000" dirty="0">
                <a:latin typeface="Bangla MN"/>
                <a:cs typeface="Bangla MN"/>
              </a:rPr>
              <a:t>30 </a:t>
            </a:r>
            <a:r>
              <a:rPr lang="en-US" sz="2400" dirty="0">
                <a:latin typeface="Bangla MN"/>
                <a:cs typeface="Bangla MN"/>
              </a:rPr>
              <a:t>Do all possess gifts of healing? Do </a:t>
            </a:r>
            <a:r>
              <a:rPr lang="en-US" sz="2400" dirty="0" smtClean="0">
                <a:latin typeface="Bangla MN"/>
                <a:cs typeface="Bangla MN"/>
              </a:rPr>
              <a:t>all speak </a:t>
            </a:r>
            <a:r>
              <a:rPr lang="en-US" sz="2400" dirty="0">
                <a:latin typeface="Bangla MN"/>
                <a:cs typeface="Bangla MN"/>
              </a:rPr>
              <a:t>with tongues? Do </a:t>
            </a:r>
            <a:r>
              <a:rPr lang="en-US" sz="2400" dirty="0" smtClean="0">
                <a:latin typeface="Bangla MN"/>
                <a:cs typeface="Bangla MN"/>
              </a:rPr>
              <a:t>all interpret</a:t>
            </a:r>
            <a:r>
              <a:rPr lang="en-US" sz="2400" dirty="0">
                <a:latin typeface="Bangla MN"/>
                <a:cs typeface="Bangla MN"/>
              </a:rPr>
              <a:t>? </a:t>
            </a:r>
            <a:r>
              <a:rPr lang="en-US" sz="2400" baseline="30000" dirty="0">
                <a:latin typeface="Bangla MN"/>
                <a:cs typeface="Bangla MN"/>
              </a:rPr>
              <a:t>31 </a:t>
            </a:r>
            <a:r>
              <a:rPr lang="en-US" sz="2400" dirty="0">
                <a:latin typeface="Bangla MN"/>
                <a:cs typeface="Bangla MN"/>
              </a:rPr>
              <a:t>But earnestly desire the higher gifts. And I will show you a still more excellent way.</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pic>
        <p:nvPicPr>
          <p:cNvPr id="3" name="Picture 2"/>
          <p:cNvPicPr>
            <a:picLocks noChangeAspect="1"/>
          </p:cNvPicPr>
          <p:nvPr/>
        </p:nvPicPr>
        <p:blipFill>
          <a:blip r:embed="rId2"/>
          <a:stretch>
            <a:fillRect/>
          </a:stretch>
        </p:blipFill>
        <p:spPr>
          <a:xfrm>
            <a:off x="2335440" y="82606"/>
            <a:ext cx="4186571" cy="2095500"/>
          </a:xfrm>
          <a:prstGeom prst="rect">
            <a:avLst/>
          </a:prstGeom>
        </p:spPr>
      </p:pic>
      <p:sp>
        <p:nvSpPr>
          <p:cNvPr id="8" name="Rectangle 7"/>
          <p:cNvSpPr/>
          <p:nvPr/>
        </p:nvSpPr>
        <p:spPr>
          <a:xfrm>
            <a:off x="204486" y="2178106"/>
            <a:ext cx="8741418" cy="2831544"/>
          </a:xfrm>
          <a:prstGeom prst="rect">
            <a:avLst/>
          </a:prstGeom>
        </p:spPr>
        <p:txBody>
          <a:bodyPr wrap="square">
            <a:spAutoFit/>
          </a:bodyPr>
          <a:lstStyle/>
          <a:p>
            <a:r>
              <a:rPr lang="en-US" b="1" dirty="0"/>
              <a:t>In Romans 12, 1Corinthians 12, and Ephesians 4 these are the Spiritual gifts mentioned</a:t>
            </a:r>
            <a:r>
              <a:rPr lang="en-US" b="1" dirty="0" smtClean="0"/>
              <a:t>:</a:t>
            </a:r>
          </a:p>
          <a:p>
            <a:pPr algn="ctr"/>
            <a:r>
              <a:rPr lang="en-US" sz="3200" dirty="0" smtClean="0"/>
              <a:t>Exhortation – giving – leadership – mercy – prophesy – service – teaching – administration – apostle – discernment – faith – healings – helps – knowledge – miracles – tongues – interpretation of tongues – wisdom – evangelism - pastor </a:t>
            </a:r>
            <a:endParaRPr lang="en-US" sz="3200" dirty="0"/>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5026039" cy="5143500"/>
          </a:xfrm>
          <a:prstGeom prst="rect">
            <a:avLst/>
          </a:prstGeom>
        </p:spPr>
      </p:pic>
      <p:sp>
        <p:nvSpPr>
          <p:cNvPr id="6" name="Rectangle 5"/>
          <p:cNvSpPr/>
          <p:nvPr/>
        </p:nvSpPr>
        <p:spPr>
          <a:xfrm>
            <a:off x="5295098" y="237275"/>
            <a:ext cx="3573116" cy="4524316"/>
          </a:xfrm>
          <a:prstGeom prst="rect">
            <a:avLst/>
          </a:prstGeom>
        </p:spPr>
        <p:txBody>
          <a:bodyPr wrap="square">
            <a:spAutoFit/>
          </a:bodyPr>
          <a:lstStyle/>
          <a:p>
            <a:pPr algn="ctr"/>
            <a:r>
              <a:rPr lang="en-US" sz="3600" b="1" dirty="0">
                <a:latin typeface="Arial Hebrew Scholar"/>
                <a:cs typeface="Arial Hebrew Scholar"/>
              </a:rPr>
              <a:t>John 12:18</a:t>
            </a:r>
            <a:r>
              <a:rPr lang="en-US" sz="3600" b="1" baseline="30000" dirty="0">
                <a:latin typeface="Arial Hebrew Scholar"/>
                <a:cs typeface="Arial Hebrew Scholar"/>
              </a:rPr>
              <a:t> </a:t>
            </a:r>
            <a:endParaRPr lang="en-US" sz="3600" b="1" baseline="30000" dirty="0" smtClean="0">
              <a:latin typeface="Arial Hebrew Scholar"/>
              <a:cs typeface="Arial Hebrew Scholar"/>
            </a:endParaRPr>
          </a:p>
          <a:p>
            <a:pPr algn="ctr"/>
            <a:r>
              <a:rPr lang="en-US" sz="3600" dirty="0" smtClean="0">
                <a:latin typeface="Arial Hebrew Scholar"/>
                <a:cs typeface="Arial Hebrew Scholar"/>
              </a:rPr>
              <a:t>That </a:t>
            </a:r>
            <a:r>
              <a:rPr lang="en-US" sz="3600" dirty="0">
                <a:latin typeface="Arial Hebrew Scholar"/>
                <a:cs typeface="Arial Hebrew Scholar"/>
              </a:rPr>
              <a:t>was the reason so many went out to meet him—because they had heard about this miraculous sign.</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496" y="333662"/>
            <a:ext cx="8276282" cy="4401205"/>
          </a:xfrm>
          <a:prstGeom prst="rect">
            <a:avLst/>
          </a:prstGeom>
        </p:spPr>
        <p:txBody>
          <a:bodyPr wrap="square">
            <a:spAutoFit/>
          </a:bodyPr>
          <a:lstStyle/>
          <a:p>
            <a:r>
              <a:rPr lang="en-US" sz="2800" b="1" dirty="0">
                <a:latin typeface="Bangla MN"/>
                <a:cs typeface="Bangla MN"/>
              </a:rPr>
              <a:t>1Corinthians 14:29-</a:t>
            </a:r>
            <a:r>
              <a:rPr lang="en-US" sz="2800" b="1" dirty="0" smtClean="0">
                <a:latin typeface="Bangla MN"/>
                <a:cs typeface="Bangla MN"/>
              </a:rPr>
              <a:t>33</a:t>
            </a:r>
          </a:p>
          <a:p>
            <a:r>
              <a:rPr lang="en-US" sz="2800" b="1" baseline="30000" dirty="0">
                <a:latin typeface="Bangla MN"/>
                <a:cs typeface="Bangla MN"/>
              </a:rPr>
              <a:t> </a:t>
            </a:r>
            <a:r>
              <a:rPr lang="en-US" sz="2800" dirty="0">
                <a:latin typeface="Bangla MN"/>
                <a:cs typeface="Bangla MN"/>
              </a:rPr>
              <a:t>Let two or three prophets speak, and let the others weigh what is said. </a:t>
            </a:r>
            <a:r>
              <a:rPr lang="en-US" sz="2800" b="1" baseline="30000" dirty="0">
                <a:latin typeface="Bangla MN"/>
                <a:cs typeface="Bangla MN"/>
              </a:rPr>
              <a:t>30 </a:t>
            </a:r>
            <a:r>
              <a:rPr lang="en-US" sz="2800" dirty="0">
                <a:latin typeface="Bangla MN"/>
                <a:cs typeface="Bangla MN"/>
              </a:rPr>
              <a:t>If a revelation is made to another sitting there, let the first be silent. </a:t>
            </a:r>
            <a:r>
              <a:rPr lang="en-US" sz="2800" b="1" baseline="30000" dirty="0">
                <a:latin typeface="Bangla MN"/>
                <a:cs typeface="Bangla MN"/>
              </a:rPr>
              <a:t>31 </a:t>
            </a:r>
            <a:r>
              <a:rPr lang="en-US" sz="2800" dirty="0">
                <a:latin typeface="Bangla MN"/>
                <a:cs typeface="Bangla MN"/>
              </a:rPr>
              <a:t>For you can all prophesy one by one, so that all may learn and all be encouraged, </a:t>
            </a:r>
            <a:r>
              <a:rPr lang="en-US" sz="2800" b="1" baseline="30000" dirty="0">
                <a:latin typeface="Bangla MN"/>
                <a:cs typeface="Bangla MN"/>
              </a:rPr>
              <a:t>32 </a:t>
            </a:r>
            <a:r>
              <a:rPr lang="en-US" sz="2800" dirty="0">
                <a:latin typeface="Bangla MN"/>
                <a:cs typeface="Bangla MN"/>
              </a:rPr>
              <a:t>and the spirits of prophets are subject to prophets. </a:t>
            </a:r>
            <a:r>
              <a:rPr lang="en-US" sz="2800" b="1" baseline="30000" dirty="0">
                <a:latin typeface="Bangla MN"/>
                <a:cs typeface="Bangla MN"/>
              </a:rPr>
              <a:t>33 </a:t>
            </a:r>
            <a:r>
              <a:rPr lang="en-US" sz="2800" dirty="0">
                <a:latin typeface="Bangla MN"/>
                <a:cs typeface="Bangla MN"/>
              </a:rPr>
              <a:t>For God is not a God of confusion but of peace.</a:t>
            </a:r>
          </a:p>
        </p:txBody>
      </p:sp>
    </p:spTree>
    <p:extLst>
      <p:ext uri="{BB962C8B-B14F-4D97-AF65-F5344CB8AC3E}">
        <p14:creationId xmlns:p14="http://schemas.microsoft.com/office/powerpoint/2010/main" val="24359468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0407" y="0"/>
            <a:ext cx="7985697" cy="5143500"/>
          </a:xfrm>
          <a:prstGeom prst="rect">
            <a:avLst/>
          </a:prstGeom>
        </p:spPr>
      </p:pic>
    </p:spTree>
    <p:extLst>
      <p:ext uri="{BB962C8B-B14F-4D97-AF65-F5344CB8AC3E}">
        <p14:creationId xmlns:p14="http://schemas.microsoft.com/office/powerpoint/2010/main" val="2654528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8958</TotalTime>
  <Words>204</Words>
  <Application>Microsoft Macintosh PowerPoint</Application>
  <PresentationFormat>On-screen Show (16:9)</PresentationFormat>
  <Paragraphs>35</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417</cp:revision>
  <dcterms:created xsi:type="dcterms:W3CDTF">2016-08-27T22:55:59Z</dcterms:created>
  <dcterms:modified xsi:type="dcterms:W3CDTF">2018-02-23T03:28:57Z</dcterms:modified>
</cp:coreProperties>
</file>