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89" r:id="rId2"/>
    <p:sldId id="348" r:id="rId3"/>
    <p:sldId id="279" r:id="rId4"/>
    <p:sldId id="354" r:id="rId5"/>
    <p:sldId id="335" r:id="rId6"/>
    <p:sldId id="305" r:id="rId7"/>
    <p:sldId id="345" r:id="rId8"/>
    <p:sldId id="355" r:id="rId9"/>
    <p:sldId id="356" r:id="rId10"/>
    <p:sldId id="357" r:id="rId11"/>
    <p:sldId id="358" r:id="rId12"/>
    <p:sldId id="359" r:id="rId13"/>
    <p:sldId id="360" r:id="rId14"/>
    <p:sldId id="361" r:id="rId15"/>
    <p:sldId id="306" r:id="rId16"/>
    <p:sldId id="336" r:id="rId17"/>
    <p:sldId id="337" r:id="rId18"/>
    <p:sldId id="339" r:id="rId19"/>
    <p:sldId id="340" r:id="rId20"/>
    <p:sldId id="341" r:id="rId21"/>
    <p:sldId id="342" r:id="rId22"/>
    <p:sldId id="343" r:id="rId23"/>
    <p:sldId id="344" r:id="rId24"/>
    <p:sldId id="261"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4C"/>
    <a:srgbClr val="FFDA46"/>
    <a:srgbClr val="FFEC3D"/>
    <a:srgbClr val="FFBA1C"/>
    <a:srgbClr val="FF8000"/>
    <a:srgbClr val="FFFF00"/>
    <a:srgbClr val="B1BC7D"/>
    <a:srgbClr val="3F4D24"/>
    <a:srgbClr val="323D1D"/>
    <a:srgbClr val="9BBC5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8" d="100"/>
          <a:sy n="118" d="100"/>
        </p:scale>
        <p:origin x="-96" y="-16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B6699-FDD2-4944-B0EF-D6543AD99DD7}" type="datetimeFigureOut">
              <a:rPr lang="en-US" smtClean="0"/>
              <a:t>2/17/18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16FF4-8795-B641-BBA6-070086CE5779}" type="slidenum">
              <a:rPr lang="en-US" smtClean="0"/>
              <a:t>‹#›</a:t>
            </a:fld>
            <a:endParaRPr lang="en-US" dirty="0"/>
          </a:p>
        </p:txBody>
      </p:sp>
    </p:spTree>
    <p:extLst>
      <p:ext uri="{BB962C8B-B14F-4D97-AF65-F5344CB8AC3E}">
        <p14:creationId xmlns:p14="http://schemas.microsoft.com/office/powerpoint/2010/main" val="4643461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2/17/18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2/17/18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2/17/18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DEEB39-6905-2A4C-A514-F32CAB29EF98}" type="datetimeFigureOut">
              <a:rPr lang="en-US" smtClean="0"/>
              <a:t>2/17/18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DEEB39-6905-2A4C-A514-F32CAB29EF98}" type="datetimeFigureOut">
              <a:rPr lang="en-US" smtClean="0"/>
              <a:t>2/17/18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DEEB39-6905-2A4C-A514-F32CAB29EF98}" type="datetimeFigureOut">
              <a:rPr lang="en-US" smtClean="0"/>
              <a:t>2/17/18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DEEB39-6905-2A4C-A514-F32CAB29EF98}" type="datetimeFigureOut">
              <a:rPr lang="en-US" smtClean="0"/>
              <a:t>2/17/18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EEB39-6905-2A4C-A514-F32CAB29EF98}" type="datetimeFigureOut">
              <a:rPr lang="en-US" smtClean="0"/>
              <a:t>2/17/18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EEB39-6905-2A4C-A514-F32CAB29EF98}" type="datetimeFigureOut">
              <a:rPr lang="en-US" smtClean="0"/>
              <a:t>2/17/18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2/17/18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EB39-6905-2A4C-A514-F32CAB29EF98}" type="datetimeFigureOut">
              <a:rPr lang="en-US" smtClean="0"/>
              <a:t>2/17/18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5689CC-2951-A242-B0E2-3BABB9B5A26F}"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DEEB39-6905-2A4C-A514-F32CAB29EF98}" type="datetimeFigureOut">
              <a:rPr lang="en-US" smtClean="0"/>
              <a:t>2/17/18</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D5689CC-2951-A242-B0E2-3BABB9B5A26F}"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package" Target="../embeddings/Microsoft_Word_Document2.docx"/><Relationship Id="rId5"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40965095"/>
              </p:ext>
            </p:extLst>
          </p:nvPr>
        </p:nvGraphicFramePr>
        <p:xfrm>
          <a:off x="65298" y="0"/>
          <a:ext cx="9078702" cy="5143500"/>
        </p:xfrm>
        <a:graphic>
          <a:graphicData uri="http://schemas.openxmlformats.org/presentationml/2006/ole">
            <mc:AlternateContent xmlns:mc="http://schemas.openxmlformats.org/markup-compatibility/2006">
              <mc:Choice xmlns:v="urn:schemas-microsoft-com:vml" Requires="v">
                <p:oleObj spid="_x0000_s1169" name="Document" r:id="rId3" imgW="5486400" imgH="3238500" progId="Word.Document.12">
                  <p:embed/>
                </p:oleObj>
              </mc:Choice>
              <mc:Fallback>
                <p:oleObj name="Document" r:id="rId3" imgW="5486400" imgH="3238500" progId="Word.Document.12">
                  <p:embed/>
                  <p:pic>
                    <p:nvPicPr>
                      <p:cNvPr id="0" name=""/>
                      <p:cNvPicPr/>
                      <p:nvPr/>
                    </p:nvPicPr>
                    <p:blipFill>
                      <a:blip r:embed="rId4"/>
                      <a:stretch>
                        <a:fillRect/>
                      </a:stretch>
                    </p:blipFill>
                    <p:spPr>
                      <a:xfrm>
                        <a:off x="65298"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988849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938" y="289718"/>
            <a:ext cx="5579180" cy="4572000"/>
          </a:xfrm>
          <a:prstGeom prst="rect">
            <a:avLst/>
          </a:prstGeom>
        </p:spPr>
      </p:pic>
      <p:sp>
        <p:nvSpPr>
          <p:cNvPr id="5" name="Rectangle 4"/>
          <p:cNvSpPr/>
          <p:nvPr/>
        </p:nvSpPr>
        <p:spPr>
          <a:xfrm>
            <a:off x="5273574" y="289718"/>
            <a:ext cx="3758430" cy="4678204"/>
          </a:xfrm>
          <a:prstGeom prst="rect">
            <a:avLst/>
          </a:prstGeom>
        </p:spPr>
        <p:txBody>
          <a:bodyPr wrap="square">
            <a:spAutoFit/>
          </a:bodyPr>
          <a:lstStyle/>
          <a:p>
            <a:r>
              <a:rPr lang="en-US" sz="2800" b="1" dirty="0">
                <a:latin typeface="Bangla Sangam MN"/>
                <a:cs typeface="Bangla Sangam MN"/>
              </a:rPr>
              <a:t>Joel 2:28  </a:t>
            </a:r>
            <a:endParaRPr lang="en-US" sz="2800" b="1" dirty="0" smtClean="0">
              <a:latin typeface="Bangla Sangam MN"/>
              <a:cs typeface="Bangla Sangam MN"/>
            </a:endParaRPr>
          </a:p>
          <a:p>
            <a:r>
              <a:rPr lang="en-US" sz="2800" dirty="0" smtClean="0">
                <a:latin typeface="Bangla Sangam MN"/>
                <a:cs typeface="Bangla Sangam MN"/>
              </a:rPr>
              <a:t>“</a:t>
            </a:r>
            <a:r>
              <a:rPr lang="en-US" sz="2800" dirty="0">
                <a:latin typeface="Bangla Sangam MN"/>
                <a:cs typeface="Bangla Sangam MN"/>
              </a:rPr>
              <a:t>And afterward, I will pour out my Spirit on all people. Your sons and daughters will prophesy, your old men will dream dreams, your young men will see visions.</a:t>
            </a:r>
            <a:endParaRPr lang="en-US" sz="2800" b="1" dirty="0">
              <a:latin typeface="Bangla Sangam MN"/>
              <a:cs typeface="Bangla Sangam MN"/>
            </a:endParaRPr>
          </a:p>
          <a:p>
            <a:r>
              <a:rPr lang="en-US" dirty="0"/>
              <a:t> </a:t>
            </a:r>
          </a:p>
        </p:txBody>
      </p:sp>
    </p:spTree>
    <p:extLst>
      <p:ext uri="{BB962C8B-B14F-4D97-AF65-F5344CB8AC3E}">
        <p14:creationId xmlns:p14="http://schemas.microsoft.com/office/powerpoint/2010/main" val="161461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6684" y="0"/>
            <a:ext cx="8448480" cy="5143500"/>
          </a:xfrm>
          <a:prstGeom prst="rect">
            <a:avLst/>
          </a:prstGeom>
        </p:spPr>
      </p:pic>
    </p:spTree>
    <p:extLst>
      <p:ext uri="{BB962C8B-B14F-4D97-AF65-F5344CB8AC3E}">
        <p14:creationId xmlns:p14="http://schemas.microsoft.com/office/powerpoint/2010/main" val="1263682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833" y="258320"/>
            <a:ext cx="8017984" cy="4524315"/>
          </a:xfrm>
          <a:prstGeom prst="rect">
            <a:avLst/>
          </a:prstGeom>
        </p:spPr>
        <p:txBody>
          <a:bodyPr wrap="square">
            <a:spAutoFit/>
          </a:bodyPr>
          <a:lstStyle/>
          <a:p>
            <a:pPr algn="ctr"/>
            <a:r>
              <a:rPr lang="en-US" sz="4800" b="1" dirty="0">
                <a:latin typeface="Bangla Sangam MN"/>
                <a:cs typeface="Bangla Sangam MN"/>
              </a:rPr>
              <a:t>Ezekiel 36:27 </a:t>
            </a:r>
            <a:endParaRPr lang="en-US" sz="4800" b="1" dirty="0" smtClean="0">
              <a:latin typeface="Bangla Sangam MN"/>
              <a:cs typeface="Bangla Sangam MN"/>
            </a:endParaRPr>
          </a:p>
          <a:p>
            <a:pPr algn="ctr"/>
            <a:r>
              <a:rPr lang="en-US" sz="4800" dirty="0" smtClean="0">
                <a:latin typeface="Bangla Sangam MN"/>
                <a:cs typeface="Bangla Sangam MN"/>
              </a:rPr>
              <a:t>And </a:t>
            </a:r>
            <a:r>
              <a:rPr lang="en-US" sz="4800" dirty="0">
                <a:latin typeface="Bangla Sangam MN"/>
                <a:cs typeface="Bangla Sangam MN"/>
              </a:rPr>
              <a:t>I will put my Spirit in you and move you to follow my decrees and be careful to keep my laws.</a:t>
            </a:r>
            <a:endParaRPr lang="en-US" sz="4800" b="1" dirty="0">
              <a:latin typeface="Bangla Sangam MN"/>
              <a:cs typeface="Bangla Sangam MN"/>
            </a:endParaRPr>
          </a:p>
          <a:p>
            <a:r>
              <a:rPr lang="en-US" sz="4800" dirty="0">
                <a:latin typeface="Bangla Sangam MN"/>
                <a:cs typeface="Bangla Sangam MN"/>
              </a:rPr>
              <a:t> </a:t>
            </a:r>
            <a:endParaRPr lang="en-US" sz="4800" b="1" dirty="0">
              <a:latin typeface="Bangla Sangam MN"/>
              <a:cs typeface="Bangla Sangam MN"/>
            </a:endParaRPr>
          </a:p>
        </p:txBody>
      </p:sp>
    </p:spTree>
    <p:extLst>
      <p:ext uri="{BB962C8B-B14F-4D97-AF65-F5344CB8AC3E}">
        <p14:creationId xmlns:p14="http://schemas.microsoft.com/office/powerpoint/2010/main" val="1228424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419734" y="3156969"/>
            <a:ext cx="8362380" cy="1815882"/>
          </a:xfrm>
          <a:prstGeom prst="rect">
            <a:avLst/>
          </a:prstGeom>
        </p:spPr>
        <p:txBody>
          <a:bodyPr wrap="square">
            <a:spAutoFit/>
          </a:bodyPr>
          <a:lstStyle/>
          <a:p>
            <a:r>
              <a:rPr lang="en-US" sz="2800" dirty="0"/>
              <a:t>And I myself did not know him, but the one who sent me to baptize with water told me, ‘The man on whom you see the Spirit come down and remain is the one who will baptize with the Holy Spirit.’     </a:t>
            </a:r>
            <a:r>
              <a:rPr lang="en-US" sz="2800" b="1" dirty="0"/>
              <a:t>John 1:33</a:t>
            </a:r>
            <a:endParaRPr lang="en-US" sz="2800" b="1" dirty="0"/>
          </a:p>
        </p:txBody>
      </p:sp>
    </p:spTree>
    <p:extLst>
      <p:ext uri="{BB962C8B-B14F-4D97-AF65-F5344CB8AC3E}">
        <p14:creationId xmlns:p14="http://schemas.microsoft.com/office/powerpoint/2010/main" val="1222773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5833" y="344425"/>
            <a:ext cx="8179420" cy="3816429"/>
          </a:xfrm>
          <a:prstGeom prst="rect">
            <a:avLst/>
          </a:prstGeom>
        </p:spPr>
        <p:txBody>
          <a:bodyPr wrap="square">
            <a:spAutoFit/>
          </a:bodyPr>
          <a:lstStyle/>
          <a:p>
            <a:r>
              <a:rPr lang="en-US" sz="3200" b="1" dirty="0">
                <a:latin typeface="Bangla Sangam MN"/>
                <a:cs typeface="Bangla Sangam MN"/>
              </a:rPr>
              <a:t>John 3:3</a:t>
            </a:r>
            <a:r>
              <a:rPr lang="en-US" sz="3200" b="1" baseline="30000" dirty="0">
                <a:latin typeface="Bangla Sangam MN"/>
                <a:cs typeface="Bangla Sangam MN"/>
              </a:rPr>
              <a:t> </a:t>
            </a:r>
            <a:r>
              <a:rPr lang="en-US" sz="3200" dirty="0">
                <a:latin typeface="Bangla Sangam MN"/>
                <a:cs typeface="Bangla Sangam MN"/>
              </a:rPr>
              <a:t>Jesus replied, “Very truly I tell you, no one can see the kingdom of God unless they are born again.”</a:t>
            </a:r>
            <a:endParaRPr lang="en-US" sz="3200" b="1" dirty="0">
              <a:latin typeface="Bangla Sangam MN"/>
              <a:cs typeface="Bangla Sangam MN"/>
            </a:endParaRPr>
          </a:p>
          <a:p>
            <a:endParaRPr lang="en-US" sz="3200" b="1" dirty="0" smtClean="0">
              <a:latin typeface="Bangla Sangam MN"/>
              <a:cs typeface="Bangla Sangam MN"/>
            </a:endParaRPr>
          </a:p>
          <a:p>
            <a:endParaRPr lang="en-US" sz="3200" b="1" dirty="0">
              <a:latin typeface="Bangla Sangam MN"/>
              <a:cs typeface="Bangla Sangam MN"/>
            </a:endParaRPr>
          </a:p>
          <a:p>
            <a:r>
              <a:rPr lang="en-US" sz="3200" b="1" dirty="0" smtClean="0">
                <a:latin typeface="Bangla Sangam MN"/>
                <a:cs typeface="Bangla Sangam MN"/>
              </a:rPr>
              <a:t>John </a:t>
            </a:r>
            <a:r>
              <a:rPr lang="en-US" sz="3200" b="1" dirty="0">
                <a:latin typeface="Bangla Sangam MN"/>
                <a:cs typeface="Bangla Sangam MN"/>
              </a:rPr>
              <a:t>3:6 </a:t>
            </a:r>
            <a:r>
              <a:rPr lang="en-US" sz="3200" dirty="0">
                <a:latin typeface="Bangla Sangam MN"/>
                <a:cs typeface="Bangla Sangam MN"/>
              </a:rPr>
              <a:t>Flesh gives birth to flesh, but the Spirit gives birth to spirit.</a:t>
            </a:r>
            <a:endParaRPr lang="en-US" sz="3200" b="1" dirty="0">
              <a:latin typeface="Bangla Sangam MN"/>
              <a:cs typeface="Bangla Sangam MN"/>
            </a:endParaRPr>
          </a:p>
          <a:p>
            <a:r>
              <a:rPr lang="en-US" dirty="0"/>
              <a:t> </a:t>
            </a:r>
            <a:endParaRPr lang="en-US" b="1" dirty="0"/>
          </a:p>
        </p:txBody>
      </p:sp>
    </p:spTree>
    <p:extLst>
      <p:ext uri="{BB962C8B-B14F-4D97-AF65-F5344CB8AC3E}">
        <p14:creationId xmlns:p14="http://schemas.microsoft.com/office/powerpoint/2010/main" val="4234003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1794" y="0"/>
            <a:ext cx="9442656" cy="5143500"/>
          </a:xfrm>
          <a:prstGeom prst="rect">
            <a:avLst/>
          </a:prstGeom>
        </p:spPr>
      </p:pic>
      <p:sp>
        <p:nvSpPr>
          <p:cNvPr id="3" name="Rectangle 2"/>
          <p:cNvSpPr/>
          <p:nvPr/>
        </p:nvSpPr>
        <p:spPr>
          <a:xfrm>
            <a:off x="376682" y="161448"/>
            <a:ext cx="7910361" cy="4462760"/>
          </a:xfrm>
          <a:prstGeom prst="rect">
            <a:avLst/>
          </a:prstGeom>
        </p:spPr>
        <p:txBody>
          <a:bodyPr wrap="square">
            <a:spAutoFit/>
          </a:bodyPr>
          <a:lstStyle/>
          <a:p>
            <a:pPr algn="ctr"/>
            <a:r>
              <a:rPr lang="en-US" sz="3200" b="1" dirty="0">
                <a:solidFill>
                  <a:schemeClr val="bg1"/>
                </a:solidFill>
                <a:effectLst>
                  <a:glow rad="101600">
                    <a:schemeClr val="accent3">
                      <a:satMod val="175000"/>
                      <a:alpha val="40000"/>
                    </a:schemeClr>
                  </a:glow>
                </a:effectLst>
              </a:rPr>
              <a:t>John 7:38-39</a:t>
            </a:r>
            <a:r>
              <a:rPr lang="en-US" sz="2800" b="1" baseline="30000" dirty="0">
                <a:solidFill>
                  <a:schemeClr val="bg1"/>
                </a:solidFill>
              </a:rPr>
              <a:t> </a:t>
            </a:r>
            <a:endParaRPr lang="en-US" sz="2800" b="1" baseline="30000" dirty="0" smtClean="0">
              <a:solidFill>
                <a:schemeClr val="bg1"/>
              </a:solidFill>
            </a:endParaRPr>
          </a:p>
          <a:p>
            <a:pPr algn="ctr"/>
            <a:r>
              <a:rPr lang="en-US" sz="3600" dirty="0" smtClean="0">
                <a:solidFill>
                  <a:srgbClr val="FFFF00"/>
                </a:solidFill>
                <a:effectLst>
                  <a:glow rad="101600">
                    <a:srgbClr val="800000">
                      <a:alpha val="75000"/>
                    </a:srgbClr>
                  </a:glow>
                </a:effectLst>
              </a:rPr>
              <a:t>He </a:t>
            </a:r>
            <a:r>
              <a:rPr lang="en-US" sz="3600" dirty="0">
                <a:solidFill>
                  <a:srgbClr val="FFFF00"/>
                </a:solidFill>
                <a:effectLst>
                  <a:glow rad="101600">
                    <a:srgbClr val="800000">
                      <a:alpha val="75000"/>
                    </a:srgbClr>
                  </a:glow>
                </a:effectLst>
              </a:rPr>
              <a:t>who believes in Me, as the Scripture has said, out of his heart will flow rivers of living water.”</a:t>
            </a:r>
            <a:r>
              <a:rPr lang="en-US" sz="3600" b="1" dirty="0">
                <a:solidFill>
                  <a:srgbClr val="FFFF00"/>
                </a:solidFill>
                <a:effectLst>
                  <a:glow rad="101600">
                    <a:srgbClr val="800000">
                      <a:alpha val="75000"/>
                    </a:srgbClr>
                  </a:glow>
                </a:effectLst>
              </a:rPr>
              <a:t> </a:t>
            </a:r>
            <a:r>
              <a:rPr lang="en-US" sz="3600" baseline="30000" dirty="0">
                <a:solidFill>
                  <a:srgbClr val="FFFF00"/>
                </a:solidFill>
                <a:effectLst>
                  <a:glow rad="101600">
                    <a:srgbClr val="800000">
                      <a:alpha val="75000"/>
                    </a:srgbClr>
                  </a:glow>
                </a:effectLst>
              </a:rPr>
              <a:t>39 </a:t>
            </a:r>
            <a:r>
              <a:rPr lang="en-US" sz="3600" dirty="0">
                <a:solidFill>
                  <a:srgbClr val="FFFF00"/>
                </a:solidFill>
                <a:effectLst>
                  <a:glow rad="101600">
                    <a:srgbClr val="800000">
                      <a:alpha val="75000"/>
                    </a:srgbClr>
                  </a:glow>
                </a:effectLst>
              </a:rPr>
              <a:t>But this He spoke concerning the Spirit, whom those believing in Him would receive; for the Holy Spirit was not yet </a:t>
            </a:r>
            <a:r>
              <a:rPr lang="en-US" sz="3600" i="1" dirty="0">
                <a:solidFill>
                  <a:srgbClr val="FFFF00"/>
                </a:solidFill>
                <a:effectLst>
                  <a:glow rad="101600">
                    <a:srgbClr val="800000">
                      <a:alpha val="75000"/>
                    </a:srgbClr>
                  </a:glow>
                </a:effectLst>
              </a:rPr>
              <a:t>given,</a:t>
            </a:r>
            <a:r>
              <a:rPr lang="en-US" sz="3600" dirty="0">
                <a:solidFill>
                  <a:srgbClr val="FFFF00"/>
                </a:solidFill>
                <a:effectLst>
                  <a:glow rad="101600">
                    <a:srgbClr val="800000">
                      <a:alpha val="75000"/>
                    </a:srgbClr>
                  </a:glow>
                </a:effectLst>
              </a:rPr>
              <a:t> because Jesus was not yet glorified. </a:t>
            </a:r>
          </a:p>
        </p:txBody>
      </p:sp>
    </p:spTree>
    <p:extLst>
      <p:ext uri="{BB962C8B-B14F-4D97-AF65-F5344CB8AC3E}">
        <p14:creationId xmlns:p14="http://schemas.microsoft.com/office/powerpoint/2010/main" val="30057909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5069" y="204503"/>
            <a:ext cx="8190183" cy="4832092"/>
          </a:xfrm>
          <a:prstGeom prst="rect">
            <a:avLst/>
          </a:prstGeom>
        </p:spPr>
        <p:txBody>
          <a:bodyPr wrap="square">
            <a:spAutoFit/>
          </a:bodyPr>
          <a:lstStyle/>
          <a:p>
            <a:r>
              <a:rPr lang="en-US" sz="4400" b="1" dirty="0">
                <a:latin typeface="Bangla MN"/>
                <a:cs typeface="Bangla MN"/>
              </a:rPr>
              <a:t>John 15:26 </a:t>
            </a:r>
            <a:r>
              <a:rPr lang="en-US" sz="4400" dirty="0">
                <a:latin typeface="Bangla MN"/>
                <a:cs typeface="Bangla MN"/>
              </a:rPr>
              <a:t> </a:t>
            </a:r>
            <a:r>
              <a:rPr lang="en-US" sz="4400" dirty="0" smtClean="0">
                <a:latin typeface="Bangla MN"/>
                <a:cs typeface="Bangla MN"/>
              </a:rPr>
              <a:t>“</a:t>
            </a:r>
            <a:r>
              <a:rPr lang="en-US" sz="4400" dirty="0">
                <a:latin typeface="Bangla MN"/>
                <a:cs typeface="Bangla MN"/>
              </a:rPr>
              <a:t>When the Advocate comes, whom I will send to you from the Father—the Spirit of truth who goes out from the Father—he will testify about me.</a:t>
            </a:r>
            <a:endParaRPr lang="en-US" sz="4400" b="1" dirty="0">
              <a:latin typeface="Bangla MN"/>
              <a:cs typeface="Bangla MN"/>
            </a:endParaRPr>
          </a:p>
        </p:txBody>
      </p:sp>
    </p:spTree>
    <p:extLst>
      <p:ext uri="{BB962C8B-B14F-4D97-AF65-F5344CB8AC3E}">
        <p14:creationId xmlns:p14="http://schemas.microsoft.com/office/powerpoint/2010/main" val="30775834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724" y="204502"/>
            <a:ext cx="8620678" cy="4401205"/>
          </a:xfrm>
          <a:prstGeom prst="rect">
            <a:avLst/>
          </a:prstGeom>
        </p:spPr>
        <p:txBody>
          <a:bodyPr wrap="square">
            <a:spAutoFit/>
          </a:bodyPr>
          <a:lstStyle/>
          <a:p>
            <a:r>
              <a:rPr lang="en-US" sz="4000" b="1" dirty="0">
                <a:latin typeface="Bangla MN"/>
                <a:cs typeface="Bangla MN"/>
              </a:rPr>
              <a:t>1 Corinthians 12:3 </a:t>
            </a:r>
            <a:endParaRPr lang="en-US" sz="4000" b="1" dirty="0" smtClean="0">
              <a:latin typeface="Bangla MN"/>
              <a:cs typeface="Bangla MN"/>
            </a:endParaRPr>
          </a:p>
          <a:p>
            <a:r>
              <a:rPr lang="en-US" sz="4000" dirty="0" smtClean="0">
                <a:latin typeface="Bangla MN"/>
                <a:cs typeface="Bangla MN"/>
              </a:rPr>
              <a:t>Therefore </a:t>
            </a:r>
            <a:r>
              <a:rPr lang="en-US" sz="4000" dirty="0">
                <a:latin typeface="Bangla MN"/>
                <a:cs typeface="Bangla MN"/>
              </a:rPr>
              <a:t>I want you to know that no one who is speaking by the Spirit of God says, “Jesus be cursed,” and no one can say, “Jesus is Lord,” except by the Holy Spirit.</a:t>
            </a:r>
            <a:endParaRPr lang="en-US" sz="4000" b="1" dirty="0">
              <a:latin typeface="Bangla MN"/>
              <a:cs typeface="Bangla MN"/>
            </a:endParaRPr>
          </a:p>
        </p:txBody>
      </p:sp>
    </p:spTree>
    <p:extLst>
      <p:ext uri="{BB962C8B-B14F-4D97-AF65-F5344CB8AC3E}">
        <p14:creationId xmlns:p14="http://schemas.microsoft.com/office/powerpoint/2010/main" val="38757192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248" y="120223"/>
            <a:ext cx="8728301" cy="4911380"/>
          </a:xfrm>
          <a:prstGeom prst="rect">
            <a:avLst/>
          </a:prstGeom>
        </p:spPr>
      </p:pic>
    </p:spTree>
    <p:extLst>
      <p:ext uri="{BB962C8B-B14F-4D97-AF65-F5344CB8AC3E}">
        <p14:creationId xmlns:p14="http://schemas.microsoft.com/office/powerpoint/2010/main" val="25288686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684" y="226030"/>
            <a:ext cx="8480767" cy="4031873"/>
          </a:xfrm>
          <a:prstGeom prst="rect">
            <a:avLst/>
          </a:prstGeom>
        </p:spPr>
        <p:txBody>
          <a:bodyPr wrap="square">
            <a:spAutoFit/>
          </a:bodyPr>
          <a:lstStyle/>
          <a:p>
            <a:r>
              <a:rPr lang="en-US" sz="3200" b="1" dirty="0">
                <a:latin typeface="Bangla MN"/>
                <a:cs typeface="Bangla MN"/>
              </a:rPr>
              <a:t>Acts 1:</a:t>
            </a:r>
            <a:r>
              <a:rPr lang="en-US" sz="3200" b="1" dirty="0" smtClean="0">
                <a:latin typeface="Bangla MN"/>
                <a:cs typeface="Bangla MN"/>
              </a:rPr>
              <a:t>5</a:t>
            </a:r>
            <a:r>
              <a:rPr lang="en-US" sz="3200" dirty="0" smtClean="0">
                <a:latin typeface="Bangla MN"/>
                <a:cs typeface="Bangla MN"/>
              </a:rPr>
              <a:t>&amp;</a:t>
            </a:r>
            <a:r>
              <a:rPr lang="en-US" sz="3200" b="1" dirty="0" smtClean="0">
                <a:latin typeface="Bangla MN"/>
                <a:cs typeface="Bangla MN"/>
              </a:rPr>
              <a:t>8 </a:t>
            </a:r>
            <a:r>
              <a:rPr lang="en-US" sz="3200" dirty="0">
                <a:latin typeface="Bangla MN"/>
                <a:cs typeface="Bangla MN"/>
              </a:rPr>
              <a:t>For John baptized with water, but in a few days you will be baptized with the Holy Spirit.”</a:t>
            </a:r>
            <a:r>
              <a:rPr lang="en-US" sz="3200" b="1" dirty="0" smtClean="0">
                <a:latin typeface="Bangla MN"/>
                <a:cs typeface="Bangla MN"/>
              </a:rPr>
              <a:t>…</a:t>
            </a:r>
            <a:r>
              <a:rPr lang="en-US" sz="3200" b="1" baseline="30000" dirty="0" smtClean="0">
                <a:latin typeface="Bangla MN"/>
                <a:cs typeface="Bangla MN"/>
              </a:rPr>
              <a:t>    </a:t>
            </a:r>
          </a:p>
          <a:p>
            <a:r>
              <a:rPr lang="en-US" sz="3200" b="1" baseline="30000" dirty="0" smtClean="0">
                <a:latin typeface="Bangla MN"/>
                <a:cs typeface="Bangla MN"/>
              </a:rPr>
              <a:t>8</a:t>
            </a:r>
            <a:r>
              <a:rPr lang="en-US" sz="3200" b="1" baseline="30000" dirty="0">
                <a:latin typeface="Bangla MN"/>
                <a:cs typeface="Bangla MN"/>
              </a:rPr>
              <a:t> </a:t>
            </a:r>
            <a:r>
              <a:rPr lang="en-US" sz="3200" dirty="0">
                <a:latin typeface="Bangla MN"/>
                <a:cs typeface="Bangla MN"/>
              </a:rPr>
              <a:t>But you will receive power when the Holy Spirit comes on you; and you will be my witnesses in Jerusalem, and in all Judea and Samaria, and to the ends of the earth.”</a:t>
            </a:r>
          </a:p>
        </p:txBody>
      </p:sp>
    </p:spTree>
    <p:extLst>
      <p:ext uri="{BB962C8B-B14F-4D97-AF65-F5344CB8AC3E}">
        <p14:creationId xmlns:p14="http://schemas.microsoft.com/office/powerpoint/2010/main" val="21345715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522386" y="600028"/>
            <a:ext cx="8123997" cy="3785652"/>
          </a:xfrm>
          <a:prstGeom prst="rect">
            <a:avLst/>
          </a:prstGeom>
        </p:spPr>
        <p:txBody>
          <a:bodyPr wrap="square">
            <a:spAutoFit/>
          </a:bodyPr>
          <a:lstStyle/>
          <a:p>
            <a:r>
              <a:rPr lang="en-US" sz="4000" b="1" dirty="0" smtClean="0">
                <a:solidFill>
                  <a:schemeClr val="bg1"/>
                </a:solidFill>
              </a:rPr>
              <a:t>Hebrews 4:12</a:t>
            </a:r>
            <a:r>
              <a:rPr lang="en-US" sz="4000" dirty="0" smtClean="0">
                <a:solidFill>
                  <a:schemeClr val="bg1"/>
                </a:solidFill>
              </a:rPr>
              <a:t> For the word of God is alive and active. Sharper than any double-edged sword, it penetrates even to dividing soul and spirit, joints and marrow; it judges the thoughts and attitudes of the heart.</a:t>
            </a:r>
            <a:endParaRPr lang="en-US" sz="4000" dirty="0">
              <a:solidFill>
                <a:schemeClr val="bg1"/>
              </a:solidFill>
            </a:endParaRPr>
          </a:p>
        </p:txBody>
      </p:sp>
    </p:spTree>
    <p:extLst>
      <p:ext uri="{BB962C8B-B14F-4D97-AF65-F5344CB8AC3E}">
        <p14:creationId xmlns:p14="http://schemas.microsoft.com/office/powerpoint/2010/main" val="5944033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333634" y="128220"/>
            <a:ext cx="8448480" cy="1754327"/>
          </a:xfrm>
          <a:prstGeom prst="rect">
            <a:avLst/>
          </a:prstGeom>
        </p:spPr>
        <p:txBody>
          <a:bodyPr wrap="square">
            <a:spAutoFit/>
          </a:bodyPr>
          <a:lstStyle/>
          <a:p>
            <a:pPr algn="ctr"/>
            <a:r>
              <a:rPr lang="en-US" sz="3600" b="1" dirty="0"/>
              <a:t>Acts 10:46 </a:t>
            </a:r>
            <a:r>
              <a:rPr lang="en-US" sz="3600" b="1" baseline="30000" dirty="0"/>
              <a:t> </a:t>
            </a:r>
            <a:endParaRPr lang="en-US" sz="3600" b="1" baseline="30000" dirty="0" smtClean="0"/>
          </a:p>
          <a:p>
            <a:pPr algn="ctr"/>
            <a:r>
              <a:rPr lang="en-US" sz="3600" dirty="0" smtClean="0"/>
              <a:t>For </a:t>
            </a:r>
            <a:r>
              <a:rPr lang="en-US" sz="3600" dirty="0"/>
              <a:t>they heard them speaking in tongues and praising God.</a:t>
            </a:r>
            <a:endParaRPr lang="en-US" sz="3600" b="1" dirty="0"/>
          </a:p>
        </p:txBody>
      </p:sp>
    </p:spTree>
    <p:extLst>
      <p:ext uri="{BB962C8B-B14F-4D97-AF65-F5344CB8AC3E}">
        <p14:creationId xmlns:p14="http://schemas.microsoft.com/office/powerpoint/2010/main" val="29350482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2021" y="290608"/>
            <a:ext cx="8222470" cy="4524316"/>
          </a:xfrm>
          <a:prstGeom prst="rect">
            <a:avLst/>
          </a:prstGeom>
        </p:spPr>
        <p:txBody>
          <a:bodyPr wrap="square">
            <a:spAutoFit/>
          </a:bodyPr>
          <a:lstStyle/>
          <a:p>
            <a:r>
              <a:rPr lang="en-US" sz="3600" b="1" dirty="0">
                <a:latin typeface="Bangla MN"/>
                <a:cs typeface="Bangla MN"/>
              </a:rPr>
              <a:t>Acts 5:29 ..32 </a:t>
            </a:r>
            <a:r>
              <a:rPr lang="en-US" sz="3600" dirty="0">
                <a:latin typeface="Bangla MN"/>
                <a:cs typeface="Bangla MN"/>
              </a:rPr>
              <a:t>Peter and the other apostles replied: “We must obey God rather than human beings! …</a:t>
            </a:r>
            <a:r>
              <a:rPr lang="en-US" sz="3600" dirty="0" smtClean="0">
                <a:latin typeface="Bangla MN"/>
                <a:cs typeface="Bangla MN"/>
              </a:rPr>
              <a:t>.</a:t>
            </a:r>
          </a:p>
          <a:p>
            <a:r>
              <a:rPr lang="en-US" sz="3600" b="1" baseline="30000" dirty="0" smtClean="0">
                <a:latin typeface="Bangla MN"/>
                <a:cs typeface="Bangla MN"/>
              </a:rPr>
              <a:t>32</a:t>
            </a:r>
            <a:r>
              <a:rPr lang="en-US" sz="3600" b="1" baseline="30000" dirty="0">
                <a:latin typeface="Bangla MN"/>
                <a:cs typeface="Bangla MN"/>
              </a:rPr>
              <a:t> </a:t>
            </a:r>
            <a:r>
              <a:rPr lang="en-US" sz="3600" dirty="0">
                <a:latin typeface="Bangla MN"/>
                <a:cs typeface="Bangla MN"/>
              </a:rPr>
              <a:t>We are witnesses of these things, and so is the Holy Spirit, whom God has given to those who obey him.”</a:t>
            </a:r>
            <a:endParaRPr lang="en-US" sz="3600" b="1" dirty="0">
              <a:latin typeface="Bangla MN"/>
              <a:cs typeface="Bangla MN"/>
            </a:endParaRPr>
          </a:p>
        </p:txBody>
      </p:sp>
    </p:spTree>
    <p:extLst>
      <p:ext uri="{BB962C8B-B14F-4D97-AF65-F5344CB8AC3E}">
        <p14:creationId xmlns:p14="http://schemas.microsoft.com/office/powerpoint/2010/main" val="23201004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397" y="236792"/>
            <a:ext cx="8394668" cy="4431983"/>
          </a:xfrm>
          <a:prstGeom prst="rect">
            <a:avLst/>
          </a:prstGeom>
        </p:spPr>
        <p:txBody>
          <a:bodyPr wrap="square">
            <a:spAutoFit/>
          </a:bodyPr>
          <a:lstStyle/>
          <a:p>
            <a:r>
              <a:rPr lang="en-US" sz="2400" b="1" dirty="0">
                <a:latin typeface="Bangla Sangam MN"/>
                <a:cs typeface="Bangla Sangam MN"/>
              </a:rPr>
              <a:t>Acts 2:38-41 </a:t>
            </a:r>
            <a:endParaRPr lang="en-US" sz="2400" b="1" dirty="0" smtClean="0">
              <a:latin typeface="Bangla Sangam MN"/>
              <a:cs typeface="Bangla Sangam MN"/>
            </a:endParaRPr>
          </a:p>
          <a:p>
            <a:r>
              <a:rPr lang="en-US" sz="2400" dirty="0" smtClean="0">
                <a:latin typeface="Bangla Sangam MN"/>
                <a:cs typeface="Bangla Sangam MN"/>
              </a:rPr>
              <a:t>Peter </a:t>
            </a:r>
            <a:r>
              <a:rPr lang="en-US" sz="2400" dirty="0">
                <a:latin typeface="Bangla Sangam MN"/>
                <a:cs typeface="Bangla Sangam MN"/>
              </a:rPr>
              <a:t>replied, “Repent and be baptized, every one of you, in the name of Jesus Christ for the forgiveness of your sins. And you will receive the gift of the Holy Spirit. </a:t>
            </a:r>
            <a:r>
              <a:rPr lang="en-US" sz="2400" baseline="30000" dirty="0">
                <a:latin typeface="Bangla Sangam MN"/>
                <a:cs typeface="Bangla Sangam MN"/>
              </a:rPr>
              <a:t>39 </a:t>
            </a:r>
            <a:r>
              <a:rPr lang="en-US" sz="2400" dirty="0">
                <a:latin typeface="Bangla Sangam MN"/>
                <a:cs typeface="Bangla Sangam MN"/>
              </a:rPr>
              <a:t>The promise is for you and your children and for all who are far off—for all whom the Lord our God will call.”</a:t>
            </a:r>
            <a:r>
              <a:rPr lang="en-US" sz="2400" baseline="30000" dirty="0">
                <a:latin typeface="Bangla Sangam MN"/>
                <a:cs typeface="Bangla Sangam MN"/>
              </a:rPr>
              <a:t>40 </a:t>
            </a:r>
            <a:r>
              <a:rPr lang="en-US" sz="2400" dirty="0">
                <a:latin typeface="Bangla Sangam MN"/>
                <a:cs typeface="Bangla Sangam MN"/>
              </a:rPr>
              <a:t>With many other words he warned them; and he pleaded with them, “Save yourselves from this corrupt generation.”</a:t>
            </a:r>
            <a:r>
              <a:rPr lang="en-US" sz="2400" baseline="30000" dirty="0">
                <a:latin typeface="Bangla Sangam MN"/>
                <a:cs typeface="Bangla Sangam MN"/>
              </a:rPr>
              <a:t>41 </a:t>
            </a:r>
            <a:r>
              <a:rPr lang="en-US" sz="2400" dirty="0">
                <a:latin typeface="Bangla Sangam MN"/>
                <a:cs typeface="Bangla Sangam MN"/>
              </a:rPr>
              <a:t>Those who accepted his message were baptized, and about three thousand were added to their number that day.</a:t>
            </a:r>
            <a:endParaRPr lang="en-US" sz="2400" b="1" dirty="0">
              <a:latin typeface="Bangla Sangam MN"/>
              <a:cs typeface="Bangla Sangam MN"/>
            </a:endParaRPr>
          </a:p>
          <a:p>
            <a:r>
              <a:rPr lang="en-US" dirty="0"/>
              <a:t> </a:t>
            </a:r>
          </a:p>
        </p:txBody>
      </p:sp>
    </p:spTree>
    <p:extLst>
      <p:ext uri="{BB962C8B-B14F-4D97-AF65-F5344CB8AC3E}">
        <p14:creationId xmlns:p14="http://schemas.microsoft.com/office/powerpoint/2010/main" val="21574323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2605" y="527401"/>
            <a:ext cx="7652063" cy="3939540"/>
          </a:xfrm>
          <a:prstGeom prst="rect">
            <a:avLst/>
          </a:prstGeom>
        </p:spPr>
        <p:txBody>
          <a:bodyPr wrap="square">
            <a:spAutoFit/>
          </a:bodyPr>
          <a:lstStyle/>
          <a:p>
            <a:pPr algn="ctr"/>
            <a:r>
              <a:rPr lang="en-US" sz="2400" b="1" dirty="0">
                <a:latin typeface="Bangla Sangam MN"/>
                <a:cs typeface="Bangla Sangam MN"/>
              </a:rPr>
              <a:t>John 7:37-39 </a:t>
            </a:r>
            <a:endParaRPr lang="en-US" sz="2400" b="1" dirty="0" smtClean="0">
              <a:latin typeface="Bangla Sangam MN"/>
              <a:cs typeface="Bangla Sangam MN"/>
            </a:endParaRPr>
          </a:p>
          <a:p>
            <a:pPr algn="ctr"/>
            <a:r>
              <a:rPr lang="en-US" sz="2000" dirty="0" smtClean="0">
                <a:latin typeface="Bangla Sangam MN"/>
                <a:cs typeface="Bangla Sangam MN"/>
              </a:rPr>
              <a:t>On </a:t>
            </a:r>
            <a:r>
              <a:rPr lang="en-US" sz="2000" dirty="0">
                <a:latin typeface="Bangla Sangam MN"/>
                <a:cs typeface="Bangla Sangam MN"/>
              </a:rPr>
              <a:t>the last and greatest day of the festival, Jesus stood and said in a loud voice, “Let anyone who is thirsty come to me and drink. </a:t>
            </a:r>
            <a:r>
              <a:rPr lang="en-US" sz="2000" baseline="30000" dirty="0">
                <a:latin typeface="Bangla Sangam MN"/>
                <a:cs typeface="Bangla Sangam MN"/>
              </a:rPr>
              <a:t>38 </a:t>
            </a:r>
            <a:r>
              <a:rPr lang="en-US" sz="2000" dirty="0">
                <a:latin typeface="Bangla Sangam MN"/>
                <a:cs typeface="Bangla Sangam MN"/>
              </a:rPr>
              <a:t>Whoever </a:t>
            </a:r>
            <a:r>
              <a:rPr lang="en-US" sz="3200" dirty="0">
                <a:latin typeface="Bangla Sangam MN"/>
                <a:cs typeface="Bangla Sangam MN"/>
              </a:rPr>
              <a:t>believes </a:t>
            </a:r>
            <a:r>
              <a:rPr lang="en-US" sz="2400" dirty="0">
                <a:latin typeface="Bangla Sangam MN"/>
                <a:cs typeface="Bangla Sangam MN"/>
              </a:rPr>
              <a:t>in me, as Scripture has said, </a:t>
            </a:r>
            <a:r>
              <a:rPr lang="en-US" sz="3200" dirty="0">
                <a:latin typeface="Bangla Sangam MN"/>
                <a:cs typeface="Bangla Sangam MN"/>
              </a:rPr>
              <a:t>rivers of living water </a:t>
            </a:r>
            <a:r>
              <a:rPr lang="en-US" sz="2000" dirty="0">
                <a:latin typeface="Bangla Sangam MN"/>
                <a:cs typeface="Bangla Sangam MN"/>
              </a:rPr>
              <a:t>will flow from within them.</a:t>
            </a:r>
            <a:r>
              <a:rPr lang="en-US" sz="2400" dirty="0">
                <a:latin typeface="Bangla Sangam MN"/>
                <a:cs typeface="Bangla Sangam MN"/>
              </a:rPr>
              <a:t>”</a:t>
            </a:r>
            <a:r>
              <a:rPr lang="en-US" sz="2000" baseline="30000" dirty="0">
                <a:latin typeface="Bangla Sangam MN"/>
                <a:cs typeface="Bangla Sangam MN"/>
              </a:rPr>
              <a:t>39</a:t>
            </a:r>
            <a:r>
              <a:rPr lang="en-US" sz="2400" baseline="30000" dirty="0">
                <a:latin typeface="Bangla Sangam MN"/>
                <a:cs typeface="Bangla Sangam MN"/>
              </a:rPr>
              <a:t> </a:t>
            </a:r>
            <a:r>
              <a:rPr lang="en-US" sz="2000" dirty="0">
                <a:latin typeface="Bangla Sangam MN"/>
                <a:cs typeface="Bangla Sangam MN"/>
              </a:rPr>
              <a:t>By this he meant </a:t>
            </a:r>
            <a:r>
              <a:rPr lang="en-US" sz="3200" dirty="0">
                <a:latin typeface="Bangla Sangam MN"/>
                <a:cs typeface="Bangla Sangam MN"/>
              </a:rPr>
              <a:t>the Spirit,</a:t>
            </a:r>
            <a:r>
              <a:rPr lang="en-US" sz="2400" dirty="0">
                <a:latin typeface="Bangla Sangam MN"/>
                <a:cs typeface="Bangla Sangam MN"/>
              </a:rPr>
              <a:t> </a:t>
            </a:r>
            <a:r>
              <a:rPr lang="en-US" sz="2000" dirty="0">
                <a:latin typeface="Bangla Sangam MN"/>
                <a:cs typeface="Bangla Sangam MN"/>
              </a:rPr>
              <a:t>whom those who believed in him were later to receive. Up to that time the Spirit had not been given, since Jesus had not yet been glorified.</a:t>
            </a:r>
            <a:endParaRPr lang="en-US" sz="2000" b="1" dirty="0">
              <a:latin typeface="Bangla Sangam MN"/>
              <a:cs typeface="Bangla Sangam MN"/>
            </a:endParaRPr>
          </a:p>
          <a:p>
            <a:pPr algn="ctr"/>
            <a:r>
              <a:rPr lang="en-US" dirty="0"/>
              <a:t> </a:t>
            </a:r>
          </a:p>
        </p:txBody>
      </p:sp>
    </p:spTree>
    <p:extLst>
      <p:ext uri="{BB962C8B-B14F-4D97-AF65-F5344CB8AC3E}">
        <p14:creationId xmlns:p14="http://schemas.microsoft.com/office/powerpoint/2010/main" val="20005055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3200" y="279400"/>
            <a:ext cx="8737600" cy="457200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677356246"/>
              </p:ext>
            </p:extLst>
          </p:nvPr>
        </p:nvGraphicFramePr>
        <p:xfrm>
          <a:off x="0" y="0"/>
          <a:ext cx="9078702" cy="5143500"/>
        </p:xfrm>
        <a:graphic>
          <a:graphicData uri="http://schemas.openxmlformats.org/presentationml/2006/ole">
            <mc:AlternateContent xmlns:mc="http://schemas.openxmlformats.org/markup-compatibility/2006">
              <mc:Choice xmlns:v="urn:schemas-microsoft-com:vml" Requires="v">
                <p:oleObj spid="_x0000_s2186" name="Document" r:id="rId4" imgW="5486400" imgH="3238500" progId="Word.Document.12">
                  <p:embed/>
                </p:oleObj>
              </mc:Choice>
              <mc:Fallback>
                <p:oleObj name="Document" r:id="rId4" imgW="5486400" imgH="3238500" progId="Word.Document.12">
                  <p:embed/>
                  <p:pic>
                    <p:nvPicPr>
                      <p:cNvPr id="0" name=""/>
                      <p:cNvPicPr/>
                      <p:nvPr/>
                    </p:nvPicPr>
                    <p:blipFill>
                      <a:blip r:embed="rId5"/>
                      <a:stretch>
                        <a:fillRect/>
                      </a:stretch>
                    </p:blipFill>
                    <p:spPr>
                      <a:xfrm>
                        <a:off x="0" y="0"/>
                        <a:ext cx="9078702" cy="5143500"/>
                      </a:xfrm>
                      <a:prstGeom prst="rect">
                        <a:avLst/>
                      </a:prstGeom>
                    </p:spPr>
                  </p:pic>
                </p:oleObj>
              </mc:Fallback>
            </mc:AlternateContent>
          </a:graphicData>
        </a:graphic>
      </p:graphicFrame>
    </p:spTree>
    <p:extLst>
      <p:ext uri="{BB962C8B-B14F-4D97-AF65-F5344CB8AC3E}">
        <p14:creationId xmlns:p14="http://schemas.microsoft.com/office/powerpoint/2010/main" val="18181707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040" y="0"/>
            <a:ext cx="9144000" cy="5211515"/>
          </a:xfrm>
          <a:prstGeom prst="rect">
            <a:avLst/>
          </a:prstGeom>
        </p:spPr>
      </p:pic>
      <p:sp>
        <p:nvSpPr>
          <p:cNvPr id="2" name="Rectangle 1"/>
          <p:cNvSpPr/>
          <p:nvPr/>
        </p:nvSpPr>
        <p:spPr>
          <a:xfrm>
            <a:off x="19040" y="0"/>
            <a:ext cx="9124960" cy="615553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endParaRPr lang="en-US" sz="7200" b="1" dirty="0" smtClean="0">
              <a:ln/>
              <a:solidFill>
                <a:schemeClr val="accent3"/>
              </a:solidFill>
            </a:endParaRPr>
          </a:p>
          <a:p>
            <a:pPr algn="ctr"/>
            <a:r>
              <a:rPr lang="en-US" sz="72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“The </a:t>
            </a:r>
            <a:r>
              <a:rPr lang="en-US" sz="72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Power of the </a:t>
            </a:r>
          </a:p>
          <a:p>
            <a:pPr algn="ctr"/>
            <a:r>
              <a:rPr lang="en-US" sz="72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Holy </a:t>
            </a:r>
            <a:r>
              <a:rPr lang="en-US" sz="72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Spirit”</a:t>
            </a:r>
            <a:endParaRPr lang="en-US" sz="72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a:p>
            <a:pPr algn="ctr"/>
            <a:r>
              <a:rPr lang="en-US" sz="40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(Part </a:t>
            </a:r>
            <a:r>
              <a:rPr lang="en-US" sz="40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4)</a:t>
            </a:r>
            <a:endParaRPr lang="en-US" sz="4000" b="1"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endParaRPr>
          </a:p>
          <a:p>
            <a:r>
              <a:rPr lang="en-US" sz="6600" b="1" dirty="0">
                <a:ln/>
                <a:solidFill>
                  <a:schemeClr val="accent3"/>
                </a:solidFill>
              </a:rPr>
              <a:t> </a:t>
            </a:r>
          </a:p>
          <a:p>
            <a:pPr algn="ctr"/>
            <a:endParaRPr lang="en-US" sz="7200" b="1" dirty="0">
              <a:ln/>
              <a:solidFill>
                <a:schemeClr val="accent3"/>
              </a:solidFill>
            </a:endParaRPr>
          </a:p>
        </p:txBody>
      </p:sp>
    </p:spTree>
    <p:extLst>
      <p:ext uri="{BB962C8B-B14F-4D97-AF65-F5344CB8AC3E}">
        <p14:creationId xmlns:p14="http://schemas.microsoft.com/office/powerpoint/2010/main" val="42172870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92144" y="0"/>
            <a:ext cx="3951856" cy="5143500"/>
          </a:xfrm>
          <a:prstGeom prst="rect">
            <a:avLst/>
          </a:prstGeom>
        </p:spPr>
      </p:pic>
      <p:sp>
        <p:nvSpPr>
          <p:cNvPr id="5" name="Rectangle 4"/>
          <p:cNvSpPr/>
          <p:nvPr/>
        </p:nvSpPr>
        <p:spPr>
          <a:xfrm>
            <a:off x="316481" y="260225"/>
            <a:ext cx="4572000" cy="4801315"/>
          </a:xfrm>
          <a:prstGeom prst="rect">
            <a:avLst/>
          </a:prstGeom>
        </p:spPr>
        <p:txBody>
          <a:bodyPr>
            <a:spAutoFit/>
          </a:bodyPr>
          <a:lstStyle/>
          <a:p>
            <a:r>
              <a:rPr lang="en-US" sz="3600" b="1" dirty="0">
                <a:latin typeface="Bangla Sangam MN"/>
                <a:cs typeface="Bangla Sangam MN"/>
              </a:rPr>
              <a:t>John 1:31 </a:t>
            </a:r>
            <a:endParaRPr lang="en-US" sz="3600" b="1" dirty="0" smtClean="0">
              <a:latin typeface="Bangla Sangam MN"/>
              <a:cs typeface="Bangla Sangam MN"/>
            </a:endParaRPr>
          </a:p>
          <a:p>
            <a:r>
              <a:rPr lang="en-US" sz="3600" b="1" baseline="30000" dirty="0">
                <a:latin typeface="Bangla Sangam MN"/>
                <a:cs typeface="Bangla Sangam MN"/>
              </a:rPr>
              <a:t> </a:t>
            </a:r>
            <a:r>
              <a:rPr lang="en-US" sz="3600" dirty="0">
                <a:latin typeface="Bangla Sangam MN"/>
                <a:cs typeface="Bangla Sangam MN"/>
              </a:rPr>
              <a:t>I myself did not know him, but the reason I came baptizing with water was that he might be revealed to Israel.”</a:t>
            </a:r>
            <a:endParaRPr lang="en-US" sz="3600" b="1" dirty="0">
              <a:latin typeface="Bangla Sangam MN"/>
              <a:cs typeface="Bangla Sangam MN"/>
            </a:endParaRPr>
          </a:p>
          <a:p>
            <a:r>
              <a:rPr lang="en-US" b="1" dirty="0"/>
              <a:t> </a:t>
            </a:r>
          </a:p>
        </p:txBody>
      </p:sp>
    </p:spTree>
    <p:extLst>
      <p:ext uri="{BB962C8B-B14F-4D97-AF65-F5344CB8AC3E}">
        <p14:creationId xmlns:p14="http://schemas.microsoft.com/office/powerpoint/2010/main" val="2329952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2511" y="398242"/>
            <a:ext cx="7680544" cy="4014303"/>
          </a:xfrm>
          <a:prstGeom prst="rect">
            <a:avLst/>
          </a:prstGeom>
        </p:spPr>
      </p:pic>
      <p:sp>
        <p:nvSpPr>
          <p:cNvPr id="3" name="Rectangle 2"/>
          <p:cNvSpPr/>
          <p:nvPr/>
        </p:nvSpPr>
        <p:spPr>
          <a:xfrm>
            <a:off x="294957" y="431015"/>
            <a:ext cx="4634220" cy="3970318"/>
          </a:xfrm>
          <a:prstGeom prst="rect">
            <a:avLst/>
          </a:prstGeom>
        </p:spPr>
        <p:txBody>
          <a:bodyPr wrap="square">
            <a:spAutoFit/>
          </a:bodyPr>
          <a:lstStyle/>
          <a:p>
            <a:r>
              <a:rPr lang="en-US" sz="3600" b="1" dirty="0">
                <a:latin typeface="Bangla Sangam MN"/>
                <a:cs typeface="Bangla Sangam MN"/>
              </a:rPr>
              <a:t>John 1:32 </a:t>
            </a:r>
            <a:r>
              <a:rPr lang="en-US" sz="3600" b="1" baseline="30000" dirty="0">
                <a:latin typeface="Bangla Sangam MN"/>
                <a:cs typeface="Bangla Sangam MN"/>
              </a:rPr>
              <a:t> </a:t>
            </a:r>
            <a:endParaRPr lang="en-US" sz="3600" b="1" baseline="30000" dirty="0" smtClean="0">
              <a:latin typeface="Bangla Sangam MN"/>
              <a:cs typeface="Bangla Sangam MN"/>
            </a:endParaRPr>
          </a:p>
          <a:p>
            <a:r>
              <a:rPr lang="en-US" sz="3600" dirty="0" smtClean="0">
                <a:latin typeface="Bangla Sangam MN"/>
                <a:cs typeface="Bangla Sangam MN"/>
              </a:rPr>
              <a:t>Then </a:t>
            </a:r>
            <a:r>
              <a:rPr lang="en-US" sz="3600" dirty="0">
                <a:latin typeface="Bangla Sangam MN"/>
                <a:cs typeface="Bangla Sangam MN"/>
              </a:rPr>
              <a:t>John gave this testimony: </a:t>
            </a:r>
            <a:endParaRPr lang="en-US" sz="3600" dirty="0" smtClean="0">
              <a:latin typeface="Bangla Sangam MN"/>
              <a:cs typeface="Bangla Sangam MN"/>
            </a:endParaRPr>
          </a:p>
          <a:p>
            <a:r>
              <a:rPr lang="en-US" sz="3600" dirty="0" smtClean="0">
                <a:latin typeface="Bangla Sangam MN"/>
                <a:cs typeface="Bangla Sangam MN"/>
              </a:rPr>
              <a:t>“</a:t>
            </a:r>
            <a:r>
              <a:rPr lang="en-US" sz="3600" dirty="0">
                <a:latin typeface="Bangla Sangam MN"/>
                <a:cs typeface="Bangla Sangam MN"/>
              </a:rPr>
              <a:t>I saw the Spirit come down from heaven as a dove and </a:t>
            </a:r>
            <a:r>
              <a:rPr lang="en-US" sz="3600" b="1" dirty="0">
                <a:latin typeface="Bangla Sangam MN"/>
                <a:cs typeface="Bangla Sangam MN"/>
              </a:rPr>
              <a:t>remain on him</a:t>
            </a:r>
            <a:r>
              <a:rPr lang="en-US" sz="3600" dirty="0" smtClean="0">
                <a:latin typeface="Bangla Sangam MN"/>
                <a:cs typeface="Bangla Sangam MN"/>
              </a:rPr>
              <a:t>.”</a:t>
            </a:r>
            <a:endParaRPr lang="en-US" sz="3600" b="1" dirty="0">
              <a:latin typeface="Bangla Sangam MN"/>
              <a:cs typeface="Bangla Sangam MN"/>
            </a:endParaRPr>
          </a:p>
        </p:txBody>
      </p:sp>
    </p:spTree>
    <p:extLst>
      <p:ext uri="{BB962C8B-B14F-4D97-AF65-F5344CB8AC3E}">
        <p14:creationId xmlns:p14="http://schemas.microsoft.com/office/powerpoint/2010/main" val="18611441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2606"/>
            <a:ext cx="9065273" cy="923330"/>
          </a:xfrm>
          <a:prstGeom prst="rect">
            <a:avLst/>
          </a:prstGeom>
        </p:spPr>
        <p:txBody>
          <a:bodyPr wrap="square">
            <a:spAutoFit/>
          </a:bodyPr>
          <a:lstStyle/>
          <a:p>
            <a:r>
              <a:rPr lang="en-US" sz="5400" b="1" dirty="0"/>
              <a:t> </a:t>
            </a:r>
            <a:r>
              <a:rPr lang="en-US" dirty="0"/>
              <a:t> </a:t>
            </a:r>
          </a:p>
        </p:txBody>
      </p:sp>
      <p:sp>
        <p:nvSpPr>
          <p:cNvPr id="7" name="Rectangle 6"/>
          <p:cNvSpPr/>
          <p:nvPr/>
        </p:nvSpPr>
        <p:spPr>
          <a:xfrm>
            <a:off x="5338147" y="372127"/>
            <a:ext cx="3607757" cy="4154983"/>
          </a:xfrm>
          <a:prstGeom prst="rect">
            <a:avLst/>
          </a:prstGeom>
        </p:spPr>
        <p:txBody>
          <a:bodyPr wrap="square">
            <a:spAutoFit/>
          </a:bodyPr>
          <a:lstStyle/>
          <a:p>
            <a:r>
              <a:rPr lang="en-US" sz="2400" b="1" dirty="0">
                <a:solidFill>
                  <a:schemeClr val="bg1"/>
                </a:solidFill>
              </a:rPr>
              <a:t>John 14:16-17 </a:t>
            </a:r>
            <a:r>
              <a:rPr lang="en-US" sz="2400" dirty="0">
                <a:solidFill>
                  <a:schemeClr val="bg1"/>
                </a:solidFill>
              </a:rPr>
              <a:t>And I will pray the Father, and He will give you another Helper, that He may abide with you forever,</a:t>
            </a:r>
            <a:r>
              <a:rPr lang="en-US" sz="2400" b="1" dirty="0">
                <a:solidFill>
                  <a:schemeClr val="bg1"/>
                </a:solidFill>
              </a:rPr>
              <a:t> </a:t>
            </a:r>
            <a:r>
              <a:rPr lang="en-US" sz="2400" b="1" baseline="30000" dirty="0">
                <a:solidFill>
                  <a:schemeClr val="bg1"/>
                </a:solidFill>
              </a:rPr>
              <a:t>17 </a:t>
            </a:r>
            <a:r>
              <a:rPr lang="en-US" sz="2400" dirty="0">
                <a:solidFill>
                  <a:schemeClr val="bg1"/>
                </a:solidFill>
              </a:rPr>
              <a:t>the Spirit of truth, whom the world cannot receive, because it neither sees Him nor knows Him; but you know Him, for He dwells with you and will be in you.</a:t>
            </a:r>
            <a:endParaRPr lang="en-US" sz="2400" b="1" dirty="0">
              <a:solidFill>
                <a:schemeClr val="bg1"/>
              </a:solidFill>
            </a:endParaRPr>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5" name="Rectangle 4"/>
          <p:cNvSpPr/>
          <p:nvPr/>
        </p:nvSpPr>
        <p:spPr>
          <a:xfrm>
            <a:off x="322873" y="3066188"/>
            <a:ext cx="8480766" cy="1815882"/>
          </a:xfrm>
          <a:prstGeom prst="rect">
            <a:avLst/>
          </a:prstGeom>
        </p:spPr>
        <p:txBody>
          <a:bodyPr wrap="square">
            <a:spAutoFit/>
          </a:bodyPr>
          <a:lstStyle/>
          <a:p>
            <a:r>
              <a:rPr lang="en-US" sz="2800" b="1" dirty="0"/>
              <a:t> </a:t>
            </a:r>
            <a:r>
              <a:rPr lang="en-US" sz="2800" dirty="0"/>
              <a:t>And I myself did not know him, but the one who sent me to baptize with water told me, ‘The man on whom you see the Spirit come down and remain is the one who will baptize with the Holy Spirit.</a:t>
            </a:r>
            <a:r>
              <a:rPr lang="en-US" sz="2800" dirty="0" smtClean="0"/>
              <a:t>’     </a:t>
            </a:r>
            <a:r>
              <a:rPr lang="en-US" sz="2800" b="1" dirty="0" smtClean="0"/>
              <a:t>John </a:t>
            </a:r>
            <a:r>
              <a:rPr lang="en-US" sz="2800" b="1" dirty="0"/>
              <a:t>1:33</a:t>
            </a:r>
            <a:endParaRPr lang="en-US" sz="2800" b="1" dirty="0"/>
          </a:p>
        </p:txBody>
      </p:sp>
    </p:spTree>
    <p:extLst>
      <p:ext uri="{BB962C8B-B14F-4D97-AF65-F5344CB8AC3E}">
        <p14:creationId xmlns:p14="http://schemas.microsoft.com/office/powerpoint/2010/main" val="13945852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219" y="344426"/>
            <a:ext cx="7974935" cy="4524315"/>
          </a:xfrm>
          <a:prstGeom prst="rect">
            <a:avLst/>
          </a:prstGeom>
        </p:spPr>
        <p:txBody>
          <a:bodyPr wrap="square">
            <a:spAutoFit/>
          </a:bodyPr>
          <a:lstStyle/>
          <a:p>
            <a:r>
              <a:rPr lang="en-US" sz="3200" b="1" dirty="0">
                <a:latin typeface="Bangla MN"/>
                <a:cs typeface="Bangla MN"/>
              </a:rPr>
              <a:t>Isaiah 11:1-2 </a:t>
            </a:r>
            <a:endParaRPr lang="en-US" sz="3200" b="1" dirty="0" smtClean="0">
              <a:latin typeface="Bangla MN"/>
              <a:cs typeface="Bangla MN"/>
            </a:endParaRPr>
          </a:p>
          <a:p>
            <a:r>
              <a:rPr lang="en-US" sz="3200" dirty="0" smtClean="0">
                <a:latin typeface="Bangla MN"/>
                <a:cs typeface="Bangla MN"/>
              </a:rPr>
              <a:t>There </a:t>
            </a:r>
            <a:r>
              <a:rPr lang="en-US" sz="3200" dirty="0">
                <a:latin typeface="Bangla MN"/>
                <a:cs typeface="Bangla MN"/>
              </a:rPr>
              <a:t>shall come forth a Rod from the stem of Jesse, And a Branch shall grow out of his roots. </a:t>
            </a:r>
            <a:r>
              <a:rPr lang="en-US" sz="3200" baseline="30000" dirty="0">
                <a:latin typeface="Bangla MN"/>
                <a:cs typeface="Bangla MN"/>
              </a:rPr>
              <a:t>2 </a:t>
            </a:r>
            <a:r>
              <a:rPr lang="en-US" sz="3200" dirty="0">
                <a:latin typeface="Bangla MN"/>
                <a:cs typeface="Bangla MN"/>
              </a:rPr>
              <a:t>The Spirit of the Lord shall rest upon Him, The Spirit of wisdom and understanding, The Spirit of counsel and might, The Spirit of knowledge and of the fear of the Lord.</a:t>
            </a:r>
            <a:endParaRPr lang="en-US" sz="3200" b="1" dirty="0">
              <a:latin typeface="Bangla MN"/>
              <a:cs typeface="Bangla MN"/>
            </a:endParaRPr>
          </a:p>
        </p:txBody>
      </p:sp>
    </p:spTree>
    <p:extLst>
      <p:ext uri="{BB962C8B-B14F-4D97-AF65-F5344CB8AC3E}">
        <p14:creationId xmlns:p14="http://schemas.microsoft.com/office/powerpoint/2010/main" val="15817275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694" y="359087"/>
            <a:ext cx="7867311" cy="4431983"/>
          </a:xfrm>
          <a:prstGeom prst="rect">
            <a:avLst/>
          </a:prstGeom>
        </p:spPr>
        <p:txBody>
          <a:bodyPr wrap="square">
            <a:spAutoFit/>
          </a:bodyPr>
          <a:lstStyle/>
          <a:p>
            <a:pPr algn="ctr"/>
            <a:r>
              <a:rPr lang="en-US" sz="4400" b="1" dirty="0">
                <a:latin typeface="Bangla Sangam MN"/>
                <a:cs typeface="Bangla Sangam MN"/>
              </a:rPr>
              <a:t>Isaiah 42:1 </a:t>
            </a:r>
            <a:endParaRPr lang="en-US" sz="4400" b="1" dirty="0" smtClean="0">
              <a:latin typeface="Bangla Sangam MN"/>
              <a:cs typeface="Bangla Sangam MN"/>
            </a:endParaRPr>
          </a:p>
          <a:p>
            <a:pPr algn="ctr"/>
            <a:r>
              <a:rPr lang="en-US" sz="4400" dirty="0" smtClean="0">
                <a:latin typeface="Bangla Sangam MN"/>
                <a:cs typeface="Bangla Sangam MN"/>
              </a:rPr>
              <a:t>“</a:t>
            </a:r>
            <a:r>
              <a:rPr lang="en-US" sz="4400" dirty="0">
                <a:latin typeface="Bangla Sangam MN"/>
                <a:cs typeface="Bangla Sangam MN"/>
              </a:rPr>
              <a:t>Here is my servant, whom I uphold, my chosen one in whom I delight</a:t>
            </a:r>
            <a:r>
              <a:rPr lang="en-US" sz="4400" dirty="0" smtClean="0">
                <a:latin typeface="Bangla Sangam MN"/>
                <a:cs typeface="Bangla Sangam MN"/>
              </a:rPr>
              <a:t>; I </a:t>
            </a:r>
            <a:r>
              <a:rPr lang="en-US" sz="4400" dirty="0">
                <a:latin typeface="Bangla Sangam MN"/>
                <a:cs typeface="Bangla Sangam MN"/>
              </a:rPr>
              <a:t>will put my Spirit on him, and he will bring justice to the nations.</a:t>
            </a:r>
            <a:endParaRPr lang="en-US" sz="4400" b="1" dirty="0">
              <a:latin typeface="Bangla Sangam MN"/>
              <a:cs typeface="Bangla Sangam MN"/>
            </a:endParaRPr>
          </a:p>
          <a:p>
            <a:r>
              <a:rPr lang="en-US" dirty="0"/>
              <a:t> </a:t>
            </a:r>
            <a:endParaRPr lang="en-US" b="1" dirty="0"/>
          </a:p>
        </p:txBody>
      </p:sp>
    </p:spTree>
    <p:extLst>
      <p:ext uri="{BB962C8B-B14F-4D97-AF65-F5344CB8AC3E}">
        <p14:creationId xmlns:p14="http://schemas.microsoft.com/office/powerpoint/2010/main" val="243594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6595" y="182976"/>
            <a:ext cx="8007221" cy="4682024"/>
          </a:xfrm>
          <a:prstGeom prst="rect">
            <a:avLst/>
          </a:prstGeom>
        </p:spPr>
      </p:pic>
      <p:sp>
        <p:nvSpPr>
          <p:cNvPr id="6" name="Rectangle 5"/>
          <p:cNvSpPr/>
          <p:nvPr/>
        </p:nvSpPr>
        <p:spPr>
          <a:xfrm>
            <a:off x="2518401" y="430531"/>
            <a:ext cx="5887030" cy="1938992"/>
          </a:xfrm>
          <a:prstGeom prst="rect">
            <a:avLst/>
          </a:prstGeom>
          <a:solidFill>
            <a:srgbClr val="FFD34C"/>
          </a:solidFill>
        </p:spPr>
        <p:txBody>
          <a:bodyPr wrap="square">
            <a:spAutoFit/>
          </a:bodyPr>
          <a:lstStyle/>
          <a:p>
            <a:r>
              <a:rPr lang="en-US" sz="2000" b="1" dirty="0">
                <a:solidFill>
                  <a:schemeClr val="bg1"/>
                </a:solidFill>
              </a:rPr>
              <a:t>Isaiah 61:</a:t>
            </a:r>
            <a:r>
              <a:rPr lang="en-US" sz="2000" b="1" dirty="0" smtClean="0">
                <a:solidFill>
                  <a:schemeClr val="bg1"/>
                </a:solidFill>
              </a:rPr>
              <a:t>1</a:t>
            </a:r>
          </a:p>
          <a:p>
            <a:r>
              <a:rPr lang="en-US" sz="2000" dirty="0" smtClean="0">
                <a:solidFill>
                  <a:schemeClr val="bg1"/>
                </a:solidFill>
              </a:rPr>
              <a:t> </a:t>
            </a:r>
            <a:r>
              <a:rPr lang="en-US" sz="2000" dirty="0">
                <a:solidFill>
                  <a:schemeClr val="bg1"/>
                </a:solidFill>
              </a:rPr>
              <a:t>The Spirit of the Sovereign Lord is on me, because the Lord has anointed me to proclaim good news to the poor. He has sent me to bind up the brokenhearted, to proclaim freedom for the captives and release from darkness for the prisoners,</a:t>
            </a:r>
            <a:endParaRPr lang="en-US" sz="2000" b="1" dirty="0">
              <a:solidFill>
                <a:schemeClr val="bg1"/>
              </a:solidFill>
            </a:endParaRPr>
          </a:p>
        </p:txBody>
      </p:sp>
    </p:spTree>
    <p:extLst>
      <p:ext uri="{BB962C8B-B14F-4D97-AF65-F5344CB8AC3E}">
        <p14:creationId xmlns:p14="http://schemas.microsoft.com/office/powerpoint/2010/main" val="265452885"/>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7143</TotalTime>
  <Words>166</Words>
  <Application>Microsoft Macintosh PowerPoint</Application>
  <PresentationFormat>On-screen Show (16:9)</PresentationFormat>
  <Paragraphs>51</Paragraphs>
  <Slides>24</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Black</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 Olla</dc:creator>
  <cp:lastModifiedBy>Robert J. Olla</cp:lastModifiedBy>
  <cp:revision>407</cp:revision>
  <dcterms:created xsi:type="dcterms:W3CDTF">2016-08-27T22:55:59Z</dcterms:created>
  <dcterms:modified xsi:type="dcterms:W3CDTF">2018-02-17T18:01:31Z</dcterms:modified>
</cp:coreProperties>
</file>