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89" r:id="rId2"/>
    <p:sldId id="348" r:id="rId3"/>
    <p:sldId id="279" r:id="rId4"/>
    <p:sldId id="335" r:id="rId5"/>
    <p:sldId id="345" r:id="rId6"/>
    <p:sldId id="292" r:id="rId7"/>
    <p:sldId id="305" r:id="rId8"/>
    <p:sldId id="306" r:id="rId9"/>
    <p:sldId id="336" r:id="rId10"/>
    <p:sldId id="337" r:id="rId11"/>
    <p:sldId id="339" r:id="rId12"/>
    <p:sldId id="340" r:id="rId13"/>
    <p:sldId id="341" r:id="rId14"/>
    <p:sldId id="342" r:id="rId15"/>
    <p:sldId id="343" r:id="rId16"/>
    <p:sldId id="344" r:id="rId17"/>
    <p:sldId id="346" r:id="rId18"/>
    <p:sldId id="349" r:id="rId19"/>
    <p:sldId id="350" r:id="rId20"/>
    <p:sldId id="352" r:id="rId21"/>
    <p:sldId id="353" r:id="rId22"/>
    <p:sldId id="354" r:id="rId23"/>
    <p:sldId id="26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0D1"/>
    <a:srgbClr val="A32CFF"/>
    <a:srgbClr val="FF00FF"/>
    <a:srgbClr val="77010F"/>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96" y="-16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1/26/18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1/26/18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63"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119" y="462821"/>
            <a:ext cx="8104083" cy="4678204"/>
          </a:xfrm>
          <a:prstGeom prst="rect">
            <a:avLst/>
          </a:prstGeom>
        </p:spPr>
        <p:txBody>
          <a:bodyPr wrap="square">
            <a:spAutoFit/>
          </a:bodyPr>
          <a:lstStyle/>
          <a:p>
            <a:pPr algn="ctr"/>
            <a:r>
              <a:rPr lang="en-US" sz="4000" b="1" dirty="0">
                <a:latin typeface="Bangla MN"/>
                <a:cs typeface="Bangla MN"/>
              </a:rPr>
              <a:t>Acts 1:8 </a:t>
            </a:r>
            <a:endParaRPr lang="en-US" sz="4000" b="1" dirty="0" smtClean="0">
              <a:latin typeface="Bangla MN"/>
              <a:cs typeface="Bangla MN"/>
            </a:endParaRPr>
          </a:p>
          <a:p>
            <a:pPr algn="ctr"/>
            <a:r>
              <a:rPr lang="en-US" sz="4000" dirty="0" smtClean="0">
                <a:latin typeface="Bangla MN"/>
                <a:cs typeface="Bangla MN"/>
              </a:rPr>
              <a:t>But </a:t>
            </a:r>
            <a:r>
              <a:rPr lang="en-US" sz="4000" dirty="0">
                <a:latin typeface="Bangla MN"/>
                <a:cs typeface="Bangla MN"/>
              </a:rPr>
              <a:t>you will receive power when the Holy Spirit comes on you; and you will be my witnesses in Jerusalem, and in all Judea and Samaria, and to the ends of the earth.”</a:t>
            </a:r>
            <a:endParaRPr lang="en-US" sz="4000" b="1" dirty="0">
              <a:latin typeface="Bangla MN"/>
              <a:cs typeface="Bangla MN"/>
            </a:endParaRPr>
          </a:p>
          <a:p>
            <a:r>
              <a:rPr lang="en-US" b="1" dirty="0"/>
              <a:t> </a:t>
            </a:r>
            <a:endParaRPr lang="en-US" dirty="0"/>
          </a:p>
        </p:txBody>
      </p:sp>
    </p:spTree>
    <p:extLst>
      <p:ext uri="{BB962C8B-B14F-4D97-AF65-F5344CB8AC3E}">
        <p14:creationId xmlns:p14="http://schemas.microsoft.com/office/powerpoint/2010/main" val="38757192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3471" y="2387084"/>
            <a:ext cx="4237057" cy="369332"/>
          </a:xfrm>
          <a:prstGeom prst="rect">
            <a:avLst/>
          </a:prstGeom>
        </p:spPr>
        <p:txBody>
          <a:bodyPr wrap="none">
            <a:spAutoFit/>
          </a:bodyPr>
          <a:lstStyle/>
          <a:p>
            <a:r>
              <a:rPr lang="en-US" b="1" dirty="0"/>
              <a:t>VIDEO – Depraved Indifference – Eric </a:t>
            </a:r>
            <a:r>
              <a:rPr lang="en-US" b="1" dirty="0" err="1"/>
              <a:t>Ludy</a:t>
            </a:r>
            <a:r>
              <a:rPr lang="en-US" b="1" dirty="0"/>
              <a:t> </a:t>
            </a:r>
            <a:endParaRPr lang="en-US" dirty="0"/>
          </a:p>
        </p:txBody>
      </p:sp>
    </p:spTree>
    <p:extLst>
      <p:ext uri="{BB962C8B-B14F-4D97-AF65-F5344CB8AC3E}">
        <p14:creationId xmlns:p14="http://schemas.microsoft.com/office/powerpoint/2010/main" val="25288686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535" y="258320"/>
            <a:ext cx="8502292" cy="4401205"/>
          </a:xfrm>
          <a:prstGeom prst="rect">
            <a:avLst/>
          </a:prstGeom>
        </p:spPr>
        <p:txBody>
          <a:bodyPr wrap="square">
            <a:spAutoFit/>
          </a:bodyPr>
          <a:lstStyle/>
          <a:p>
            <a:pPr algn="ctr"/>
            <a:r>
              <a:rPr lang="en-US" sz="4000" b="1" dirty="0">
                <a:latin typeface="Bangla MN"/>
                <a:cs typeface="Bangla MN"/>
              </a:rPr>
              <a:t>Acts 1:8 </a:t>
            </a:r>
          </a:p>
          <a:p>
            <a:pPr algn="ctr"/>
            <a:r>
              <a:rPr lang="en-US" sz="4000" dirty="0">
                <a:latin typeface="Bangla MN"/>
                <a:cs typeface="Bangla MN"/>
              </a:rPr>
              <a:t>But you will receive power when the Holy Spirit comes on you; and you will be my witnesses in Jerusalem, and in all Judea and Samaria, and to the ends of the earth.</a:t>
            </a:r>
            <a:endParaRPr lang="en-US" sz="4000" dirty="0"/>
          </a:p>
        </p:txBody>
      </p:sp>
    </p:spTree>
    <p:extLst>
      <p:ext uri="{BB962C8B-B14F-4D97-AF65-F5344CB8AC3E}">
        <p14:creationId xmlns:p14="http://schemas.microsoft.com/office/powerpoint/2010/main" val="21345715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457" y="409004"/>
            <a:ext cx="8071796" cy="3970318"/>
          </a:xfrm>
          <a:prstGeom prst="rect">
            <a:avLst/>
          </a:prstGeom>
        </p:spPr>
        <p:txBody>
          <a:bodyPr wrap="square">
            <a:spAutoFit/>
          </a:bodyPr>
          <a:lstStyle/>
          <a:p>
            <a:r>
              <a:rPr lang="en-US" sz="2800" b="1" dirty="0">
                <a:latin typeface="Arial"/>
                <a:cs typeface="Arial"/>
              </a:rPr>
              <a:t>John 8:29</a:t>
            </a:r>
            <a:r>
              <a:rPr lang="en-US" sz="2800" b="1" baseline="30000" dirty="0">
                <a:latin typeface="Arial"/>
                <a:cs typeface="Arial"/>
              </a:rPr>
              <a:t> </a:t>
            </a:r>
            <a:r>
              <a:rPr lang="en-US" sz="2800" dirty="0">
                <a:latin typeface="Arial"/>
                <a:cs typeface="Arial"/>
              </a:rPr>
              <a:t>The one who sent me is with me; he has not left me alone, for I always do what pleases him.”</a:t>
            </a:r>
            <a:endParaRPr lang="en-US" sz="2800" b="1" dirty="0">
              <a:latin typeface="Arial"/>
              <a:cs typeface="Arial"/>
            </a:endParaRPr>
          </a:p>
          <a:p>
            <a:r>
              <a:rPr lang="en-US" sz="2800" dirty="0">
                <a:latin typeface="Arial"/>
                <a:cs typeface="Arial"/>
              </a:rPr>
              <a:t> </a:t>
            </a:r>
          </a:p>
          <a:p>
            <a:endParaRPr lang="en-US" sz="2800" b="1" dirty="0" smtClean="0">
              <a:latin typeface="Arial"/>
              <a:cs typeface="Arial"/>
            </a:endParaRPr>
          </a:p>
          <a:p>
            <a:r>
              <a:rPr lang="en-US" sz="2800" b="1" dirty="0" smtClean="0">
                <a:latin typeface="Arial"/>
                <a:cs typeface="Arial"/>
              </a:rPr>
              <a:t>John </a:t>
            </a:r>
            <a:r>
              <a:rPr lang="en-US" sz="2800" b="1" dirty="0">
                <a:latin typeface="Arial"/>
                <a:cs typeface="Arial"/>
              </a:rPr>
              <a:t>4:34</a:t>
            </a:r>
            <a:r>
              <a:rPr lang="en-US" sz="2800" b="1" baseline="30000" dirty="0">
                <a:latin typeface="Arial"/>
                <a:cs typeface="Arial"/>
              </a:rPr>
              <a:t> </a:t>
            </a:r>
            <a:r>
              <a:rPr lang="en-US" sz="2800" dirty="0">
                <a:latin typeface="Arial"/>
                <a:cs typeface="Arial"/>
              </a:rPr>
              <a:t>Jesus said to them, My food (nourishment) is to do the will (pleasure) of Him Who sent Me and to accomplish </a:t>
            </a:r>
            <a:r>
              <a:rPr lang="en-US" sz="2800" i="1" dirty="0">
                <a:latin typeface="Arial"/>
                <a:cs typeface="Arial"/>
              </a:rPr>
              <a:t>and </a:t>
            </a:r>
            <a:r>
              <a:rPr lang="en-US" sz="2800" dirty="0">
                <a:latin typeface="Arial"/>
                <a:cs typeface="Arial"/>
              </a:rPr>
              <a:t>completely finish His work.</a:t>
            </a:r>
            <a:endParaRPr lang="en-US" sz="2800" b="1" dirty="0">
              <a:latin typeface="Arial"/>
              <a:cs typeface="Arial"/>
            </a:endParaRP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
            <a:ext cx="10579603" cy="5618428"/>
          </a:xfrm>
          <a:prstGeom prst="rect">
            <a:avLst/>
          </a:prstGeom>
        </p:spPr>
      </p:pic>
      <p:sp>
        <p:nvSpPr>
          <p:cNvPr id="4" name="Rectangle 3"/>
          <p:cNvSpPr/>
          <p:nvPr/>
        </p:nvSpPr>
        <p:spPr>
          <a:xfrm>
            <a:off x="129149" y="1"/>
            <a:ext cx="8814401" cy="1477328"/>
          </a:xfrm>
          <a:prstGeom prst="rect">
            <a:avLst/>
          </a:prstGeom>
        </p:spPr>
        <p:txBody>
          <a:bodyPr wrap="square">
            <a:spAutoFit/>
          </a:bodyPr>
          <a:lstStyle/>
          <a:p>
            <a:r>
              <a:rPr lang="en-US" b="1" dirty="0">
                <a:solidFill>
                  <a:srgbClr val="000000"/>
                </a:solidFill>
              </a:rPr>
              <a:t>Philippians 2:5-8</a:t>
            </a:r>
            <a:r>
              <a:rPr lang="en-US" b="1" baseline="30000" dirty="0">
                <a:solidFill>
                  <a:srgbClr val="000000"/>
                </a:solidFill>
              </a:rPr>
              <a:t> </a:t>
            </a:r>
            <a:r>
              <a:rPr lang="en-US" dirty="0">
                <a:solidFill>
                  <a:srgbClr val="000000"/>
                </a:solidFill>
              </a:rPr>
              <a:t>In your relationships with one another, have the same mindset as Christ Jesus:</a:t>
            </a:r>
            <a:r>
              <a:rPr lang="en-US" baseline="30000" dirty="0">
                <a:solidFill>
                  <a:srgbClr val="000000"/>
                </a:solidFill>
              </a:rPr>
              <a:t>6 </a:t>
            </a:r>
            <a:r>
              <a:rPr lang="en-US" dirty="0">
                <a:solidFill>
                  <a:srgbClr val="000000"/>
                </a:solidFill>
              </a:rPr>
              <a:t>Who, being in very nature God, did not consider equality with God something to be used to his own advantage; </a:t>
            </a:r>
            <a:r>
              <a:rPr lang="en-US" baseline="30000" dirty="0">
                <a:solidFill>
                  <a:srgbClr val="000000"/>
                </a:solidFill>
              </a:rPr>
              <a:t>7</a:t>
            </a:r>
            <a:r>
              <a:rPr lang="en-US" dirty="0">
                <a:solidFill>
                  <a:srgbClr val="000000"/>
                </a:solidFill>
              </a:rPr>
              <a:t>rather, he made himself nothing by taking the very nature of a servant, being made in human likeness.</a:t>
            </a:r>
            <a:r>
              <a:rPr lang="en-US" baseline="30000" dirty="0">
                <a:solidFill>
                  <a:srgbClr val="000000"/>
                </a:solidFill>
              </a:rPr>
              <a:t>8 </a:t>
            </a:r>
            <a:r>
              <a:rPr lang="en-US" dirty="0">
                <a:solidFill>
                  <a:srgbClr val="000000"/>
                </a:solidFill>
              </a:rPr>
              <a:t>And being found in appearance as a man, he humbled himself by becoming obedient to death—even death on a cross!</a:t>
            </a:r>
            <a:endParaRPr lang="en-US" b="1" dirty="0">
              <a:solidFill>
                <a:srgbClr val="000000"/>
              </a:solidFill>
            </a:endParaRPr>
          </a:p>
        </p:txBody>
      </p:sp>
    </p:spTree>
    <p:extLst>
      <p:ext uri="{BB962C8B-B14F-4D97-AF65-F5344CB8AC3E}">
        <p14:creationId xmlns:p14="http://schemas.microsoft.com/office/powerpoint/2010/main" val="23201004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357" y="409004"/>
            <a:ext cx="8104084" cy="4401205"/>
          </a:xfrm>
          <a:prstGeom prst="rect">
            <a:avLst/>
          </a:prstGeom>
        </p:spPr>
        <p:txBody>
          <a:bodyPr wrap="square">
            <a:spAutoFit/>
          </a:bodyPr>
          <a:lstStyle/>
          <a:p>
            <a:pPr algn="ctr"/>
            <a:r>
              <a:rPr lang="en-US" sz="4000" b="1" dirty="0">
                <a:latin typeface="Bangla MN"/>
                <a:cs typeface="Bangla MN"/>
              </a:rPr>
              <a:t>2 Corinthians 5:20</a:t>
            </a:r>
            <a:r>
              <a:rPr lang="en-US" sz="4000" b="1" baseline="30000" dirty="0">
                <a:latin typeface="Bangla MN"/>
                <a:cs typeface="Bangla MN"/>
              </a:rPr>
              <a:t> </a:t>
            </a:r>
            <a:endParaRPr lang="en-US" sz="4000" b="1" baseline="30000" dirty="0" smtClean="0">
              <a:latin typeface="Bangla MN"/>
              <a:cs typeface="Bangla MN"/>
            </a:endParaRPr>
          </a:p>
          <a:p>
            <a:pPr algn="ctr"/>
            <a:r>
              <a:rPr lang="en-US" sz="4000" dirty="0" smtClean="0">
                <a:latin typeface="Bangla MN"/>
                <a:cs typeface="Bangla MN"/>
              </a:rPr>
              <a:t>We </a:t>
            </a:r>
            <a:r>
              <a:rPr lang="en-US" sz="4000" dirty="0">
                <a:latin typeface="Bangla MN"/>
                <a:cs typeface="Bangla MN"/>
              </a:rPr>
              <a:t>are therefore Christ’s ambassadors, as though God were making his appeal through us. We implore you on Christ’s behalf: Be reconciled to God.</a:t>
            </a:r>
            <a:endParaRPr lang="en-US" sz="4000" b="1" dirty="0">
              <a:latin typeface="Bangla MN"/>
              <a:cs typeface="Bangla MN"/>
            </a:endParaRPr>
          </a:p>
        </p:txBody>
      </p:sp>
    </p:spTree>
    <p:extLst>
      <p:ext uri="{BB962C8B-B14F-4D97-AF65-F5344CB8AC3E}">
        <p14:creationId xmlns:p14="http://schemas.microsoft.com/office/powerpoint/2010/main" val="21574323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
        <p:nvSpPr>
          <p:cNvPr id="5" name="TextBox 4"/>
          <p:cNvSpPr txBox="1"/>
          <p:nvPr/>
        </p:nvSpPr>
        <p:spPr>
          <a:xfrm>
            <a:off x="5650257" y="4692788"/>
            <a:ext cx="3379393" cy="369332"/>
          </a:xfrm>
          <a:prstGeom prst="rect">
            <a:avLst/>
          </a:prstGeom>
          <a:solidFill>
            <a:schemeClr val="bg1"/>
          </a:solidFill>
        </p:spPr>
        <p:txBody>
          <a:bodyPr wrap="square" rtlCol="0">
            <a:spAutoFit/>
          </a:bodyPr>
          <a:lstStyle/>
          <a:p>
            <a:endParaRPr lang="en-US" dirty="0"/>
          </a:p>
        </p:txBody>
      </p:sp>
      <p:sp>
        <p:nvSpPr>
          <p:cNvPr id="6" name="Rectangle 5"/>
          <p:cNvSpPr/>
          <p:nvPr/>
        </p:nvSpPr>
        <p:spPr>
          <a:xfrm>
            <a:off x="7474792" y="4668898"/>
            <a:ext cx="1554858" cy="369332"/>
          </a:xfrm>
          <a:prstGeom prst="rect">
            <a:avLst/>
          </a:prstGeom>
        </p:spPr>
        <p:txBody>
          <a:bodyPr wrap="none">
            <a:spAutoFit/>
          </a:bodyPr>
          <a:lstStyle/>
          <a:p>
            <a:r>
              <a:rPr lang="en-US" dirty="0"/>
              <a:t>Galatians 2:20</a:t>
            </a:r>
            <a:r>
              <a:rPr lang="en-US" baseline="30000" dirty="0"/>
              <a:t> </a:t>
            </a:r>
            <a:r>
              <a:rPr lang="en-US" dirty="0"/>
              <a:t> </a:t>
            </a:r>
          </a:p>
        </p:txBody>
      </p:sp>
    </p:spTree>
    <p:extLst>
      <p:ext uri="{BB962C8B-B14F-4D97-AF65-F5344CB8AC3E}">
        <p14:creationId xmlns:p14="http://schemas.microsoft.com/office/powerpoint/2010/main" val="2000505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74" y="204503"/>
            <a:ext cx="8674490" cy="369332"/>
          </a:xfrm>
          <a:prstGeom prst="rect">
            <a:avLst/>
          </a:prstGeom>
        </p:spPr>
        <p:txBody>
          <a:bodyPr wrap="square">
            <a:spAutoFit/>
          </a:bodyPr>
          <a:lstStyle/>
          <a:p>
            <a:r>
              <a:rPr lang="en-US" dirty="0"/>
              <a:t> </a:t>
            </a:r>
          </a:p>
        </p:txBody>
      </p:sp>
      <p:sp>
        <p:nvSpPr>
          <p:cNvPr id="4" name="Rectangle 3"/>
          <p:cNvSpPr/>
          <p:nvPr/>
        </p:nvSpPr>
        <p:spPr>
          <a:xfrm>
            <a:off x="344397" y="204503"/>
            <a:ext cx="8566867" cy="6063198"/>
          </a:xfrm>
          <a:prstGeom prst="rect">
            <a:avLst/>
          </a:prstGeom>
        </p:spPr>
        <p:txBody>
          <a:bodyPr wrap="square">
            <a:spAutoFit/>
          </a:bodyPr>
          <a:lstStyle/>
          <a:p>
            <a:pPr algn="ctr"/>
            <a:r>
              <a:rPr lang="en-US" sz="4400" b="1" dirty="0">
                <a:latin typeface="Bangla MN"/>
                <a:cs typeface="Bangla MN"/>
              </a:rPr>
              <a:t>Romans 8:10</a:t>
            </a:r>
            <a:r>
              <a:rPr lang="en-US" sz="4400" b="1" baseline="30000" dirty="0">
                <a:latin typeface="Bangla MN"/>
                <a:cs typeface="Bangla MN"/>
              </a:rPr>
              <a:t> </a:t>
            </a:r>
            <a:endParaRPr lang="en-US" sz="4400" b="1" baseline="30000" dirty="0" smtClean="0">
              <a:latin typeface="Bangla MN"/>
              <a:cs typeface="Bangla MN"/>
            </a:endParaRPr>
          </a:p>
          <a:p>
            <a:pPr algn="ctr"/>
            <a:r>
              <a:rPr lang="en-US" sz="4400" dirty="0" smtClean="0">
                <a:latin typeface="Bangla MN"/>
                <a:cs typeface="Bangla MN"/>
              </a:rPr>
              <a:t>But </a:t>
            </a:r>
            <a:r>
              <a:rPr lang="en-US" sz="4400" dirty="0">
                <a:latin typeface="Bangla MN"/>
                <a:cs typeface="Bangla MN"/>
              </a:rPr>
              <a:t>if Christ is in you, then even though your body is subject to death because of sin, the Spirit gives life because of righteousness.</a:t>
            </a:r>
            <a:endParaRPr lang="en-US" sz="4400" b="1" dirty="0">
              <a:latin typeface="Bangla MN"/>
              <a:cs typeface="Bangla MN"/>
            </a:endParaRPr>
          </a:p>
          <a:p>
            <a:r>
              <a:rPr lang="en-US" sz="4400" dirty="0">
                <a:latin typeface="Bangla MN"/>
                <a:cs typeface="Bangla MN"/>
              </a:rPr>
              <a:t> </a:t>
            </a:r>
            <a:endParaRPr lang="en-US" sz="4400" b="1" dirty="0">
              <a:latin typeface="Bangla MN"/>
              <a:cs typeface="Bangla MN"/>
            </a:endParaRPr>
          </a:p>
          <a:p>
            <a:endParaRPr lang="en-US" sz="3600" b="1" dirty="0">
              <a:latin typeface="Arial Hebrew Scholar"/>
              <a:cs typeface="Arial Hebrew Scholar"/>
            </a:endParaRPr>
          </a:p>
        </p:txBody>
      </p:sp>
    </p:spTree>
    <p:extLst>
      <p:ext uri="{BB962C8B-B14F-4D97-AF65-F5344CB8AC3E}">
        <p14:creationId xmlns:p14="http://schemas.microsoft.com/office/powerpoint/2010/main" val="41581400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011" y="428168"/>
            <a:ext cx="8093320" cy="707886"/>
          </a:xfrm>
          <a:prstGeom prst="rect">
            <a:avLst/>
          </a:prstGeom>
        </p:spPr>
        <p:txBody>
          <a:bodyPr wrap="square">
            <a:spAutoFit/>
          </a:bodyPr>
          <a:lstStyle/>
          <a:p>
            <a:pPr algn="ctr"/>
            <a:r>
              <a:rPr lang="en-US" sz="4000" b="1" dirty="0">
                <a:solidFill>
                  <a:schemeClr val="bg1"/>
                </a:solidFill>
              </a:rPr>
              <a:t>2 Timothy 4:3-5 </a:t>
            </a:r>
            <a:endParaRPr lang="en-US" sz="4000" dirty="0"/>
          </a:p>
        </p:txBody>
      </p:sp>
      <p:pic>
        <p:nvPicPr>
          <p:cNvPr id="3" name="Picture 2"/>
          <p:cNvPicPr>
            <a:picLocks noChangeAspect="1"/>
          </p:cNvPicPr>
          <p:nvPr/>
        </p:nvPicPr>
        <p:blipFill>
          <a:blip r:embed="rId2"/>
          <a:stretch>
            <a:fillRect/>
          </a:stretch>
        </p:blipFill>
        <p:spPr>
          <a:xfrm>
            <a:off x="107624" y="101600"/>
            <a:ext cx="8932788" cy="4937760"/>
          </a:xfrm>
          <a:prstGeom prst="rect">
            <a:avLst/>
          </a:prstGeom>
        </p:spPr>
      </p:pic>
      <p:sp>
        <p:nvSpPr>
          <p:cNvPr id="4" name="Rectangle 3"/>
          <p:cNvSpPr/>
          <p:nvPr/>
        </p:nvSpPr>
        <p:spPr>
          <a:xfrm>
            <a:off x="2389252" y="428168"/>
            <a:ext cx="4487919" cy="4062651"/>
          </a:xfrm>
          <a:prstGeom prst="rect">
            <a:avLst/>
          </a:prstGeom>
        </p:spPr>
        <p:txBody>
          <a:bodyPr wrap="square">
            <a:spAutoFit/>
          </a:bodyPr>
          <a:lstStyle/>
          <a:p>
            <a:pPr algn="ctr"/>
            <a:r>
              <a:rPr lang="en-US" sz="4800" b="1" dirty="0"/>
              <a:t>Philippians 4:13</a:t>
            </a:r>
            <a:r>
              <a:rPr lang="en-US" sz="4800" b="1" baseline="30000" dirty="0"/>
              <a:t> </a:t>
            </a:r>
            <a:endParaRPr lang="en-US" sz="4800" b="1" baseline="30000" dirty="0" smtClean="0"/>
          </a:p>
          <a:p>
            <a:pPr algn="ctr"/>
            <a:r>
              <a:rPr lang="en-US" sz="4800" dirty="0" smtClean="0"/>
              <a:t>I </a:t>
            </a:r>
            <a:r>
              <a:rPr lang="en-US" sz="4800" dirty="0"/>
              <a:t>can do all this through </a:t>
            </a:r>
            <a:r>
              <a:rPr lang="en-US" sz="4800" dirty="0" smtClean="0"/>
              <a:t>HIM </a:t>
            </a:r>
            <a:r>
              <a:rPr lang="en-US" sz="4800" dirty="0"/>
              <a:t>who gives me strength.</a:t>
            </a:r>
            <a:endParaRPr lang="en-US" sz="4800" b="1" dirty="0"/>
          </a:p>
          <a:p>
            <a:r>
              <a:rPr lang="en-US" dirty="0"/>
              <a:t> </a:t>
            </a:r>
            <a:endParaRPr lang="en-US" b="1" dirty="0"/>
          </a:p>
        </p:txBody>
      </p:sp>
    </p:spTree>
    <p:extLst>
      <p:ext uri="{BB962C8B-B14F-4D97-AF65-F5344CB8AC3E}">
        <p14:creationId xmlns:p14="http://schemas.microsoft.com/office/powerpoint/2010/main" val="30277470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39035"/>
          </a:xfrm>
          <a:prstGeom prst="rect">
            <a:avLst/>
          </a:prstGeom>
        </p:spPr>
      </p:pic>
      <p:sp>
        <p:nvSpPr>
          <p:cNvPr id="5" name="Rectangle 4"/>
          <p:cNvSpPr/>
          <p:nvPr/>
        </p:nvSpPr>
        <p:spPr>
          <a:xfrm>
            <a:off x="236773" y="3532260"/>
            <a:ext cx="8652965" cy="1877437"/>
          </a:xfrm>
          <a:prstGeom prst="rect">
            <a:avLst/>
          </a:prstGeom>
        </p:spPr>
        <p:txBody>
          <a:bodyPr wrap="square">
            <a:spAutoFit/>
          </a:bodyPr>
          <a:lstStyle/>
          <a:p>
            <a:pPr algn="ctr"/>
            <a:r>
              <a:rPr lang="en-US" sz="2800" b="1" dirty="0">
                <a:latin typeface="Bangla MN"/>
                <a:cs typeface="Bangla MN"/>
              </a:rPr>
              <a:t>Romans 8:37</a:t>
            </a:r>
            <a:r>
              <a:rPr lang="en-US" sz="2800" dirty="0">
                <a:latin typeface="Bangla MN"/>
                <a:cs typeface="Bangla MN"/>
              </a:rPr>
              <a:t> </a:t>
            </a:r>
            <a:endParaRPr lang="en-US" sz="2800" dirty="0" smtClean="0">
              <a:latin typeface="Bangla MN"/>
              <a:cs typeface="Bangla MN"/>
            </a:endParaRPr>
          </a:p>
          <a:p>
            <a:pPr algn="ctr"/>
            <a:r>
              <a:rPr lang="en-US" sz="2800" dirty="0" smtClean="0">
                <a:latin typeface="Bangla MN"/>
                <a:cs typeface="Bangla MN"/>
              </a:rPr>
              <a:t>No</a:t>
            </a:r>
            <a:r>
              <a:rPr lang="en-US" sz="2800" dirty="0">
                <a:latin typeface="Bangla MN"/>
                <a:cs typeface="Bangla MN"/>
              </a:rPr>
              <a:t>, in all these things we are more than conquerors through him who loved us.</a:t>
            </a:r>
            <a:endParaRPr lang="en-US" sz="2800" b="1" dirty="0">
              <a:latin typeface="Bangla MN"/>
              <a:cs typeface="Bangla MN"/>
            </a:endParaRPr>
          </a:p>
          <a:p>
            <a:r>
              <a:rPr lang="en-US" sz="3200" b="1" dirty="0">
                <a:latin typeface="Bangla MN"/>
                <a:cs typeface="Bangla MN"/>
              </a:rPr>
              <a:t> </a:t>
            </a:r>
          </a:p>
        </p:txBody>
      </p:sp>
    </p:spTree>
    <p:extLst>
      <p:ext uri="{BB962C8B-B14F-4D97-AF65-F5344CB8AC3E}">
        <p14:creationId xmlns:p14="http://schemas.microsoft.com/office/powerpoint/2010/main" val="4034550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4983448" cy="5143500"/>
          </a:xfrm>
          <a:prstGeom prst="rect">
            <a:avLst/>
          </a:prstGeom>
        </p:spPr>
      </p:pic>
      <p:sp>
        <p:nvSpPr>
          <p:cNvPr id="8" name="Rectangle 7"/>
          <p:cNvSpPr/>
          <p:nvPr/>
        </p:nvSpPr>
        <p:spPr>
          <a:xfrm>
            <a:off x="5079850" y="197638"/>
            <a:ext cx="3898341" cy="4832093"/>
          </a:xfrm>
          <a:prstGeom prst="rect">
            <a:avLst/>
          </a:prstGeom>
          <a:ln w="76200" cmpd="sng">
            <a:solidFill>
              <a:srgbClr val="0000FF"/>
            </a:solidFill>
          </a:ln>
        </p:spPr>
        <p:txBody>
          <a:bodyPr wrap="square">
            <a:spAutoFit/>
          </a:bodyPr>
          <a:lstStyle/>
          <a:p>
            <a:pPr algn="ct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a:cs typeface="Arial"/>
              </a:rPr>
              <a:t>Revelation </a:t>
            </a:r>
            <a:r>
              <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a:cs typeface="Arial"/>
              </a:rPr>
              <a:t>17:</a:t>
            </a: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a:cs typeface="Arial"/>
              </a:rPr>
              <a:t>14</a:t>
            </a:r>
            <a:endParaRPr lang="en-US" sz="2800" b="1" baseline="300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a:cs typeface="Arial"/>
            </a:endParaRPr>
          </a:p>
          <a:p>
            <a:pPr algn="ct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a:cs typeface="Arial"/>
              </a:rPr>
              <a:t>They </a:t>
            </a:r>
            <a:r>
              <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a:cs typeface="Arial"/>
              </a:rPr>
              <a:t>will wage war against the Lamb, but the Lamb will triumph over them because he is Lord of lords and King of kings—and with him will be his called, chosen and faithful followers.”</a:t>
            </a:r>
          </a:p>
        </p:txBody>
      </p:sp>
    </p:spTree>
    <p:extLst>
      <p:ext uri="{BB962C8B-B14F-4D97-AF65-F5344CB8AC3E}">
        <p14:creationId xmlns:p14="http://schemas.microsoft.com/office/powerpoint/2010/main" val="414601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4953" y="2387084"/>
            <a:ext cx="3441968" cy="523220"/>
          </a:xfrm>
          <a:prstGeom prst="rect">
            <a:avLst/>
          </a:prstGeom>
        </p:spPr>
        <p:txBody>
          <a:bodyPr wrap="none">
            <a:spAutoFit/>
          </a:bodyPr>
          <a:lstStyle/>
          <a:p>
            <a:r>
              <a:rPr lang="en-US" sz="2800" dirty="0"/>
              <a:t>Video song - WAR CRY</a:t>
            </a:r>
          </a:p>
        </p:txBody>
      </p:sp>
    </p:spTree>
    <p:extLst>
      <p:ext uri="{BB962C8B-B14F-4D97-AF65-F5344CB8AC3E}">
        <p14:creationId xmlns:p14="http://schemas.microsoft.com/office/powerpoint/2010/main" val="31421602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0" y="12700"/>
            <a:ext cx="9144000" cy="5109210"/>
          </a:xfrm>
          <a:prstGeom prst="rect">
            <a:avLst/>
          </a:prstGeom>
        </p:spPr>
      </p:pic>
      <p:sp>
        <p:nvSpPr>
          <p:cNvPr id="5" name="Rectangle 4"/>
          <p:cNvSpPr/>
          <p:nvPr/>
        </p:nvSpPr>
        <p:spPr>
          <a:xfrm>
            <a:off x="301347" y="558337"/>
            <a:ext cx="8652967" cy="3354765"/>
          </a:xfrm>
          <a:prstGeom prst="rect">
            <a:avLst/>
          </a:prstGeom>
        </p:spPr>
        <p:txBody>
          <a:bodyPr wrap="square">
            <a:spAutoFit/>
          </a:bodyPr>
          <a:lstStyle/>
          <a:p>
            <a:endParaRPr lang="en-US" sz="2800" b="1" dirty="0" smtClean="0">
              <a:solidFill>
                <a:srgbClr val="FFFFFF"/>
              </a:solidFill>
            </a:endParaRPr>
          </a:p>
          <a:p>
            <a:endParaRPr lang="en-US" sz="2800" b="1" dirty="0">
              <a:solidFill>
                <a:srgbClr val="FFFFFF"/>
              </a:solidFill>
            </a:endParaRPr>
          </a:p>
          <a:p>
            <a:endParaRPr lang="en-US" sz="2800" b="1" dirty="0" smtClean="0">
              <a:solidFill>
                <a:srgbClr val="FFFFFF"/>
              </a:solidFill>
            </a:endParaRPr>
          </a:p>
          <a:p>
            <a:endParaRPr lang="en-US" sz="2800" b="1" dirty="0">
              <a:solidFill>
                <a:srgbClr val="FFFFFF"/>
              </a:solidFill>
            </a:endParaRPr>
          </a:p>
          <a:p>
            <a:r>
              <a:rPr lang="en-US" sz="2000" b="1" dirty="0" smtClean="0">
                <a:solidFill>
                  <a:srgbClr val="FFFFFF"/>
                </a:solidFill>
              </a:rPr>
              <a:t>Ephesians </a:t>
            </a:r>
            <a:r>
              <a:rPr lang="en-US" sz="2000" b="1" dirty="0">
                <a:solidFill>
                  <a:srgbClr val="FFFFFF"/>
                </a:solidFill>
              </a:rPr>
              <a:t>3:16</a:t>
            </a:r>
            <a:r>
              <a:rPr lang="en-US" sz="2000" b="1" baseline="30000" dirty="0">
                <a:solidFill>
                  <a:srgbClr val="FFFFFF"/>
                </a:solidFill>
              </a:rPr>
              <a:t> </a:t>
            </a:r>
            <a:r>
              <a:rPr lang="en-US" sz="2000" dirty="0">
                <a:solidFill>
                  <a:srgbClr val="FFFFFF"/>
                </a:solidFill>
              </a:rPr>
              <a:t>I pray that out of his glorious riches he may strengthen you with power through his Spirit in your inner being</a:t>
            </a:r>
            <a:r>
              <a:rPr lang="en-US" sz="2000" dirty="0" smtClean="0">
                <a:solidFill>
                  <a:srgbClr val="FFFFFF"/>
                </a:solidFill>
              </a:rPr>
              <a:t>, </a:t>
            </a:r>
            <a:r>
              <a:rPr lang="en-US" sz="2000" dirty="0" smtClean="0"/>
              <a:t>Colossians </a:t>
            </a:r>
            <a:r>
              <a:rPr lang="en-US" sz="2000" dirty="0"/>
              <a:t>1:11-12</a:t>
            </a:r>
            <a:r>
              <a:rPr lang="en-US" sz="2000" baseline="30000" dirty="0"/>
              <a:t> </a:t>
            </a:r>
            <a:r>
              <a:rPr lang="en-US" sz="2000" dirty="0"/>
              <a:t>being strengthened with all power according to his glorious might so that you may have great endurance and patience, </a:t>
            </a:r>
            <a:r>
              <a:rPr lang="en-US" sz="2000" baseline="30000" dirty="0"/>
              <a:t>12 </a:t>
            </a:r>
            <a:r>
              <a:rPr lang="en-US" sz="2000" dirty="0"/>
              <a:t>and giving joyful thanks to the Father, who has qualified you to share in the inheritance of his holy people in the kingdom of light</a:t>
            </a:r>
            <a:r>
              <a:rPr lang="en-US" sz="2000" dirty="0">
                <a:solidFill>
                  <a:schemeClr val="bg1"/>
                </a:solidFill>
              </a:rPr>
              <a:t>.</a:t>
            </a:r>
          </a:p>
        </p:txBody>
      </p:sp>
    </p:spTree>
    <p:extLst>
      <p:ext uri="{BB962C8B-B14F-4D97-AF65-F5344CB8AC3E}">
        <p14:creationId xmlns:p14="http://schemas.microsoft.com/office/powerpoint/2010/main" val="35122107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8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9040" y="0"/>
            <a:ext cx="9124960" cy="61555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7200" b="1" dirty="0" smtClean="0">
                <a:solidFill>
                  <a:srgbClr val="4E10D1"/>
                </a:solidFill>
                <a:effectLst>
                  <a:glow rad="228600">
                    <a:schemeClr val="accent4">
                      <a:satMod val="175000"/>
                      <a:alpha val="40000"/>
                    </a:schemeClr>
                  </a:glow>
                </a:effectLst>
              </a:rPr>
              <a:t>The Power of the </a:t>
            </a:r>
          </a:p>
          <a:p>
            <a:pPr algn="ctr"/>
            <a:r>
              <a:rPr lang="en-US" sz="7200" b="1" dirty="0" smtClean="0">
                <a:solidFill>
                  <a:srgbClr val="4E10D1"/>
                </a:solidFill>
                <a:effectLst>
                  <a:glow rad="228600">
                    <a:schemeClr val="accent4">
                      <a:satMod val="175000"/>
                      <a:alpha val="40000"/>
                    </a:schemeClr>
                  </a:glow>
                </a:effectLst>
              </a:rPr>
              <a:t>Holy Spirit</a:t>
            </a:r>
          </a:p>
          <a:p>
            <a:pPr algn="ctr"/>
            <a:r>
              <a:rPr lang="en-US" sz="4000" b="1" dirty="0" smtClean="0">
                <a:solidFill>
                  <a:srgbClr val="FF0000"/>
                </a:solidFill>
                <a:effectLst>
                  <a:glow rad="228600">
                    <a:schemeClr val="accent4">
                      <a:satMod val="175000"/>
                      <a:alpha val="40000"/>
                    </a:schemeClr>
                  </a:glow>
                </a:effectLst>
              </a:rPr>
              <a:t>(Part </a:t>
            </a:r>
            <a:r>
              <a:rPr lang="en-US" sz="4000" b="1" dirty="0" smtClean="0">
                <a:solidFill>
                  <a:srgbClr val="FF0000"/>
                </a:solidFill>
                <a:effectLst>
                  <a:glow rad="228600">
                    <a:schemeClr val="accent4">
                      <a:satMod val="175000"/>
                      <a:alpha val="40000"/>
                    </a:schemeClr>
                  </a:glow>
                </a:effectLst>
              </a:rPr>
              <a:t>2)</a:t>
            </a:r>
            <a:endParaRPr lang="en-US" sz="4000" b="1" dirty="0">
              <a:solidFill>
                <a:srgbClr val="FF0000"/>
              </a:solidFill>
              <a:effectLst>
                <a:glow rad="228600">
                  <a:schemeClr val="accent4">
                    <a:satMod val="175000"/>
                    <a:alpha val="40000"/>
                  </a:schemeClr>
                </a:glo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634" y="193740"/>
            <a:ext cx="8588392" cy="4401205"/>
          </a:xfrm>
          <a:prstGeom prst="rect">
            <a:avLst/>
          </a:prstGeom>
        </p:spPr>
        <p:txBody>
          <a:bodyPr wrap="square">
            <a:spAutoFit/>
          </a:bodyPr>
          <a:lstStyle/>
          <a:p>
            <a:r>
              <a:rPr lang="en-US" sz="2800" b="1" dirty="0">
                <a:latin typeface="Arial"/>
                <a:cs typeface="Arial"/>
              </a:rPr>
              <a:t>John 14:15</a:t>
            </a:r>
            <a:r>
              <a:rPr lang="en-US" sz="2800" b="1" baseline="30000" dirty="0">
                <a:latin typeface="Arial"/>
                <a:cs typeface="Arial"/>
              </a:rPr>
              <a:t> </a:t>
            </a:r>
            <a:r>
              <a:rPr lang="en-US" sz="2800" dirty="0">
                <a:latin typeface="Arial"/>
                <a:cs typeface="Arial"/>
              </a:rPr>
              <a:t>“If you love me, keep my commands.</a:t>
            </a:r>
          </a:p>
          <a:p>
            <a:r>
              <a:rPr lang="en-US" sz="2800" b="1" dirty="0">
                <a:latin typeface="Arial"/>
                <a:cs typeface="Arial"/>
              </a:rPr>
              <a:t> </a:t>
            </a:r>
          </a:p>
          <a:p>
            <a:r>
              <a:rPr lang="en-US" sz="2800" b="1" dirty="0">
                <a:latin typeface="Arial"/>
                <a:cs typeface="Arial"/>
              </a:rPr>
              <a:t>John 14:21</a:t>
            </a:r>
            <a:r>
              <a:rPr lang="en-US" sz="2800" dirty="0">
                <a:latin typeface="Arial"/>
                <a:cs typeface="Arial"/>
              </a:rPr>
              <a:t> Whoever has my commands and keeps them is the one who loves me. The one who loves me will be loved by my Father, and I too will love them and show myself to them.”</a:t>
            </a:r>
            <a:endParaRPr lang="en-US" sz="2800" b="1" dirty="0">
              <a:latin typeface="Arial"/>
              <a:cs typeface="Arial"/>
            </a:endParaRPr>
          </a:p>
          <a:p>
            <a:r>
              <a:rPr lang="en-US" sz="2800" b="1" dirty="0">
                <a:latin typeface="Arial"/>
                <a:cs typeface="Arial"/>
              </a:rPr>
              <a:t> </a:t>
            </a:r>
          </a:p>
          <a:p>
            <a:r>
              <a:rPr lang="en-US" sz="2800" b="1" dirty="0">
                <a:latin typeface="Arial"/>
                <a:cs typeface="Arial"/>
              </a:rPr>
              <a:t>John 15:10</a:t>
            </a:r>
            <a:r>
              <a:rPr lang="en-US" sz="2800" b="1" baseline="30000" dirty="0">
                <a:latin typeface="Arial"/>
                <a:cs typeface="Arial"/>
              </a:rPr>
              <a:t> </a:t>
            </a:r>
            <a:r>
              <a:rPr lang="en-US" sz="2800" dirty="0">
                <a:latin typeface="Arial"/>
                <a:cs typeface="Arial"/>
              </a:rPr>
              <a:t>If you keep my commands, you will remain in my love, just as I have kept my Father’s commands and remain in his love.</a:t>
            </a:r>
            <a:endParaRPr lang="en-US" sz="2800" b="1" dirty="0">
              <a:latin typeface="Arial"/>
              <a:cs typeface="Arial"/>
            </a:endParaRP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209" y="279845"/>
            <a:ext cx="8426955" cy="3970318"/>
          </a:xfrm>
          <a:prstGeom prst="rect">
            <a:avLst/>
          </a:prstGeom>
        </p:spPr>
        <p:txBody>
          <a:bodyPr wrap="square">
            <a:spAutoFit/>
          </a:bodyPr>
          <a:lstStyle/>
          <a:p>
            <a:r>
              <a:rPr lang="en-US" sz="2800" b="1" dirty="0">
                <a:latin typeface="Arial"/>
                <a:cs typeface="Arial"/>
              </a:rPr>
              <a:t>1 John 2:3 </a:t>
            </a:r>
            <a:endParaRPr lang="en-US" sz="2800" b="1" dirty="0" smtClean="0">
              <a:latin typeface="Arial"/>
              <a:cs typeface="Arial"/>
            </a:endParaRPr>
          </a:p>
          <a:p>
            <a:r>
              <a:rPr lang="en-US" sz="2800" dirty="0" smtClean="0">
                <a:latin typeface="Arial"/>
                <a:cs typeface="Arial"/>
              </a:rPr>
              <a:t>We </a:t>
            </a:r>
            <a:r>
              <a:rPr lang="en-US" sz="2800" dirty="0">
                <a:latin typeface="Arial"/>
                <a:cs typeface="Arial"/>
              </a:rPr>
              <a:t>know that we have come to know him if we keep his commands.</a:t>
            </a:r>
            <a:endParaRPr lang="en-US" sz="2800" b="1" dirty="0">
              <a:latin typeface="Arial"/>
              <a:cs typeface="Arial"/>
            </a:endParaRPr>
          </a:p>
          <a:p>
            <a:r>
              <a:rPr lang="en-US" sz="2800" b="1" dirty="0">
                <a:latin typeface="Arial"/>
                <a:cs typeface="Arial"/>
              </a:rPr>
              <a:t> </a:t>
            </a:r>
          </a:p>
          <a:p>
            <a:r>
              <a:rPr lang="en-US" sz="2800" b="1" dirty="0">
                <a:latin typeface="Arial"/>
                <a:cs typeface="Arial"/>
              </a:rPr>
              <a:t>2 John 1:6</a:t>
            </a:r>
            <a:r>
              <a:rPr lang="en-US" sz="2800" b="1" baseline="30000" dirty="0">
                <a:latin typeface="Arial"/>
                <a:cs typeface="Arial"/>
              </a:rPr>
              <a:t> </a:t>
            </a:r>
            <a:endParaRPr lang="en-US" sz="2800" b="1" baseline="30000" dirty="0" smtClean="0">
              <a:latin typeface="Arial"/>
              <a:cs typeface="Arial"/>
            </a:endParaRPr>
          </a:p>
          <a:p>
            <a:r>
              <a:rPr lang="en-US" sz="2800" dirty="0" smtClean="0">
                <a:latin typeface="Arial"/>
                <a:cs typeface="Arial"/>
              </a:rPr>
              <a:t>And </a:t>
            </a:r>
            <a:r>
              <a:rPr lang="en-US" sz="2800" dirty="0">
                <a:latin typeface="Arial"/>
                <a:cs typeface="Arial"/>
              </a:rPr>
              <a:t>this is love: that we walk in obedience to his commands. As you have heard from the beginning, his command is that you walk in love.</a:t>
            </a:r>
            <a:endParaRPr lang="en-US" sz="2800" b="1" dirty="0">
              <a:latin typeface="Arial"/>
              <a:cs typeface="Arial"/>
            </a:endParaRPr>
          </a:p>
          <a:p>
            <a:r>
              <a:rPr lang="en-US" sz="2800" dirty="0">
                <a:latin typeface="Arial"/>
                <a:cs typeface="Arial"/>
              </a:rPr>
              <a:t> </a:t>
            </a:r>
            <a:endParaRPr lang="en-US" sz="2800" b="1" dirty="0">
              <a:latin typeface="Arial"/>
              <a:cs typeface="Arial"/>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pic>
        <p:nvPicPr>
          <p:cNvPr id="2" name="Picture 1"/>
          <p:cNvPicPr>
            <a:picLocks noChangeAspect="1"/>
          </p:cNvPicPr>
          <p:nvPr/>
        </p:nvPicPr>
        <p:blipFill>
          <a:blip r:embed="rId2"/>
          <a:stretch>
            <a:fillRect/>
          </a:stretch>
        </p:blipFill>
        <p:spPr>
          <a:xfrm>
            <a:off x="533400" y="0"/>
            <a:ext cx="8076570" cy="5143500"/>
          </a:xfrm>
          <a:prstGeom prst="rect">
            <a:avLst/>
          </a:prstGeom>
        </p:spPr>
      </p:pic>
      <p:sp>
        <p:nvSpPr>
          <p:cNvPr id="6" name="Rectangle 5"/>
          <p:cNvSpPr/>
          <p:nvPr/>
        </p:nvSpPr>
        <p:spPr>
          <a:xfrm>
            <a:off x="365921" y="182976"/>
            <a:ext cx="8394669" cy="1815882"/>
          </a:xfrm>
          <a:prstGeom prst="rect">
            <a:avLst/>
          </a:prstGeom>
        </p:spPr>
        <p:txBody>
          <a:bodyPr wrap="square">
            <a:spAutoFit/>
          </a:bodyPr>
          <a:lstStyle/>
          <a:p>
            <a:pPr algn="ctr"/>
            <a:r>
              <a:rPr lang="en-US" sz="2800" b="1" dirty="0">
                <a:latin typeface="Arial"/>
                <a:cs typeface="Arial"/>
              </a:rPr>
              <a:t>John 13:34-35</a:t>
            </a:r>
            <a:r>
              <a:rPr lang="en-US" sz="2800" b="1" baseline="30000" dirty="0">
                <a:latin typeface="Arial"/>
                <a:cs typeface="Arial"/>
              </a:rPr>
              <a:t> </a:t>
            </a:r>
            <a:r>
              <a:rPr lang="en-US" sz="2800" dirty="0">
                <a:latin typeface="Arial"/>
                <a:cs typeface="Arial"/>
              </a:rPr>
              <a:t>“A new command I give you: Love one another. As I have loved you, so you must love one another. </a:t>
            </a:r>
            <a:r>
              <a:rPr lang="en-US" sz="2800" baseline="30000" dirty="0">
                <a:latin typeface="Arial"/>
                <a:cs typeface="Arial"/>
              </a:rPr>
              <a:t>35 </a:t>
            </a:r>
            <a:r>
              <a:rPr lang="en-US" sz="2800" dirty="0">
                <a:latin typeface="Arial"/>
                <a:cs typeface="Arial"/>
              </a:rPr>
              <a:t>By this everyone will know that you are my disciples, if you love one another.”</a:t>
            </a:r>
            <a:endParaRPr lang="en-US" sz="2800" b="1" dirty="0">
              <a:latin typeface="Arial"/>
              <a:cs typeface="Arial"/>
            </a:endParaRP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pic>
        <p:nvPicPr>
          <p:cNvPr id="2" name="Picture 1"/>
          <p:cNvPicPr>
            <a:picLocks noChangeAspect="1"/>
          </p:cNvPicPr>
          <p:nvPr/>
        </p:nvPicPr>
        <p:blipFill>
          <a:blip r:embed="rId2"/>
          <a:stretch>
            <a:fillRect/>
          </a:stretch>
        </p:blipFill>
        <p:spPr>
          <a:xfrm>
            <a:off x="0" y="285622"/>
            <a:ext cx="9144000" cy="3783724"/>
          </a:xfrm>
          <a:prstGeom prst="rect">
            <a:avLst/>
          </a:prstGeom>
        </p:spPr>
      </p:pic>
      <p:sp>
        <p:nvSpPr>
          <p:cNvPr id="4" name="Rectangle 3"/>
          <p:cNvSpPr/>
          <p:nvPr/>
        </p:nvSpPr>
        <p:spPr>
          <a:xfrm>
            <a:off x="527358" y="3458608"/>
            <a:ext cx="8179419" cy="1846659"/>
          </a:xfrm>
          <a:prstGeom prst="rect">
            <a:avLst/>
          </a:prstGeom>
        </p:spPr>
        <p:txBody>
          <a:bodyPr wrap="square">
            <a:spAutoFit/>
          </a:bodyPr>
          <a:lstStyle/>
          <a:p>
            <a:r>
              <a:rPr lang="en-US" sz="2400" dirty="0">
                <a:latin typeface="Arial"/>
                <a:cs typeface="Arial"/>
              </a:rPr>
              <a:t>But I tell you, love your enemies and pray for those who persecute you,</a:t>
            </a:r>
            <a:r>
              <a:rPr lang="en-US" sz="2400" baseline="30000" dirty="0">
                <a:latin typeface="Arial"/>
                <a:cs typeface="Arial"/>
              </a:rPr>
              <a:t>45 </a:t>
            </a:r>
            <a:r>
              <a:rPr lang="en-US" sz="2400" dirty="0">
                <a:latin typeface="Arial"/>
                <a:cs typeface="Arial"/>
              </a:rPr>
              <a:t>that you may be children of your Father in heaven. He causes his sun to rise on the evil and the good, and sends rain on the righteous and the unrighteous.</a:t>
            </a:r>
          </a:p>
          <a:p>
            <a:r>
              <a:rPr lang="en-US" dirty="0"/>
              <a:t> </a:t>
            </a:r>
          </a:p>
        </p:txBody>
      </p:sp>
      <p:sp>
        <p:nvSpPr>
          <p:cNvPr id="5" name="Rectangle 4"/>
          <p:cNvSpPr/>
          <p:nvPr/>
        </p:nvSpPr>
        <p:spPr>
          <a:xfrm>
            <a:off x="247535" y="337075"/>
            <a:ext cx="8652966" cy="461665"/>
          </a:xfrm>
          <a:prstGeom prst="rect">
            <a:avLst/>
          </a:prstGeom>
        </p:spPr>
        <p:txBody>
          <a:bodyPr wrap="square">
            <a:spAutoFit/>
          </a:bodyPr>
          <a:lstStyle/>
          <a:p>
            <a:pPr algn="ctr"/>
            <a:r>
              <a:rPr lang="en-US" sz="2400" b="1" dirty="0">
                <a:latin typeface="Arial"/>
                <a:cs typeface="Arial"/>
              </a:rPr>
              <a:t>Matthew 5:44-45</a:t>
            </a:r>
            <a:r>
              <a:rPr lang="en-US" b="1" baseline="30000" dirty="0"/>
              <a:t> </a:t>
            </a:r>
            <a:r>
              <a:rPr lang="en-US"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143500"/>
          </a:xfrm>
          <a:prstGeom prst="rect">
            <a:avLst/>
          </a:prstGeom>
        </p:spPr>
      </p:pic>
      <p:sp>
        <p:nvSpPr>
          <p:cNvPr id="6" name="Rectangle 5"/>
          <p:cNvSpPr/>
          <p:nvPr/>
        </p:nvSpPr>
        <p:spPr>
          <a:xfrm>
            <a:off x="387446" y="193740"/>
            <a:ext cx="8437718" cy="2215991"/>
          </a:xfrm>
          <a:prstGeom prst="rect">
            <a:avLst/>
          </a:prstGeom>
        </p:spPr>
        <p:txBody>
          <a:bodyPr wrap="square">
            <a:spAutoFit/>
          </a:bodyPr>
          <a:lstStyle/>
          <a:p>
            <a:r>
              <a:rPr lang="en-US" sz="2400" b="1" dirty="0">
                <a:solidFill>
                  <a:schemeClr val="bg1"/>
                </a:solidFill>
                <a:latin typeface="Arial"/>
                <a:cs typeface="Arial"/>
              </a:rPr>
              <a:t>Matthew 16:24-25</a:t>
            </a:r>
            <a:r>
              <a:rPr lang="en-US" sz="2400" b="1" baseline="30000" dirty="0">
                <a:solidFill>
                  <a:schemeClr val="bg1"/>
                </a:solidFill>
                <a:latin typeface="Arial"/>
                <a:cs typeface="Arial"/>
              </a:rPr>
              <a:t> </a:t>
            </a:r>
            <a:endParaRPr lang="en-US" sz="2400" b="1" baseline="30000" dirty="0" smtClean="0">
              <a:solidFill>
                <a:schemeClr val="bg1"/>
              </a:solidFill>
              <a:latin typeface="Arial"/>
              <a:cs typeface="Arial"/>
            </a:endParaRPr>
          </a:p>
          <a:p>
            <a:r>
              <a:rPr lang="en-US" sz="2400" dirty="0" smtClean="0">
                <a:solidFill>
                  <a:schemeClr val="bg1"/>
                </a:solidFill>
                <a:latin typeface="Arial"/>
                <a:cs typeface="Arial"/>
              </a:rPr>
              <a:t>Then </a:t>
            </a:r>
            <a:r>
              <a:rPr lang="en-US" sz="2400" dirty="0">
                <a:solidFill>
                  <a:schemeClr val="bg1"/>
                </a:solidFill>
                <a:latin typeface="Arial"/>
                <a:cs typeface="Arial"/>
              </a:rPr>
              <a:t>Jesus said to his disciples, “Whoever wants to be my disciple must deny themselves and take up their cross and follow me. </a:t>
            </a:r>
            <a:r>
              <a:rPr lang="en-US" sz="2400" baseline="30000" dirty="0">
                <a:solidFill>
                  <a:schemeClr val="bg1"/>
                </a:solidFill>
                <a:latin typeface="Arial"/>
                <a:cs typeface="Arial"/>
              </a:rPr>
              <a:t>25 </a:t>
            </a:r>
            <a:r>
              <a:rPr lang="en-US" sz="2400" dirty="0">
                <a:solidFill>
                  <a:schemeClr val="bg1"/>
                </a:solidFill>
                <a:latin typeface="Arial"/>
                <a:cs typeface="Arial"/>
              </a:rPr>
              <a:t>For whoever wants to save their life will lose it, but whoever loses their life for me will find it.</a:t>
            </a:r>
            <a:endParaRPr lang="en-US" sz="2400" b="1" dirty="0">
              <a:solidFill>
                <a:schemeClr val="bg1"/>
              </a:solidFill>
              <a:latin typeface="Arial"/>
              <a:cs typeface="Arial"/>
            </a:endParaRPr>
          </a:p>
          <a:p>
            <a:r>
              <a:rPr lang="en-US" dirty="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911" y="387479"/>
            <a:ext cx="8760590" cy="3929281"/>
          </a:xfrm>
          <a:prstGeom prst="rect">
            <a:avLst/>
          </a:prstGeom>
        </p:spPr>
        <p:txBody>
          <a:bodyPr wrap="square">
            <a:spAutoFit/>
          </a:bodyPr>
          <a:lstStyle/>
          <a:p>
            <a:pPr algn="ctr"/>
            <a:r>
              <a:rPr lang="en-US" sz="3200" b="1" dirty="0">
                <a:latin typeface="Arial"/>
                <a:cs typeface="Arial"/>
              </a:rPr>
              <a:t>Matthew 28:18-20</a:t>
            </a:r>
            <a:r>
              <a:rPr lang="en-US" sz="3200" b="1" baseline="30000" dirty="0">
                <a:latin typeface="Arial"/>
                <a:cs typeface="Arial"/>
              </a:rPr>
              <a:t> </a:t>
            </a:r>
            <a:endParaRPr lang="en-US" sz="3200" b="1" baseline="30000" dirty="0" smtClean="0">
              <a:latin typeface="Arial"/>
              <a:cs typeface="Arial"/>
            </a:endParaRPr>
          </a:p>
          <a:p>
            <a:pPr algn="ctr"/>
            <a:endParaRPr lang="en-US" sz="3200" b="1" baseline="30000" dirty="0" smtClean="0">
              <a:latin typeface="Arial"/>
              <a:cs typeface="Arial"/>
            </a:endParaRPr>
          </a:p>
          <a:p>
            <a:pPr algn="ctr"/>
            <a:r>
              <a:rPr lang="en-US" sz="2800" dirty="0" smtClean="0">
                <a:latin typeface="Arial"/>
                <a:cs typeface="Arial"/>
              </a:rPr>
              <a:t>Then </a:t>
            </a:r>
            <a:r>
              <a:rPr lang="en-US" sz="2800" dirty="0">
                <a:latin typeface="Arial"/>
                <a:cs typeface="Arial"/>
              </a:rPr>
              <a:t>Jesus came to them and said, “All authority in heaven and on earth has been given to me. </a:t>
            </a:r>
            <a:endParaRPr lang="en-US" sz="2800" dirty="0" smtClean="0">
              <a:latin typeface="Arial"/>
              <a:cs typeface="Arial"/>
            </a:endParaRPr>
          </a:p>
          <a:p>
            <a:pPr algn="ctr"/>
            <a:r>
              <a:rPr lang="en-US" sz="2800" baseline="30000" dirty="0" smtClean="0">
                <a:latin typeface="Arial"/>
                <a:cs typeface="Arial"/>
              </a:rPr>
              <a:t>19</a:t>
            </a:r>
            <a:r>
              <a:rPr lang="en-US" sz="2800" baseline="30000" dirty="0">
                <a:latin typeface="Arial"/>
                <a:cs typeface="Arial"/>
              </a:rPr>
              <a:t> </a:t>
            </a:r>
            <a:r>
              <a:rPr lang="en-US" sz="2800" dirty="0">
                <a:latin typeface="Arial"/>
                <a:cs typeface="Arial"/>
              </a:rPr>
              <a:t>Therefore go and make disciples of </a:t>
            </a:r>
            <a:r>
              <a:rPr lang="en-US" sz="2800" dirty="0" smtClean="0">
                <a:latin typeface="Arial"/>
                <a:cs typeface="Arial"/>
              </a:rPr>
              <a:t>all nations</a:t>
            </a:r>
            <a:r>
              <a:rPr lang="en-US" sz="2800" dirty="0">
                <a:latin typeface="Arial"/>
                <a:cs typeface="Arial"/>
              </a:rPr>
              <a:t>, baptizing them in the name of the Father and of the Son and of the Holy Spirit, </a:t>
            </a:r>
            <a:r>
              <a:rPr lang="en-US" sz="2800" baseline="30000" dirty="0">
                <a:latin typeface="Arial"/>
                <a:cs typeface="Arial"/>
              </a:rPr>
              <a:t>20 </a:t>
            </a:r>
            <a:r>
              <a:rPr lang="en-US" sz="2800" dirty="0">
                <a:latin typeface="Arial"/>
                <a:cs typeface="Arial"/>
              </a:rPr>
              <a:t>and teaching them to obey everything I have commanded you. And surely I am with you always, to the very end of the age.”</a:t>
            </a:r>
            <a:endParaRPr lang="en-US" sz="2800" b="1" dirty="0">
              <a:latin typeface="Arial"/>
              <a:cs typeface="Arial"/>
            </a:endParaRPr>
          </a:p>
        </p:txBody>
      </p:sp>
    </p:spTree>
    <p:extLst>
      <p:ext uri="{BB962C8B-B14F-4D97-AF65-F5344CB8AC3E}">
        <p14:creationId xmlns:p14="http://schemas.microsoft.com/office/powerpoint/2010/main" val="3077583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6919</TotalTime>
  <Words>220</Words>
  <Application>Microsoft Macintosh PowerPoint</Application>
  <PresentationFormat>On-screen Show (16:9)</PresentationFormat>
  <Paragraphs>63</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386</cp:revision>
  <dcterms:created xsi:type="dcterms:W3CDTF">2016-08-27T22:55:59Z</dcterms:created>
  <dcterms:modified xsi:type="dcterms:W3CDTF">2018-01-27T01:59:20Z</dcterms:modified>
</cp:coreProperties>
</file>