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9" r:id="rId2"/>
    <p:sldId id="348" r:id="rId3"/>
    <p:sldId id="279" r:id="rId4"/>
    <p:sldId id="335" r:id="rId5"/>
    <p:sldId id="345" r:id="rId6"/>
    <p:sldId id="292" r:id="rId7"/>
    <p:sldId id="305" r:id="rId8"/>
    <p:sldId id="306" r:id="rId9"/>
    <p:sldId id="336" r:id="rId10"/>
    <p:sldId id="337" r:id="rId11"/>
    <p:sldId id="339" r:id="rId12"/>
    <p:sldId id="340" r:id="rId13"/>
    <p:sldId id="341" r:id="rId14"/>
    <p:sldId id="342" r:id="rId15"/>
    <p:sldId id="343" r:id="rId16"/>
    <p:sldId id="344" r:id="rId17"/>
    <p:sldId id="346" r:id="rId18"/>
    <p:sldId id="349" r:id="rId19"/>
    <p:sldId id="350" r:id="rId20"/>
    <p:sldId id="351" r:id="rId21"/>
    <p:sldId id="352" r:id="rId22"/>
    <p:sldId id="353" r:id="rId23"/>
    <p:sldId id="354"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0D1"/>
    <a:srgbClr val="A32CFF"/>
    <a:srgbClr val="FF00FF"/>
    <a:srgbClr val="77010F"/>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96" y="-1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6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921" y="301373"/>
            <a:ext cx="8383906" cy="4678204"/>
          </a:xfrm>
          <a:prstGeom prst="rect">
            <a:avLst/>
          </a:prstGeom>
        </p:spPr>
        <p:txBody>
          <a:bodyPr wrap="square">
            <a:spAutoFit/>
          </a:bodyPr>
          <a:lstStyle/>
          <a:p>
            <a:r>
              <a:rPr lang="en-US" sz="2800" b="1" dirty="0">
                <a:latin typeface="Bangla MN"/>
                <a:cs typeface="Bangla MN"/>
              </a:rPr>
              <a:t>Acts 1:7-9</a:t>
            </a:r>
            <a:r>
              <a:rPr lang="en-US" sz="2800" b="1" baseline="30000" dirty="0">
                <a:latin typeface="Bangla MN"/>
                <a:cs typeface="Bangla MN"/>
              </a:rPr>
              <a:t> </a:t>
            </a:r>
            <a:endParaRPr lang="en-US" sz="2800" b="1" baseline="30000" dirty="0" smtClean="0">
              <a:latin typeface="Bangla MN"/>
              <a:cs typeface="Bangla MN"/>
            </a:endParaRPr>
          </a:p>
          <a:p>
            <a:r>
              <a:rPr lang="en-US" sz="2800" dirty="0" smtClean="0">
                <a:latin typeface="Bangla MN"/>
                <a:cs typeface="Bangla MN"/>
              </a:rPr>
              <a:t>He </a:t>
            </a:r>
            <a:r>
              <a:rPr lang="en-US" sz="2800" dirty="0">
                <a:latin typeface="Bangla MN"/>
                <a:cs typeface="Bangla MN"/>
              </a:rPr>
              <a:t>said to them: “It is not for you to know the times or dates the Father has set by his own authority. </a:t>
            </a:r>
            <a:r>
              <a:rPr lang="en-US" sz="2800" baseline="30000" dirty="0">
                <a:latin typeface="Bangla MN"/>
                <a:cs typeface="Bangla MN"/>
              </a:rPr>
              <a:t>8 </a:t>
            </a:r>
            <a:r>
              <a:rPr lang="en-US" sz="2800" dirty="0">
                <a:latin typeface="Bangla MN"/>
                <a:cs typeface="Bangla MN"/>
              </a:rPr>
              <a:t>But you will receive power when the Holy Spirit comes on you; and you will be my witnesses in Jerusalem, and in all Judea and Samaria, and to the ends of the earth.”</a:t>
            </a:r>
            <a:r>
              <a:rPr lang="en-US" sz="2800" baseline="30000" dirty="0">
                <a:latin typeface="Bangla MN"/>
                <a:cs typeface="Bangla MN"/>
              </a:rPr>
              <a:t>9 </a:t>
            </a:r>
            <a:r>
              <a:rPr lang="en-US" sz="2800" dirty="0">
                <a:latin typeface="Bangla MN"/>
                <a:cs typeface="Bangla MN"/>
              </a:rPr>
              <a:t>After he said this, he was taken up before their very eyes, and a cloud hid him from their sight.</a:t>
            </a:r>
            <a:endParaRPr lang="en-US" sz="2800" b="1" dirty="0">
              <a:latin typeface="Bangla MN"/>
              <a:cs typeface="Bangla MN"/>
            </a:endParaRPr>
          </a:p>
          <a:p>
            <a:r>
              <a:rPr lang="en-US" i="1" dirty="0"/>
              <a:t> </a:t>
            </a:r>
            <a:endParaRPr lang="en-US" dirty="0"/>
          </a:p>
        </p:txBody>
      </p:sp>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971" y="299881"/>
            <a:ext cx="8265519" cy="4247317"/>
          </a:xfrm>
          <a:prstGeom prst="rect">
            <a:avLst/>
          </a:prstGeom>
        </p:spPr>
        <p:txBody>
          <a:bodyPr wrap="square">
            <a:spAutoFit/>
          </a:bodyPr>
          <a:lstStyle/>
          <a:p>
            <a:r>
              <a:rPr lang="en-US" b="1" dirty="0"/>
              <a:t>Acts 2:1-12</a:t>
            </a:r>
            <a:r>
              <a:rPr lang="en-US" dirty="0"/>
              <a:t> </a:t>
            </a:r>
            <a:endParaRPr lang="en-US" dirty="0" smtClean="0"/>
          </a:p>
          <a:p>
            <a:r>
              <a:rPr lang="en-US" dirty="0" smtClean="0"/>
              <a:t>When </a:t>
            </a:r>
            <a:r>
              <a:rPr lang="en-US" dirty="0"/>
              <a:t>the day of Pentecost came, they were all together in one place. </a:t>
            </a:r>
            <a:r>
              <a:rPr lang="en-US" baseline="30000" dirty="0"/>
              <a:t>2 </a:t>
            </a:r>
            <a:r>
              <a:rPr lang="en-US" dirty="0"/>
              <a:t>Suddenly a sound like the blowing of a violent wind came from heaven and filled the whole house where they were sitting. </a:t>
            </a:r>
            <a:r>
              <a:rPr lang="en-US" baseline="30000" dirty="0"/>
              <a:t>3 </a:t>
            </a:r>
            <a:r>
              <a:rPr lang="en-US" dirty="0"/>
              <a:t>They saw what seemed to be tongues of fire that separated and came to rest on each of them. </a:t>
            </a:r>
            <a:r>
              <a:rPr lang="en-US" baseline="30000" dirty="0"/>
              <a:t>4 </a:t>
            </a:r>
            <a:r>
              <a:rPr lang="en-US" dirty="0"/>
              <a:t>All of them were filled with the Holy Spirit and began to speak in other tongues as the Spirit enabled them.</a:t>
            </a:r>
            <a:r>
              <a:rPr lang="en-US" baseline="30000" dirty="0"/>
              <a:t>5 </a:t>
            </a:r>
            <a:r>
              <a:rPr lang="en-US" dirty="0"/>
              <a:t>Now there were staying in Jerusalem God-fearing Jews from every nation under heaven. </a:t>
            </a:r>
            <a:r>
              <a:rPr lang="en-US" baseline="30000" dirty="0"/>
              <a:t>6 </a:t>
            </a:r>
            <a:r>
              <a:rPr lang="en-US" dirty="0"/>
              <a:t>When they heard this sound, a crowd came together in bewilderment, because each one heard their own language being spoken.</a:t>
            </a:r>
            <a:r>
              <a:rPr lang="en-US" baseline="30000" dirty="0"/>
              <a:t>7 </a:t>
            </a:r>
            <a:r>
              <a:rPr lang="en-US" dirty="0"/>
              <a:t>Utterly amazed, they asked: “Aren’t all these who are speaking Galileans? </a:t>
            </a:r>
            <a:r>
              <a:rPr lang="en-US" baseline="30000" dirty="0"/>
              <a:t>8 </a:t>
            </a:r>
            <a:r>
              <a:rPr lang="en-US" dirty="0"/>
              <a:t>Then how is it that each of us hears them in our native language? </a:t>
            </a:r>
            <a:r>
              <a:rPr lang="en-US" baseline="30000" dirty="0"/>
              <a:t>9 </a:t>
            </a:r>
            <a:r>
              <a:rPr lang="en-US" dirty="0"/>
              <a:t>Parthians, Medes and </a:t>
            </a:r>
            <a:r>
              <a:rPr lang="en-US" dirty="0" err="1"/>
              <a:t>Elamites</a:t>
            </a:r>
            <a:r>
              <a:rPr lang="en-US" dirty="0"/>
              <a:t>; residents of Mesopotamia, Judea and </a:t>
            </a:r>
            <a:r>
              <a:rPr lang="en-US" dirty="0" err="1"/>
              <a:t>Cappadocia,Pontus</a:t>
            </a:r>
            <a:r>
              <a:rPr lang="en-US" dirty="0"/>
              <a:t> and Asia, </a:t>
            </a:r>
            <a:r>
              <a:rPr lang="en-US" baseline="30000" dirty="0"/>
              <a:t>10 </a:t>
            </a:r>
            <a:r>
              <a:rPr lang="en-US" dirty="0"/>
              <a:t>Phrygia and </a:t>
            </a:r>
            <a:r>
              <a:rPr lang="en-US" dirty="0" err="1"/>
              <a:t>Pamphylia</a:t>
            </a:r>
            <a:r>
              <a:rPr lang="en-US" dirty="0"/>
              <a:t>, Egypt and the parts of Libya near Cyrene; visitors from Rome </a:t>
            </a:r>
            <a:r>
              <a:rPr lang="en-US" baseline="30000" dirty="0"/>
              <a:t>11 </a:t>
            </a:r>
            <a:r>
              <a:rPr lang="en-US" dirty="0"/>
              <a:t>(both Jews and converts to Judaism); Cretans and Arabs—we hear them declaring the wonders of God in our own tongues!” </a:t>
            </a:r>
            <a:r>
              <a:rPr lang="en-US" baseline="30000" dirty="0"/>
              <a:t>12 </a:t>
            </a:r>
            <a:r>
              <a:rPr lang="en-US" dirty="0"/>
              <a:t>Amazed and perplexed, they asked one another, “What does this mean?”</a:t>
            </a:r>
            <a:endParaRPr lang="en-US" b="1" dirty="0"/>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97" y="324625"/>
            <a:ext cx="8922026" cy="4524315"/>
          </a:xfrm>
          <a:prstGeom prst="rect">
            <a:avLst/>
          </a:prstGeom>
        </p:spPr>
        <p:txBody>
          <a:bodyPr wrap="square">
            <a:spAutoFit/>
          </a:bodyPr>
          <a:lstStyle/>
          <a:p>
            <a:r>
              <a:rPr lang="en-US" sz="2400" b="1" dirty="0"/>
              <a:t>Acts 2:36-41</a:t>
            </a:r>
            <a:r>
              <a:rPr lang="en-US" sz="2400" b="1" baseline="30000" dirty="0"/>
              <a:t> </a:t>
            </a:r>
            <a:r>
              <a:rPr lang="en-US" sz="2400" b="1" dirty="0"/>
              <a:t>“Therefore let all Israel be assured of this: God has made this Jesus, whom you crucified, both Lord and Messiah.”</a:t>
            </a:r>
            <a:r>
              <a:rPr lang="en-US" sz="2400" b="1" baseline="30000" dirty="0"/>
              <a:t>37 </a:t>
            </a:r>
            <a:r>
              <a:rPr lang="en-US" sz="2400" b="1" dirty="0"/>
              <a:t>When the people heard this, they were cut to the heart and said to Peter and the other apostles, “Brothers, what shall we do?”</a:t>
            </a:r>
            <a:r>
              <a:rPr lang="en-US" sz="2400" b="1" baseline="30000" dirty="0"/>
              <a:t>38 </a:t>
            </a:r>
            <a:r>
              <a:rPr lang="en-US" sz="2400" b="1" dirty="0"/>
              <a:t>Peter replied, “Repent and be baptized, every one of you, in the name of Jesus Christ for the forgiveness of your sins. And you will receive the gift of the Holy Spirit. </a:t>
            </a:r>
            <a:r>
              <a:rPr lang="en-US" sz="2400" b="1" baseline="30000" dirty="0"/>
              <a:t>39 </a:t>
            </a:r>
            <a:r>
              <a:rPr lang="en-US" sz="2400" b="1" dirty="0"/>
              <a:t>The promise is for you and your children and for all who are far off—for all whom the Lord our God will call.” </a:t>
            </a:r>
            <a:r>
              <a:rPr lang="en-US" sz="2400" b="1" baseline="30000" dirty="0"/>
              <a:t>40 </a:t>
            </a:r>
            <a:r>
              <a:rPr lang="en-US" sz="2400" b="1" dirty="0"/>
              <a:t>With many other words he warned them; and he pleaded with them, “Save yourselves from this corrupt generation.” </a:t>
            </a:r>
            <a:r>
              <a:rPr lang="en-US" sz="2400" b="1" baseline="30000" dirty="0"/>
              <a:t>41 </a:t>
            </a:r>
            <a:r>
              <a:rPr lang="en-US" sz="2400" b="1" dirty="0"/>
              <a:t>Those who accepted his message were baptized, and about three thousand were added to their number that day.</a:t>
            </a:r>
          </a:p>
        </p:txBody>
      </p:sp>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060" y="226029"/>
            <a:ext cx="8674490" cy="4617445"/>
          </a:xfrm>
          <a:prstGeom prst="rect">
            <a:avLst/>
          </a:prstGeom>
        </p:spPr>
      </p:pic>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733" y="419768"/>
            <a:ext cx="8287045" cy="4031873"/>
          </a:xfrm>
          <a:prstGeom prst="rect">
            <a:avLst/>
          </a:prstGeom>
        </p:spPr>
        <p:txBody>
          <a:bodyPr wrap="square">
            <a:spAutoFit/>
          </a:bodyPr>
          <a:lstStyle/>
          <a:p>
            <a:r>
              <a:rPr lang="en-US" sz="3200" b="1" dirty="0">
                <a:latin typeface="Bangla MN"/>
                <a:cs typeface="Bangla MN"/>
              </a:rPr>
              <a:t>1 Peter 4:</a:t>
            </a:r>
            <a:r>
              <a:rPr lang="en-US" sz="3200" b="1" dirty="0" smtClean="0">
                <a:latin typeface="Bangla MN"/>
                <a:cs typeface="Bangla MN"/>
              </a:rPr>
              <a:t>11 </a:t>
            </a:r>
            <a:r>
              <a:rPr lang="en-US" sz="3200" dirty="0" smtClean="0">
                <a:latin typeface="Bangla MN"/>
                <a:cs typeface="Bangla MN"/>
              </a:rPr>
              <a:t>If </a:t>
            </a:r>
            <a:r>
              <a:rPr lang="en-US" sz="3200" dirty="0">
                <a:latin typeface="Bangla MN"/>
                <a:cs typeface="Bangla MN"/>
              </a:rPr>
              <a:t>anyone speaks, they should do so as one who speaks the very words of God. If anyone serves, they should do so with the strength God provides, so that in all things God may be praised through Jesus Christ. To him be the glory and the power for ever and ever. Amen.</a:t>
            </a:r>
            <a:endParaRPr lang="en-US" sz="3200" b="1" dirty="0">
              <a:latin typeface="Bangla MN"/>
              <a:cs typeface="Bangla MN"/>
            </a:endParaRPr>
          </a:p>
        </p:txBody>
      </p:sp>
    </p:spTree>
    <p:extLst>
      <p:ext uri="{BB962C8B-B14F-4D97-AF65-F5344CB8AC3E}">
        <p14:creationId xmlns:p14="http://schemas.microsoft.com/office/powerpoint/2010/main" val="2320100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58" y="256578"/>
            <a:ext cx="5215389" cy="4278094"/>
          </a:xfrm>
          <a:prstGeom prst="rect">
            <a:avLst/>
          </a:prstGeom>
        </p:spPr>
        <p:txBody>
          <a:bodyPr wrap="square">
            <a:spAutoFit/>
          </a:bodyPr>
          <a:lstStyle/>
          <a:p>
            <a:pPr algn="ctr"/>
            <a:r>
              <a:rPr lang="en-US" sz="3200" b="1" dirty="0">
                <a:solidFill>
                  <a:schemeClr val="bg1"/>
                </a:solidFill>
              </a:rPr>
              <a:t>2 </a:t>
            </a:r>
            <a:r>
              <a:rPr lang="en-US" sz="2400" b="1" dirty="0"/>
              <a:t>Thessalonians 1:11-12</a:t>
            </a:r>
            <a:r>
              <a:rPr lang="en-US" sz="2400" b="1" baseline="30000" dirty="0"/>
              <a:t> </a:t>
            </a:r>
            <a:endParaRPr lang="en-US" sz="2400" b="1" baseline="30000" dirty="0" smtClean="0"/>
          </a:p>
          <a:p>
            <a:pPr algn="ctr"/>
            <a:r>
              <a:rPr lang="en-US" sz="2400" b="1" dirty="0" smtClean="0"/>
              <a:t>With </a:t>
            </a:r>
            <a:r>
              <a:rPr lang="en-US" sz="2400" b="1" dirty="0"/>
              <a:t>this in mind, we constantly pray for you, that our God may make you worthy of his calling, and that by his power he may bring to fruition your every desire for goodness and your every deed prompted by faith. </a:t>
            </a:r>
            <a:r>
              <a:rPr lang="en-US" sz="2400" b="1" baseline="30000" dirty="0"/>
              <a:t>12 </a:t>
            </a:r>
            <a:r>
              <a:rPr lang="en-US" sz="2400" b="1" dirty="0"/>
              <a:t>We pray this so that the name of our Lord Jesus may be glorified in you, and you in him, according to the grace of our God and the Lord Jesus Christ.</a:t>
            </a:r>
          </a:p>
        </p:txBody>
      </p:sp>
      <p:pic>
        <p:nvPicPr>
          <p:cNvPr id="5" name="Picture 4"/>
          <p:cNvPicPr>
            <a:picLocks noChangeAspect="1"/>
          </p:cNvPicPr>
          <p:nvPr/>
        </p:nvPicPr>
        <p:blipFill>
          <a:blip r:embed="rId2"/>
          <a:stretch>
            <a:fillRect/>
          </a:stretch>
        </p:blipFill>
        <p:spPr>
          <a:xfrm>
            <a:off x="5273574" y="591980"/>
            <a:ext cx="3565625" cy="3942692"/>
          </a:xfrm>
          <a:prstGeom prst="rect">
            <a:avLst/>
          </a:prstGeom>
        </p:spPr>
      </p:pic>
    </p:spTree>
    <p:extLst>
      <p:ext uri="{BB962C8B-B14F-4D97-AF65-F5344CB8AC3E}">
        <p14:creationId xmlns:p14="http://schemas.microsoft.com/office/powerpoint/2010/main" val="2157432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2" name="Rectangle 1"/>
          <p:cNvSpPr/>
          <p:nvPr/>
        </p:nvSpPr>
        <p:spPr>
          <a:xfrm>
            <a:off x="559645" y="456046"/>
            <a:ext cx="8061034" cy="4708981"/>
          </a:xfrm>
          <a:prstGeom prst="rect">
            <a:avLst/>
          </a:prstGeom>
        </p:spPr>
        <p:txBody>
          <a:bodyPr wrap="square">
            <a:spAutoFit/>
          </a:bodyPr>
          <a:lstStyle/>
          <a:p>
            <a:r>
              <a:rPr lang="en-US" sz="4000" b="1" dirty="0">
                <a:solidFill>
                  <a:schemeClr val="bg1">
                    <a:lumMod val="75000"/>
                    <a:lumOff val="25000"/>
                  </a:schemeClr>
                </a:solidFill>
                <a:latin typeface="Arial Hebrew Scholar"/>
                <a:cs typeface="Arial Hebrew Scholar"/>
              </a:rPr>
              <a:t>1 Timothy 4:10</a:t>
            </a:r>
            <a:r>
              <a:rPr lang="en-US" sz="4000" b="1" baseline="30000" dirty="0">
                <a:solidFill>
                  <a:schemeClr val="bg1">
                    <a:lumMod val="75000"/>
                    <a:lumOff val="25000"/>
                  </a:schemeClr>
                </a:solidFill>
                <a:latin typeface="Arial Hebrew Scholar"/>
                <a:cs typeface="Arial Hebrew Scholar"/>
              </a:rPr>
              <a:t> </a:t>
            </a:r>
            <a:endParaRPr lang="en-US" sz="4000" b="1" baseline="30000" dirty="0" smtClean="0">
              <a:solidFill>
                <a:schemeClr val="bg1">
                  <a:lumMod val="75000"/>
                  <a:lumOff val="25000"/>
                </a:schemeClr>
              </a:solidFill>
              <a:latin typeface="Arial Hebrew Scholar"/>
              <a:cs typeface="Arial Hebrew Scholar"/>
            </a:endParaRPr>
          </a:p>
          <a:p>
            <a:r>
              <a:rPr lang="en-US" sz="4400" dirty="0" smtClean="0">
                <a:solidFill>
                  <a:schemeClr val="bg1">
                    <a:lumMod val="75000"/>
                    <a:lumOff val="25000"/>
                  </a:schemeClr>
                </a:solidFill>
                <a:latin typeface="Arial Hebrew Scholar"/>
                <a:cs typeface="Arial Hebrew Scholar"/>
              </a:rPr>
              <a:t>That </a:t>
            </a:r>
            <a:r>
              <a:rPr lang="en-US" sz="4400" dirty="0">
                <a:solidFill>
                  <a:schemeClr val="bg1">
                    <a:lumMod val="75000"/>
                    <a:lumOff val="25000"/>
                  </a:schemeClr>
                </a:solidFill>
                <a:latin typeface="Arial Hebrew Scholar"/>
                <a:cs typeface="Arial Hebrew Scholar"/>
              </a:rPr>
              <a:t>is why we labor and strive, because we have put our hope in the living God, who is the Savior of all people, and especially of those who believe.</a:t>
            </a:r>
            <a:endParaRPr lang="en-US" sz="4400" b="1" dirty="0">
              <a:solidFill>
                <a:schemeClr val="bg1">
                  <a:lumMod val="75000"/>
                  <a:lumOff val="25000"/>
                </a:schemeClr>
              </a:solidFill>
              <a:latin typeface="Arial Hebrew Scholar"/>
              <a:cs typeface="Arial Hebrew Scholar"/>
            </a:endParaRPr>
          </a:p>
          <a:p>
            <a:r>
              <a:rPr lang="en-US" sz="4000" dirty="0">
                <a:solidFill>
                  <a:schemeClr val="bg1">
                    <a:lumMod val="75000"/>
                    <a:lumOff val="25000"/>
                  </a:schemeClr>
                </a:solidFill>
                <a:latin typeface="Arial Hebrew Scholar"/>
                <a:cs typeface="Arial Hebrew Scholar"/>
              </a:rPr>
              <a:t> </a:t>
            </a:r>
          </a:p>
        </p:txBody>
      </p:sp>
    </p:spTree>
    <p:extLst>
      <p:ext uri="{BB962C8B-B14F-4D97-AF65-F5344CB8AC3E}">
        <p14:creationId xmlns:p14="http://schemas.microsoft.com/office/powerpoint/2010/main" val="2000505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74" y="204503"/>
            <a:ext cx="8674490" cy="369332"/>
          </a:xfrm>
          <a:prstGeom prst="rect">
            <a:avLst/>
          </a:prstGeom>
        </p:spPr>
        <p:txBody>
          <a:bodyPr wrap="square">
            <a:spAutoFit/>
          </a:bodyPr>
          <a:lstStyle/>
          <a:p>
            <a:r>
              <a:rPr lang="en-US" dirty="0"/>
              <a:t> </a:t>
            </a:r>
          </a:p>
        </p:txBody>
      </p:sp>
      <p:sp>
        <p:nvSpPr>
          <p:cNvPr id="4" name="Rectangle 3"/>
          <p:cNvSpPr/>
          <p:nvPr/>
        </p:nvSpPr>
        <p:spPr>
          <a:xfrm>
            <a:off x="344397" y="387479"/>
            <a:ext cx="8566867" cy="3970318"/>
          </a:xfrm>
          <a:prstGeom prst="rect">
            <a:avLst/>
          </a:prstGeom>
        </p:spPr>
        <p:txBody>
          <a:bodyPr wrap="square">
            <a:spAutoFit/>
          </a:bodyPr>
          <a:lstStyle/>
          <a:p>
            <a:r>
              <a:rPr lang="en-US" sz="3600" b="1" dirty="0">
                <a:latin typeface="Arial Hebrew Scholar"/>
                <a:cs typeface="Arial Hebrew Scholar"/>
              </a:rPr>
              <a:t>John 11:3-5</a:t>
            </a:r>
            <a:r>
              <a:rPr lang="en-US" sz="3600" dirty="0">
                <a:latin typeface="Arial Hebrew Scholar"/>
                <a:cs typeface="Arial Hebrew Scholar"/>
              </a:rPr>
              <a:t> So the sisters sent word to Jesus, “Lord, the one you love is sick.”</a:t>
            </a:r>
            <a:r>
              <a:rPr lang="en-US" sz="3600" baseline="30000" dirty="0">
                <a:latin typeface="Arial Hebrew Scholar"/>
                <a:cs typeface="Arial Hebrew Scholar"/>
              </a:rPr>
              <a:t>4 </a:t>
            </a:r>
            <a:r>
              <a:rPr lang="en-US" sz="3600" dirty="0">
                <a:latin typeface="Arial Hebrew Scholar"/>
                <a:cs typeface="Arial Hebrew Scholar"/>
              </a:rPr>
              <a:t>When he heard this, Jesus said, “This sickness will not end in death. No, it is for God’s glory so that God’s Son may be glorified through it.” </a:t>
            </a:r>
            <a:r>
              <a:rPr lang="en-US" sz="3600" baseline="30000" dirty="0">
                <a:latin typeface="Arial Hebrew Scholar"/>
                <a:cs typeface="Arial Hebrew Scholar"/>
              </a:rPr>
              <a:t>5 </a:t>
            </a:r>
            <a:r>
              <a:rPr lang="en-US" sz="3600" dirty="0">
                <a:latin typeface="Arial Hebrew Scholar"/>
                <a:cs typeface="Arial Hebrew Scholar"/>
              </a:rPr>
              <a:t>Now Jesus loved Martha and her sister and Lazarus.</a:t>
            </a:r>
            <a:endParaRPr lang="en-US" sz="3600" b="1" dirty="0">
              <a:latin typeface="Arial Hebrew Scholar"/>
              <a:cs typeface="Arial Hebrew Scholar"/>
            </a:endParaRPr>
          </a:p>
        </p:txBody>
      </p:sp>
    </p:spTree>
    <p:extLst>
      <p:ext uri="{BB962C8B-B14F-4D97-AF65-F5344CB8AC3E}">
        <p14:creationId xmlns:p14="http://schemas.microsoft.com/office/powerpoint/2010/main" val="4158140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011" y="428168"/>
            <a:ext cx="8093320" cy="707886"/>
          </a:xfrm>
          <a:prstGeom prst="rect">
            <a:avLst/>
          </a:prstGeom>
        </p:spPr>
        <p:txBody>
          <a:bodyPr wrap="square">
            <a:spAutoFit/>
          </a:bodyPr>
          <a:lstStyle/>
          <a:p>
            <a:pPr algn="ctr"/>
            <a:r>
              <a:rPr lang="en-US" sz="4000" b="1" dirty="0">
                <a:solidFill>
                  <a:schemeClr val="bg1"/>
                </a:solidFill>
              </a:rPr>
              <a:t>2 Timothy 4:3-5 </a:t>
            </a:r>
            <a:endParaRPr lang="en-US" sz="4000" dirty="0"/>
          </a:p>
        </p:txBody>
      </p:sp>
      <p:sp>
        <p:nvSpPr>
          <p:cNvPr id="2" name="Rectangle 1"/>
          <p:cNvSpPr/>
          <p:nvPr/>
        </p:nvSpPr>
        <p:spPr>
          <a:xfrm>
            <a:off x="398209" y="505875"/>
            <a:ext cx="8362381" cy="3970318"/>
          </a:xfrm>
          <a:prstGeom prst="rect">
            <a:avLst/>
          </a:prstGeom>
        </p:spPr>
        <p:txBody>
          <a:bodyPr wrap="square">
            <a:spAutoFit/>
          </a:bodyPr>
          <a:lstStyle/>
          <a:p>
            <a:r>
              <a:rPr lang="en-US" sz="2800" b="1" dirty="0">
                <a:latin typeface="Bangla MN"/>
                <a:cs typeface="Bangla MN"/>
              </a:rPr>
              <a:t>Romans 8:17-19</a:t>
            </a:r>
            <a:r>
              <a:rPr lang="en-US" sz="2800" b="1" baseline="30000" dirty="0">
                <a:latin typeface="Bangla MN"/>
                <a:cs typeface="Bangla MN"/>
              </a:rPr>
              <a:t> </a:t>
            </a:r>
            <a:r>
              <a:rPr lang="en-US" sz="2800" b="1" baseline="30000" dirty="0" smtClean="0">
                <a:latin typeface="Bangla MN"/>
                <a:cs typeface="Bangla MN"/>
              </a:rPr>
              <a:t> </a:t>
            </a:r>
            <a:r>
              <a:rPr lang="en-US" sz="2800" dirty="0" smtClean="0">
                <a:latin typeface="Bangla MN"/>
                <a:cs typeface="Bangla MN"/>
              </a:rPr>
              <a:t>Now </a:t>
            </a:r>
            <a:r>
              <a:rPr lang="en-US" sz="2800" dirty="0">
                <a:latin typeface="Bangla MN"/>
                <a:cs typeface="Bangla MN"/>
              </a:rPr>
              <a:t>if we are children, then we are heirs—heirs of God and co-heirs with Christ, if indeed we share in his sufferings in order that we may also share in his glory.</a:t>
            </a:r>
            <a:r>
              <a:rPr lang="en-US" sz="2800" baseline="30000" dirty="0">
                <a:latin typeface="Bangla MN"/>
                <a:cs typeface="Bangla MN"/>
              </a:rPr>
              <a:t>18 </a:t>
            </a:r>
            <a:r>
              <a:rPr lang="en-US" sz="2800" dirty="0">
                <a:latin typeface="Bangla MN"/>
                <a:cs typeface="Bangla MN"/>
              </a:rPr>
              <a:t>I consider that our present sufferings are not worth comparing with the glory that will be revealed in us. </a:t>
            </a:r>
            <a:r>
              <a:rPr lang="en-US" sz="2800" baseline="30000" dirty="0">
                <a:latin typeface="Bangla MN"/>
                <a:cs typeface="Bangla MN"/>
              </a:rPr>
              <a:t>19 </a:t>
            </a:r>
            <a:r>
              <a:rPr lang="en-US" sz="2800" dirty="0">
                <a:latin typeface="Bangla MN"/>
                <a:cs typeface="Bangla MN"/>
              </a:rPr>
              <a:t>For the creation waits in eager expectation for the children of God to be revealed.</a:t>
            </a:r>
            <a:endParaRPr lang="en-US" sz="2800" b="1" dirty="0">
              <a:latin typeface="Bangla MN"/>
              <a:cs typeface="Bangla MN"/>
            </a:endParaRPr>
          </a:p>
        </p:txBody>
      </p:sp>
    </p:spTree>
    <p:extLst>
      <p:ext uri="{BB962C8B-B14F-4D97-AF65-F5344CB8AC3E}">
        <p14:creationId xmlns:p14="http://schemas.microsoft.com/office/powerpoint/2010/main" val="30277470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907652" cy="5143500"/>
          </a:xfrm>
          <a:prstGeom prst="rect">
            <a:avLst/>
          </a:prstGeom>
        </p:spPr>
      </p:pic>
      <p:sp>
        <p:nvSpPr>
          <p:cNvPr id="3" name="Rectangle 2"/>
          <p:cNvSpPr/>
          <p:nvPr/>
        </p:nvSpPr>
        <p:spPr>
          <a:xfrm>
            <a:off x="4982989" y="198492"/>
            <a:ext cx="3960561" cy="4154983"/>
          </a:xfrm>
          <a:prstGeom prst="rect">
            <a:avLst/>
          </a:prstGeom>
        </p:spPr>
        <p:txBody>
          <a:bodyPr wrap="square">
            <a:spAutoFit/>
          </a:bodyPr>
          <a:lstStyle/>
          <a:p>
            <a:pPr algn="ctr"/>
            <a:r>
              <a:rPr lang="en-US" sz="2400" b="1" dirty="0">
                <a:latin typeface="Arial Hebrew Scholar"/>
                <a:cs typeface="Arial Hebrew Scholar"/>
              </a:rPr>
              <a:t>Acts 17:16-17</a:t>
            </a:r>
            <a:r>
              <a:rPr lang="en-US" sz="2400" b="1" baseline="30000" dirty="0">
                <a:latin typeface="Arial Hebrew Scholar"/>
                <a:cs typeface="Arial Hebrew Scholar"/>
              </a:rPr>
              <a:t> </a:t>
            </a:r>
            <a:endParaRPr lang="en-US" sz="2400" b="1" baseline="30000" dirty="0" smtClean="0">
              <a:latin typeface="Arial Hebrew Scholar"/>
              <a:cs typeface="Arial Hebrew Scholar"/>
            </a:endParaRPr>
          </a:p>
          <a:p>
            <a:pPr algn="ctr"/>
            <a:r>
              <a:rPr lang="en-US" sz="2400" dirty="0" smtClean="0">
                <a:latin typeface="Arial Hebrew Scholar"/>
                <a:cs typeface="Arial Hebrew Scholar"/>
              </a:rPr>
              <a:t>While </a:t>
            </a:r>
            <a:r>
              <a:rPr lang="en-US" sz="2400" dirty="0">
                <a:latin typeface="Arial Hebrew Scholar"/>
                <a:cs typeface="Arial Hebrew Scholar"/>
              </a:rPr>
              <a:t>Paul was waiting for them in Athens, he was greatly distressed to see that the city was full of idols. </a:t>
            </a:r>
            <a:r>
              <a:rPr lang="en-US" sz="2400" baseline="30000" dirty="0">
                <a:latin typeface="Arial Hebrew Scholar"/>
                <a:cs typeface="Arial Hebrew Scholar"/>
              </a:rPr>
              <a:t>17 </a:t>
            </a:r>
            <a:r>
              <a:rPr lang="en-US" sz="2400" dirty="0">
                <a:latin typeface="Arial Hebrew Scholar"/>
                <a:cs typeface="Arial Hebrew Scholar"/>
              </a:rPr>
              <a:t>So he reasoned in the synagogue with both Jews and God-fearing Greeks, as well as in the marketplace day by day with those who happened to be there.</a:t>
            </a:r>
            <a:endParaRPr lang="en-US" sz="2400" b="1" dirty="0">
              <a:latin typeface="Arial Hebrew Scholar"/>
              <a:cs typeface="Arial Hebrew Scholar"/>
            </a:endParaRPr>
          </a:p>
        </p:txBody>
      </p:sp>
    </p:spTree>
    <p:extLst>
      <p:ext uri="{BB962C8B-B14F-4D97-AF65-F5344CB8AC3E}">
        <p14:creationId xmlns:p14="http://schemas.microsoft.com/office/powerpoint/2010/main" val="4034550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159" y="150687"/>
            <a:ext cx="8502292" cy="4832093"/>
          </a:xfrm>
          <a:prstGeom prst="rect">
            <a:avLst/>
          </a:prstGeom>
        </p:spPr>
        <p:txBody>
          <a:bodyPr wrap="square">
            <a:spAutoFit/>
          </a:bodyPr>
          <a:lstStyle/>
          <a:p>
            <a:r>
              <a:rPr lang="en-US" sz="2800" b="1" dirty="0">
                <a:latin typeface="Bangla MN"/>
                <a:cs typeface="Bangla MN"/>
              </a:rPr>
              <a:t>Mark 13:9-11</a:t>
            </a:r>
            <a:r>
              <a:rPr lang="en-US" sz="2800" dirty="0">
                <a:latin typeface="Bangla MN"/>
                <a:cs typeface="Bangla MN"/>
              </a:rPr>
              <a:t>“You must be on your guard. You will be handed over to the local councils and flogged in the synagogues. On account of me you will stand before governors and kings as witnesses to them. </a:t>
            </a:r>
            <a:r>
              <a:rPr lang="en-US" sz="2800" baseline="30000" dirty="0">
                <a:latin typeface="Bangla MN"/>
                <a:cs typeface="Bangla MN"/>
              </a:rPr>
              <a:t>10 </a:t>
            </a:r>
            <a:r>
              <a:rPr lang="en-US" sz="2800" dirty="0">
                <a:latin typeface="Bangla MN"/>
                <a:cs typeface="Bangla MN"/>
              </a:rPr>
              <a:t>And the gospel must first be preached to all nations. </a:t>
            </a:r>
            <a:r>
              <a:rPr lang="en-US" sz="2800" baseline="30000" dirty="0">
                <a:latin typeface="Bangla MN"/>
                <a:cs typeface="Bangla MN"/>
              </a:rPr>
              <a:t>11 </a:t>
            </a:r>
            <a:r>
              <a:rPr lang="en-US" sz="2800" dirty="0">
                <a:latin typeface="Bangla MN"/>
                <a:cs typeface="Bangla MN"/>
              </a:rPr>
              <a:t>Whenever you are arrested and brought to trial, do not worry beforehand about what to say. Just say whatever is given you at the time, for it is not you speaking, but the Holy Spirit.</a:t>
            </a:r>
            <a:endParaRPr lang="en-US" sz="2800" b="1" dirty="0">
              <a:latin typeface="Bangla MN"/>
              <a:cs typeface="Bangla MN"/>
            </a:endParaRPr>
          </a:p>
        </p:txBody>
      </p:sp>
    </p:spTree>
    <p:extLst>
      <p:ext uri="{BB962C8B-B14F-4D97-AF65-F5344CB8AC3E}">
        <p14:creationId xmlns:p14="http://schemas.microsoft.com/office/powerpoint/2010/main" val="290007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3" name="Rectangle 2"/>
          <p:cNvSpPr/>
          <p:nvPr/>
        </p:nvSpPr>
        <p:spPr>
          <a:xfrm>
            <a:off x="462783" y="355188"/>
            <a:ext cx="8373143" cy="4308872"/>
          </a:xfrm>
          <a:prstGeom prst="rect">
            <a:avLst/>
          </a:prstGeom>
        </p:spPr>
        <p:txBody>
          <a:bodyPr wrap="square">
            <a:spAutoFit/>
          </a:bodyPr>
          <a:lstStyle/>
          <a:p>
            <a:pPr algn="ctr"/>
            <a:r>
              <a:rPr lang="en-US" sz="3200" b="1" dirty="0">
                <a:latin typeface="Copperplate Gothic Bold"/>
                <a:cs typeface="Copperplate Gothic Bold"/>
              </a:rPr>
              <a:t>John 15:26-</a:t>
            </a:r>
            <a:r>
              <a:rPr lang="en-US" sz="3200" b="1" dirty="0" smtClean="0">
                <a:latin typeface="Copperplate Gothic Bold"/>
                <a:cs typeface="Copperplate Gothic Bold"/>
              </a:rPr>
              <a:t>27</a:t>
            </a:r>
            <a:endParaRPr lang="en-US" sz="3200" b="1" baseline="30000" dirty="0">
              <a:latin typeface="Copperplate Gothic Bold"/>
              <a:cs typeface="Copperplate Gothic Bold"/>
            </a:endParaRPr>
          </a:p>
          <a:p>
            <a:pPr algn="ctr"/>
            <a:r>
              <a:rPr lang="en-US" sz="3200" dirty="0" smtClean="0">
                <a:latin typeface="Copperplate Gothic Bold"/>
                <a:cs typeface="Copperplate Gothic Bold"/>
              </a:rPr>
              <a:t>“</a:t>
            </a:r>
            <a:r>
              <a:rPr lang="en-US" sz="3200" dirty="0">
                <a:latin typeface="Copperplate Gothic Bold"/>
                <a:cs typeface="Copperplate Gothic Bold"/>
              </a:rPr>
              <a:t>When the Advocate comes, whom I will send to you from the Father—the Spirit of truth who goes out from the Father—he will testify about me.</a:t>
            </a:r>
            <a:r>
              <a:rPr lang="en-US" sz="3200" baseline="30000" dirty="0">
                <a:latin typeface="Copperplate Gothic Bold"/>
                <a:cs typeface="Copperplate Gothic Bold"/>
              </a:rPr>
              <a:t>27 </a:t>
            </a:r>
            <a:r>
              <a:rPr lang="en-US" sz="3200" dirty="0">
                <a:latin typeface="Copperplate Gothic Bold"/>
                <a:cs typeface="Copperplate Gothic Bold"/>
              </a:rPr>
              <a:t>And you also must testify, for you have been with me from the beginning.</a:t>
            </a:r>
            <a:endParaRPr lang="en-US" sz="3200" b="1" dirty="0">
              <a:latin typeface="Copperplate Gothic Bold"/>
              <a:cs typeface="Copperplate Gothic Bold"/>
            </a:endParaRPr>
          </a:p>
          <a:p>
            <a:r>
              <a:rPr lang="en-US" i="1" dirty="0">
                <a:latin typeface="Copperplate Gothic Bold"/>
                <a:cs typeface="Copperplate Gothic Bold"/>
              </a:rPr>
              <a:t> </a:t>
            </a:r>
            <a:endParaRPr lang="en-US" dirty="0">
              <a:latin typeface="Copperplate Gothic Bold"/>
              <a:cs typeface="Copperplate Gothic Bold"/>
            </a:endParaRPr>
          </a:p>
        </p:txBody>
      </p:sp>
    </p:spTree>
    <p:extLst>
      <p:ext uri="{BB962C8B-B14F-4D97-AF65-F5344CB8AC3E}">
        <p14:creationId xmlns:p14="http://schemas.microsoft.com/office/powerpoint/2010/main" val="414601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347" y="312136"/>
            <a:ext cx="8470005" cy="4524316"/>
          </a:xfrm>
          <a:prstGeom prst="rect">
            <a:avLst/>
          </a:prstGeom>
        </p:spPr>
        <p:txBody>
          <a:bodyPr wrap="square">
            <a:spAutoFit/>
          </a:bodyPr>
          <a:lstStyle/>
          <a:p>
            <a:r>
              <a:rPr lang="en-US" sz="3600" b="1" dirty="0">
                <a:latin typeface="Arial Hebrew Scholar"/>
                <a:cs typeface="Arial Hebrew Scholar"/>
              </a:rPr>
              <a:t>John 14:16-17</a:t>
            </a:r>
            <a:r>
              <a:rPr lang="en-US" sz="3600" b="1" baseline="30000" dirty="0">
                <a:latin typeface="Arial Hebrew Scholar"/>
                <a:cs typeface="Arial Hebrew Scholar"/>
              </a:rPr>
              <a:t> </a:t>
            </a:r>
            <a:endParaRPr lang="en-US" sz="3600" b="1" baseline="30000" dirty="0" smtClean="0">
              <a:latin typeface="Arial Hebrew Scholar"/>
              <a:cs typeface="Arial Hebrew Scholar"/>
            </a:endParaRPr>
          </a:p>
          <a:p>
            <a:r>
              <a:rPr lang="en-US" sz="3600" dirty="0" smtClean="0">
                <a:latin typeface="Arial Hebrew Scholar"/>
                <a:cs typeface="Arial Hebrew Scholar"/>
              </a:rPr>
              <a:t>“</a:t>
            </a:r>
            <a:r>
              <a:rPr lang="en-US" sz="3600" dirty="0">
                <a:latin typeface="Arial Hebrew Scholar"/>
                <a:cs typeface="Arial Hebrew Scholar"/>
              </a:rPr>
              <a:t>If you love me, keep my commands. </a:t>
            </a:r>
            <a:r>
              <a:rPr lang="en-US" sz="3600" baseline="30000" dirty="0">
                <a:latin typeface="Arial Hebrew Scholar"/>
                <a:cs typeface="Arial Hebrew Scholar"/>
              </a:rPr>
              <a:t>16 </a:t>
            </a:r>
            <a:r>
              <a:rPr lang="en-US" sz="3600" dirty="0">
                <a:latin typeface="Arial Hebrew Scholar"/>
                <a:cs typeface="Arial Hebrew Scholar"/>
              </a:rPr>
              <a:t>And I will ask the Father, and he will give you another advocate to help you and be with you forever— </a:t>
            </a:r>
            <a:r>
              <a:rPr lang="en-US" sz="3600" baseline="30000" dirty="0">
                <a:latin typeface="Arial Hebrew Scholar"/>
                <a:cs typeface="Arial Hebrew Scholar"/>
              </a:rPr>
              <a:t>17 </a:t>
            </a:r>
            <a:r>
              <a:rPr lang="en-US" sz="3600" dirty="0">
                <a:latin typeface="Arial Hebrew Scholar"/>
                <a:cs typeface="Arial Hebrew Scholar"/>
              </a:rPr>
              <a:t>the Spirit of truth. The world cannot accept him, because it neither sees him nor knows him. But you know him, for he lives with you and will be in you.</a:t>
            </a:r>
            <a:endParaRPr lang="en-US" sz="3600" b="1" dirty="0">
              <a:latin typeface="Arial Hebrew Scholar"/>
              <a:cs typeface="Arial Hebrew Scholar"/>
            </a:endParaRPr>
          </a:p>
        </p:txBody>
      </p:sp>
    </p:spTree>
    <p:extLst>
      <p:ext uri="{BB962C8B-B14F-4D97-AF65-F5344CB8AC3E}">
        <p14:creationId xmlns:p14="http://schemas.microsoft.com/office/powerpoint/2010/main" val="31421602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99" y="0"/>
            <a:ext cx="7914901" cy="5143500"/>
          </a:xfrm>
          <a:prstGeom prst="rect">
            <a:avLst/>
          </a:prstGeom>
        </p:spPr>
      </p:pic>
      <p:sp>
        <p:nvSpPr>
          <p:cNvPr id="3" name="Rectangle 2"/>
          <p:cNvSpPr/>
          <p:nvPr/>
        </p:nvSpPr>
        <p:spPr>
          <a:xfrm>
            <a:off x="5510345" y="263426"/>
            <a:ext cx="3446321" cy="4093428"/>
          </a:xfrm>
          <a:prstGeom prst="rect">
            <a:avLst/>
          </a:prstGeom>
        </p:spPr>
        <p:txBody>
          <a:bodyPr wrap="square">
            <a:spAutoFit/>
          </a:bodyPr>
          <a:lstStyle/>
          <a:p>
            <a:pPr algn="ctr"/>
            <a:r>
              <a:rPr lang="en-US" sz="2000" b="1" dirty="0">
                <a:latin typeface="Arial Hebrew Scholar"/>
                <a:cs typeface="Arial Hebrew Scholar"/>
              </a:rPr>
              <a:t>John 14:25-27</a:t>
            </a:r>
            <a:r>
              <a:rPr lang="en-US" sz="2000" b="1" baseline="30000" dirty="0">
                <a:latin typeface="Arial Hebrew Scholar"/>
                <a:cs typeface="Arial Hebrew Scholar"/>
              </a:rPr>
              <a:t> </a:t>
            </a:r>
            <a:endParaRPr lang="en-US" sz="2000" b="1" baseline="30000" dirty="0" smtClean="0">
              <a:latin typeface="Arial Hebrew Scholar"/>
              <a:cs typeface="Arial Hebrew Scholar"/>
            </a:endParaRPr>
          </a:p>
          <a:p>
            <a:pPr algn="ctr"/>
            <a:r>
              <a:rPr lang="en-US" sz="2000" dirty="0" smtClean="0">
                <a:latin typeface="Arial Hebrew Scholar"/>
                <a:cs typeface="Arial Hebrew Scholar"/>
              </a:rPr>
              <a:t>“</a:t>
            </a:r>
            <a:r>
              <a:rPr lang="en-US" sz="2000" dirty="0">
                <a:latin typeface="Arial Hebrew Scholar"/>
                <a:cs typeface="Arial Hebrew Scholar"/>
              </a:rPr>
              <a:t>All this I have spoken while still with you. </a:t>
            </a:r>
            <a:r>
              <a:rPr lang="en-US" sz="2000" baseline="30000" dirty="0">
                <a:latin typeface="Arial Hebrew Scholar"/>
                <a:cs typeface="Arial Hebrew Scholar"/>
              </a:rPr>
              <a:t>26 </a:t>
            </a:r>
            <a:r>
              <a:rPr lang="en-US" sz="2000" dirty="0">
                <a:latin typeface="Arial Hebrew Scholar"/>
                <a:cs typeface="Arial Hebrew Scholar"/>
              </a:rPr>
              <a:t>But the Advocate, the Holy Spirit, whom the Father will send in my name, will teach you all things and will remind you of everything I have said to you. </a:t>
            </a:r>
            <a:r>
              <a:rPr lang="en-US" sz="2000" baseline="30000" dirty="0">
                <a:latin typeface="Arial Hebrew Scholar"/>
                <a:cs typeface="Arial Hebrew Scholar"/>
              </a:rPr>
              <a:t>27 </a:t>
            </a:r>
            <a:r>
              <a:rPr lang="en-US" sz="2000" dirty="0">
                <a:latin typeface="Arial Hebrew Scholar"/>
                <a:cs typeface="Arial Hebrew Scholar"/>
              </a:rPr>
              <a:t>Peace I leave with you; my peace I give you. I do not give to you as the world gives. Do not let your hearts be troubled and do not be afraid.</a:t>
            </a:r>
            <a:endParaRPr lang="en-US" sz="2000" b="1" dirty="0">
              <a:latin typeface="Arial Hebrew Scholar"/>
              <a:cs typeface="Arial Hebrew Scholar"/>
            </a:endParaRPr>
          </a:p>
        </p:txBody>
      </p:sp>
    </p:spTree>
    <p:extLst>
      <p:ext uri="{BB962C8B-B14F-4D97-AF65-F5344CB8AC3E}">
        <p14:creationId xmlns:p14="http://schemas.microsoft.com/office/powerpoint/2010/main" val="35122107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7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61555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7200" b="1" dirty="0" smtClean="0">
                <a:solidFill>
                  <a:srgbClr val="4E10D1"/>
                </a:solidFill>
                <a:effectLst>
                  <a:glow rad="228600">
                    <a:schemeClr val="accent4">
                      <a:satMod val="175000"/>
                      <a:alpha val="40000"/>
                    </a:schemeClr>
                  </a:glow>
                </a:effectLst>
              </a:rPr>
              <a:t>The Power of the </a:t>
            </a:r>
          </a:p>
          <a:p>
            <a:pPr algn="ctr"/>
            <a:r>
              <a:rPr lang="en-US" sz="7200" b="1" dirty="0" smtClean="0">
                <a:solidFill>
                  <a:srgbClr val="4E10D1"/>
                </a:solidFill>
                <a:effectLst>
                  <a:glow rad="228600">
                    <a:schemeClr val="accent4">
                      <a:satMod val="175000"/>
                      <a:alpha val="40000"/>
                    </a:schemeClr>
                  </a:glow>
                </a:effectLst>
              </a:rPr>
              <a:t>Holy Spirit</a:t>
            </a:r>
          </a:p>
          <a:p>
            <a:pPr algn="ctr"/>
            <a:r>
              <a:rPr lang="en-US" sz="4000" b="1" dirty="0" smtClean="0">
                <a:solidFill>
                  <a:srgbClr val="FF0000"/>
                </a:solidFill>
                <a:effectLst>
                  <a:glow rad="228600">
                    <a:schemeClr val="accent4">
                      <a:satMod val="175000"/>
                      <a:alpha val="40000"/>
                    </a:schemeClr>
                  </a:glow>
                </a:effectLst>
              </a:rPr>
              <a:t>(Part 1)</a:t>
            </a:r>
            <a:endParaRPr lang="en-US" sz="4000" b="1" dirty="0">
              <a:solidFill>
                <a:srgbClr val="FF0000"/>
              </a:solidFill>
              <a:effectLst>
                <a:glow rad="228600">
                  <a:schemeClr val="accent4">
                    <a:satMod val="175000"/>
                    <a:alpha val="40000"/>
                  </a:schemeClr>
                </a:glo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872" y="613507"/>
            <a:ext cx="8523817" cy="4708981"/>
          </a:xfrm>
          <a:prstGeom prst="rect">
            <a:avLst/>
          </a:prstGeom>
        </p:spPr>
        <p:txBody>
          <a:bodyPr wrap="square">
            <a:spAutoFit/>
          </a:bodyPr>
          <a:lstStyle/>
          <a:p>
            <a:r>
              <a:rPr lang="en-US" sz="6000" b="1" dirty="0">
                <a:latin typeface="Bangla MN"/>
                <a:cs typeface="Bangla MN"/>
              </a:rPr>
              <a:t>Luke 19:10</a:t>
            </a:r>
            <a:r>
              <a:rPr lang="en-US" sz="6000" dirty="0">
                <a:latin typeface="Bangla MN"/>
                <a:cs typeface="Bangla MN"/>
              </a:rPr>
              <a:t> </a:t>
            </a:r>
            <a:endParaRPr lang="en-US" sz="6000" dirty="0" smtClean="0">
              <a:latin typeface="Bangla MN"/>
              <a:cs typeface="Bangla MN"/>
            </a:endParaRPr>
          </a:p>
          <a:p>
            <a:r>
              <a:rPr lang="en-US" sz="6000" dirty="0" smtClean="0">
                <a:latin typeface="Bangla MN"/>
                <a:cs typeface="Bangla MN"/>
              </a:rPr>
              <a:t>“For </a:t>
            </a:r>
            <a:r>
              <a:rPr lang="en-US" sz="6000" dirty="0">
                <a:latin typeface="Bangla MN"/>
                <a:cs typeface="Bangla MN"/>
              </a:rPr>
              <a:t>the Son of Man came to seek and to save the lost.”</a:t>
            </a:r>
            <a:endParaRPr lang="en-US" sz="6000" b="1" dirty="0">
              <a:latin typeface="Bangla MN"/>
              <a:cs typeface="Bangla MN"/>
            </a:endParaRPr>
          </a:p>
          <a:p>
            <a:r>
              <a:rPr lang="en-US" sz="6000" dirty="0">
                <a:latin typeface="Bangla MN"/>
                <a:cs typeface="Bangla MN"/>
              </a:rPr>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83" y="355189"/>
            <a:ext cx="8179420" cy="4524315"/>
          </a:xfrm>
          <a:prstGeom prst="rect">
            <a:avLst/>
          </a:prstGeom>
        </p:spPr>
        <p:txBody>
          <a:bodyPr wrap="square">
            <a:spAutoFit/>
          </a:bodyPr>
          <a:lstStyle/>
          <a:p>
            <a:pPr algn="ctr"/>
            <a:r>
              <a:rPr lang="en-US" sz="3200" b="1" dirty="0">
                <a:latin typeface="Arial Hebrew Scholar"/>
                <a:cs typeface="Arial Hebrew Scholar"/>
              </a:rPr>
              <a:t>Matthew 28:18-20</a:t>
            </a:r>
            <a:r>
              <a:rPr lang="en-US" sz="3200" dirty="0">
                <a:latin typeface="Arial Hebrew Scholar"/>
                <a:cs typeface="Arial Hebrew Scholar"/>
              </a:rPr>
              <a:t> </a:t>
            </a:r>
            <a:endParaRPr lang="en-US" sz="3200" dirty="0" smtClean="0">
              <a:latin typeface="Arial Hebrew Scholar"/>
              <a:cs typeface="Arial Hebrew Scholar"/>
            </a:endParaRPr>
          </a:p>
          <a:p>
            <a:pPr algn="ctr"/>
            <a:r>
              <a:rPr lang="en-US" sz="3200" dirty="0" smtClean="0">
                <a:latin typeface="Arial Hebrew Scholar"/>
                <a:cs typeface="Arial Hebrew Scholar"/>
              </a:rPr>
              <a:t>Then </a:t>
            </a:r>
            <a:r>
              <a:rPr lang="en-US" sz="3200" dirty="0">
                <a:latin typeface="Arial Hebrew Scholar"/>
                <a:cs typeface="Arial Hebrew Scholar"/>
              </a:rPr>
              <a:t>Jesus came to them and said, “All authority in heaven and on earth has been given to me. </a:t>
            </a:r>
            <a:r>
              <a:rPr lang="en-US" sz="3200" baseline="30000" dirty="0">
                <a:latin typeface="Arial Hebrew Scholar"/>
                <a:cs typeface="Arial Hebrew Scholar"/>
              </a:rPr>
              <a:t>19 </a:t>
            </a:r>
            <a:r>
              <a:rPr lang="en-US" sz="3200" dirty="0">
                <a:latin typeface="Arial Hebrew Scholar"/>
                <a:cs typeface="Arial Hebrew Scholar"/>
              </a:rPr>
              <a:t>Therefore go and make disciples of all nations, baptizing them in the name of the Father and of the Son and of the Holy Spirit,</a:t>
            </a:r>
            <a:r>
              <a:rPr lang="en-US" sz="3200" baseline="30000" dirty="0">
                <a:latin typeface="Arial Hebrew Scholar"/>
                <a:cs typeface="Arial Hebrew Scholar"/>
              </a:rPr>
              <a:t>20 </a:t>
            </a:r>
            <a:r>
              <a:rPr lang="en-US" sz="3200" dirty="0">
                <a:latin typeface="Arial Hebrew Scholar"/>
                <a:cs typeface="Arial Hebrew Scholar"/>
              </a:rPr>
              <a:t>and teaching them to obey everything I have commanded you. And surely I am with you always, to the very end of the age.”</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3" name="Picture 2"/>
          <p:cNvPicPr>
            <a:picLocks noChangeAspect="1"/>
          </p:cNvPicPr>
          <p:nvPr/>
        </p:nvPicPr>
        <p:blipFill>
          <a:blip r:embed="rId2"/>
          <a:stretch>
            <a:fillRect/>
          </a:stretch>
        </p:blipFill>
        <p:spPr>
          <a:xfrm>
            <a:off x="96862" y="77045"/>
            <a:ext cx="8922025" cy="4949404"/>
          </a:xfrm>
          <a:prstGeom prst="rect">
            <a:avLst/>
          </a:prstGeom>
        </p:spPr>
      </p:pic>
      <p:sp>
        <p:nvSpPr>
          <p:cNvPr id="4" name="Rectangle 3"/>
          <p:cNvSpPr/>
          <p:nvPr/>
        </p:nvSpPr>
        <p:spPr>
          <a:xfrm>
            <a:off x="424105" y="309270"/>
            <a:ext cx="4720319" cy="2308324"/>
          </a:xfrm>
          <a:prstGeom prst="rect">
            <a:avLst/>
          </a:prstGeom>
        </p:spPr>
        <p:txBody>
          <a:bodyPr wrap="square">
            <a:spAutoFit/>
          </a:bodyPr>
          <a:lstStyle/>
          <a:p>
            <a:r>
              <a:rPr lang="en-US" sz="2400" b="1" dirty="0">
                <a:solidFill>
                  <a:schemeClr val="bg1"/>
                </a:solidFill>
                <a:latin typeface="Arial Hebrew Scholar"/>
                <a:cs typeface="Arial Hebrew Scholar"/>
              </a:rPr>
              <a:t>Matthew 10:5-6 </a:t>
            </a:r>
            <a:endParaRPr lang="en-US" sz="2400" b="1" dirty="0" smtClean="0">
              <a:solidFill>
                <a:schemeClr val="bg1"/>
              </a:solidFill>
              <a:latin typeface="Arial Hebrew Scholar"/>
              <a:cs typeface="Arial Hebrew Scholar"/>
            </a:endParaRPr>
          </a:p>
          <a:p>
            <a:r>
              <a:rPr lang="en-US" sz="2400" b="1" dirty="0" smtClean="0">
                <a:solidFill>
                  <a:schemeClr val="bg1"/>
                </a:solidFill>
                <a:latin typeface="Arial Hebrew Scholar"/>
                <a:cs typeface="Arial Hebrew Scholar"/>
              </a:rPr>
              <a:t>These </a:t>
            </a:r>
            <a:r>
              <a:rPr lang="en-US" sz="2400" b="1" dirty="0">
                <a:solidFill>
                  <a:schemeClr val="bg1"/>
                </a:solidFill>
                <a:latin typeface="Arial Hebrew Scholar"/>
                <a:cs typeface="Arial Hebrew Scholar"/>
              </a:rPr>
              <a:t>twelve Jesus sent out with the following instructions: “Do not go among the Gentiles or enter any town of the Samaritans. </a:t>
            </a:r>
            <a:r>
              <a:rPr lang="en-US" sz="2400" b="1" baseline="30000" dirty="0">
                <a:solidFill>
                  <a:schemeClr val="bg1"/>
                </a:solidFill>
                <a:latin typeface="Arial Hebrew Scholar"/>
                <a:cs typeface="Arial Hebrew Scholar"/>
              </a:rPr>
              <a:t>6 </a:t>
            </a:r>
            <a:r>
              <a:rPr lang="en-US" sz="2400" b="1" dirty="0">
                <a:solidFill>
                  <a:schemeClr val="bg1"/>
                </a:solidFill>
                <a:latin typeface="Arial Hebrew Scholar"/>
                <a:cs typeface="Arial Hebrew Scholar"/>
              </a:rPr>
              <a:t>Go rather to the lost sheep of Israel.</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365921" y="269083"/>
            <a:ext cx="8405431" cy="4154983"/>
          </a:xfrm>
          <a:prstGeom prst="rect">
            <a:avLst/>
          </a:prstGeom>
        </p:spPr>
        <p:txBody>
          <a:bodyPr wrap="square">
            <a:spAutoFit/>
          </a:bodyPr>
          <a:lstStyle/>
          <a:p>
            <a:pPr algn="ctr"/>
            <a:r>
              <a:rPr lang="en-US" sz="2400" b="1" dirty="0">
                <a:latin typeface="Arial"/>
                <a:cs typeface="Arial"/>
              </a:rPr>
              <a:t>2 Corinthians 5:18-21</a:t>
            </a:r>
            <a:r>
              <a:rPr lang="en-US" sz="2400" dirty="0">
                <a:latin typeface="Arial"/>
                <a:cs typeface="Arial"/>
              </a:rPr>
              <a:t> </a:t>
            </a:r>
            <a:endParaRPr lang="en-US" sz="2400" dirty="0" smtClean="0">
              <a:latin typeface="Arial"/>
              <a:cs typeface="Arial"/>
            </a:endParaRPr>
          </a:p>
          <a:p>
            <a:pPr algn="ctr"/>
            <a:endParaRPr lang="en-US" sz="2400" dirty="0" smtClean="0">
              <a:latin typeface="Arial"/>
              <a:cs typeface="Arial"/>
            </a:endParaRPr>
          </a:p>
          <a:p>
            <a:pPr algn="ctr"/>
            <a:r>
              <a:rPr lang="en-US" sz="2400" dirty="0" smtClean="0">
                <a:latin typeface="Arial"/>
                <a:cs typeface="Arial"/>
              </a:rPr>
              <a:t>All </a:t>
            </a:r>
            <a:r>
              <a:rPr lang="en-US" sz="2400" dirty="0">
                <a:latin typeface="Arial"/>
                <a:cs typeface="Arial"/>
              </a:rPr>
              <a:t>this is from God, who reconciled us to himself through Christ and gave us the ministry of reconciliation: </a:t>
            </a:r>
            <a:r>
              <a:rPr lang="en-US" sz="2400" baseline="30000" dirty="0">
                <a:latin typeface="Arial"/>
                <a:cs typeface="Arial"/>
              </a:rPr>
              <a:t>19 </a:t>
            </a:r>
            <a:r>
              <a:rPr lang="en-US" sz="2400" dirty="0">
                <a:latin typeface="Arial"/>
                <a:cs typeface="Arial"/>
              </a:rPr>
              <a:t>that God was reconciling the world to himself in Christ, not counting people’s sins against them. And he has committed to us the message of reconciliation. </a:t>
            </a:r>
            <a:r>
              <a:rPr lang="en-US" sz="2400" baseline="30000" dirty="0">
                <a:latin typeface="Arial"/>
                <a:cs typeface="Arial"/>
              </a:rPr>
              <a:t>20 </a:t>
            </a:r>
            <a:r>
              <a:rPr lang="en-US" sz="2400" dirty="0">
                <a:latin typeface="Arial"/>
                <a:cs typeface="Arial"/>
              </a:rPr>
              <a:t>We are therefore Christ’s ambassadors, as though God were making his appeal through us. We implore you on Christ’s behalf: Be reconciled to God. </a:t>
            </a:r>
            <a:r>
              <a:rPr lang="en-US" sz="2400" baseline="30000" dirty="0">
                <a:latin typeface="Arial"/>
                <a:cs typeface="Arial"/>
              </a:rPr>
              <a:t>21 </a:t>
            </a:r>
            <a:r>
              <a:rPr lang="en-US" sz="2400" dirty="0">
                <a:latin typeface="Arial"/>
                <a:cs typeface="Arial"/>
              </a:rPr>
              <a:t>God made him who had no sin to be sin for us, so that in him we might become the righteousness of God.</a:t>
            </a:r>
            <a:endParaRPr lang="en-US" sz="2400" b="1" dirty="0">
              <a:latin typeface="Arial"/>
              <a:cs typeface="Arial"/>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9713" cy="5143500"/>
          </a:xfrm>
          <a:prstGeom prst="rect">
            <a:avLst/>
          </a:prstGeom>
        </p:spPr>
      </p:pic>
      <p:sp>
        <p:nvSpPr>
          <p:cNvPr id="4" name="Rectangle 3"/>
          <p:cNvSpPr/>
          <p:nvPr/>
        </p:nvSpPr>
        <p:spPr>
          <a:xfrm>
            <a:off x="247535" y="244301"/>
            <a:ext cx="8735029" cy="1938992"/>
          </a:xfrm>
          <a:prstGeom prst="rect">
            <a:avLst/>
          </a:prstGeom>
        </p:spPr>
        <p:txBody>
          <a:bodyPr wrap="square">
            <a:spAutoFit/>
          </a:bodyPr>
          <a:lstStyle/>
          <a:p>
            <a:r>
              <a:rPr lang="en-US" sz="2400" b="1" dirty="0"/>
              <a:t>Isaiah 52:7-8</a:t>
            </a:r>
            <a:r>
              <a:rPr lang="en-US" sz="2400" b="1" baseline="30000" dirty="0"/>
              <a:t> </a:t>
            </a:r>
            <a:r>
              <a:rPr lang="en-US" sz="2400" dirty="0"/>
              <a:t>How beautiful on the mountains are the feet of those who bring good news, who proclaim peace, who bring good tidings, who proclaim salvation, who say to Zion, “Your God reigns!” </a:t>
            </a:r>
            <a:r>
              <a:rPr lang="en-US" sz="2400" baseline="30000" dirty="0"/>
              <a:t>8 </a:t>
            </a:r>
            <a:r>
              <a:rPr lang="en-US" sz="2400" dirty="0"/>
              <a:t>Listen! Your watchmen lift up their voices; together they shout for joy. When the Lord returns to Zion, they will see it with their own eyes.</a:t>
            </a:r>
            <a:endParaRPr lang="en-US" sz="2400" b="1" dirty="0"/>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0585" y="258319"/>
            <a:ext cx="8599153" cy="4606682"/>
          </a:xfrm>
          <a:prstGeom prst="rect">
            <a:avLst/>
          </a:prstGeom>
        </p:spPr>
      </p:pic>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6711</TotalTime>
  <Words>279</Words>
  <Application>Microsoft Macintosh PowerPoint</Application>
  <PresentationFormat>On-screen Show (16:9)</PresentationFormat>
  <Paragraphs>45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375</cp:revision>
  <dcterms:created xsi:type="dcterms:W3CDTF">2016-08-27T22:55:59Z</dcterms:created>
  <dcterms:modified xsi:type="dcterms:W3CDTF">2018-01-20T22:53:13Z</dcterms:modified>
</cp:coreProperties>
</file>