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9" r:id="rId2"/>
    <p:sldId id="348" r:id="rId3"/>
    <p:sldId id="279" r:id="rId4"/>
    <p:sldId id="335" r:id="rId5"/>
    <p:sldId id="292" r:id="rId6"/>
    <p:sldId id="305" r:id="rId7"/>
    <p:sldId id="306" r:id="rId8"/>
    <p:sldId id="336" r:id="rId9"/>
    <p:sldId id="337" r:id="rId10"/>
    <p:sldId id="339" r:id="rId11"/>
    <p:sldId id="340" r:id="rId12"/>
    <p:sldId id="341" r:id="rId13"/>
    <p:sldId id="342" r:id="rId14"/>
    <p:sldId id="343" r:id="rId15"/>
    <p:sldId id="344" r:id="rId16"/>
    <p:sldId id="345" r:id="rId17"/>
    <p:sldId id="346" r:id="rId18"/>
    <p:sldId id="349" r:id="rId19"/>
    <p:sldId id="350" r:id="rId20"/>
    <p:sldId id="351" r:id="rId21"/>
    <p:sldId id="352" r:id="rId22"/>
    <p:sldId id="353" r:id="rId23"/>
    <p:sldId id="354"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0D1"/>
    <a:srgbClr val="A32CFF"/>
    <a:srgbClr val="FF00FF"/>
    <a:srgbClr val="77010F"/>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8" d="100"/>
          <a:sy n="118" d="100"/>
        </p:scale>
        <p:origin x="-96" y="-16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1/13/18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1/13/18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56"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535" y="186839"/>
            <a:ext cx="8652966" cy="4708981"/>
          </a:xfrm>
          <a:prstGeom prst="rect">
            <a:avLst/>
          </a:prstGeom>
          <a:solidFill>
            <a:schemeClr val="tx1"/>
          </a:solidFill>
        </p:spPr>
        <p:txBody>
          <a:bodyPr wrap="square">
            <a:spAutoFit/>
          </a:bodyPr>
          <a:lstStyle/>
          <a:p>
            <a:pPr algn="ctr"/>
            <a:r>
              <a:rPr lang="en-US" sz="4800" b="1" dirty="0">
                <a:solidFill>
                  <a:srgbClr val="000000"/>
                </a:solidFill>
              </a:rPr>
              <a:t>Philippians 1:29</a:t>
            </a:r>
            <a:r>
              <a:rPr lang="en-US" sz="4800" dirty="0">
                <a:solidFill>
                  <a:srgbClr val="000000"/>
                </a:solidFill>
              </a:rPr>
              <a:t> </a:t>
            </a:r>
            <a:r>
              <a:rPr lang="en-US" sz="4800" dirty="0" smtClean="0">
                <a:solidFill>
                  <a:srgbClr val="000000"/>
                </a:solidFill>
              </a:rPr>
              <a:t>For </a:t>
            </a:r>
            <a:r>
              <a:rPr lang="en-US" sz="4800" dirty="0">
                <a:solidFill>
                  <a:srgbClr val="000000"/>
                </a:solidFill>
              </a:rPr>
              <a:t>it has been granted to you on behalf of Christ not only to believe in him, but also to suffer for him,</a:t>
            </a:r>
            <a:endParaRPr lang="en-US" sz="4800" b="1" dirty="0">
              <a:solidFill>
                <a:srgbClr val="000000"/>
              </a:solidFill>
            </a:endParaRPr>
          </a:p>
          <a:p>
            <a:endParaRPr lang="en-US" sz="5400" b="1" dirty="0" smtClean="0">
              <a:solidFill>
                <a:srgbClr val="000000"/>
              </a:solidFill>
            </a:endParaRPr>
          </a:p>
          <a:p>
            <a:r>
              <a:rPr lang="en-US" sz="5400" dirty="0" smtClean="0">
                <a:solidFill>
                  <a:srgbClr val="000000"/>
                </a:solidFill>
              </a:rPr>
              <a:t> </a:t>
            </a:r>
            <a:endParaRPr lang="en-US" sz="5400" dirty="0">
              <a:solidFill>
                <a:srgbClr val="000000"/>
              </a:solidFill>
              <a:latin typeface="Arial Hebrew"/>
              <a:cs typeface="Arial Hebrew"/>
            </a:endParaRPr>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510345" cy="5167634"/>
          </a:xfrm>
          <a:prstGeom prst="rect">
            <a:avLst/>
          </a:prstGeom>
        </p:spPr>
      </p:pic>
      <p:sp>
        <p:nvSpPr>
          <p:cNvPr id="4" name="Rectangle 3"/>
          <p:cNvSpPr/>
          <p:nvPr/>
        </p:nvSpPr>
        <p:spPr>
          <a:xfrm>
            <a:off x="5628732" y="0"/>
            <a:ext cx="3515269" cy="4832092"/>
          </a:xfrm>
          <a:prstGeom prst="rect">
            <a:avLst/>
          </a:prstGeom>
        </p:spPr>
        <p:txBody>
          <a:bodyPr wrap="square">
            <a:spAutoFit/>
          </a:bodyPr>
          <a:lstStyle/>
          <a:p>
            <a:pPr algn="ctr"/>
            <a:r>
              <a:rPr lang="en-US" sz="2000" b="1" dirty="0" smtClean="0">
                <a:latin typeface="BlairMdITC TT-Medium"/>
                <a:cs typeface="BlairMdITC TT-Medium"/>
              </a:rPr>
              <a:t>1 </a:t>
            </a:r>
            <a:r>
              <a:rPr lang="en-US" sz="2000" b="1" dirty="0">
                <a:latin typeface="BlairMdITC TT-Medium"/>
                <a:cs typeface="BlairMdITC TT-Medium"/>
              </a:rPr>
              <a:t>Peter 4:12</a:t>
            </a:r>
            <a:r>
              <a:rPr lang="en-US" sz="2000" dirty="0">
                <a:latin typeface="BlairMdITC TT-Medium"/>
                <a:cs typeface="BlairMdITC TT-Medium"/>
              </a:rPr>
              <a:t> </a:t>
            </a:r>
            <a:endParaRPr lang="en-US" sz="2000" dirty="0" smtClean="0">
              <a:latin typeface="BlairMdITC TT-Medium"/>
              <a:cs typeface="BlairMdITC TT-Medium"/>
            </a:endParaRPr>
          </a:p>
          <a:p>
            <a:pPr algn="ctr"/>
            <a:r>
              <a:rPr lang="en-US" sz="2400" dirty="0" smtClean="0">
                <a:latin typeface="BlairMdITC TT-Medium"/>
                <a:cs typeface="BlairMdITC TT-Medium"/>
              </a:rPr>
              <a:t>Dear </a:t>
            </a:r>
            <a:r>
              <a:rPr lang="en-US" sz="2400" dirty="0">
                <a:latin typeface="BlairMdITC TT-Medium"/>
                <a:cs typeface="BlairMdITC TT-Medium"/>
              </a:rPr>
              <a:t>friends, do not be surprised at the fiery ordeal that has come on you to test you, as though something strange were happening to you.</a:t>
            </a:r>
            <a:endParaRPr lang="en-US" sz="2400" b="1" dirty="0">
              <a:latin typeface="BlairMdITC TT-Medium"/>
              <a:cs typeface="BlairMdITC TT-Medium"/>
            </a:endParaRPr>
          </a:p>
        </p:txBody>
      </p:sp>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269060" y="4090527"/>
            <a:ext cx="8620678" cy="830997"/>
          </a:xfrm>
          <a:prstGeom prst="rect">
            <a:avLst/>
          </a:prstGeom>
        </p:spPr>
        <p:txBody>
          <a:bodyPr wrap="square">
            <a:spAutoFit/>
          </a:bodyPr>
          <a:lstStyle/>
          <a:p>
            <a:pPr algn="ctr"/>
            <a:r>
              <a:rPr lang="en-US" sz="2400" b="1" dirty="0"/>
              <a:t>Acts 5:41</a:t>
            </a:r>
            <a:r>
              <a:rPr lang="en-US" sz="2400" dirty="0"/>
              <a:t> The apostles left the Sanhedrin, rejoicing because they had been counted worthy of suffering disgrace for the Name.</a:t>
            </a:r>
            <a:endParaRPr lang="en-US" sz="2400" b="1"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209" y="171093"/>
            <a:ext cx="8340856" cy="4801315"/>
          </a:xfrm>
          <a:prstGeom prst="rect">
            <a:avLst/>
          </a:prstGeom>
        </p:spPr>
        <p:txBody>
          <a:bodyPr wrap="square">
            <a:spAutoFit/>
          </a:bodyPr>
          <a:lstStyle/>
          <a:p>
            <a:r>
              <a:rPr lang="en-US" sz="3600" b="1" dirty="0">
                <a:latin typeface="Arial Hebrew"/>
                <a:cs typeface="Arial Hebrew"/>
              </a:rPr>
              <a:t>2 Timothy 3:14-</a:t>
            </a:r>
            <a:r>
              <a:rPr lang="en-US" sz="3600" b="1" dirty="0" smtClean="0">
                <a:latin typeface="Arial Hebrew"/>
                <a:cs typeface="Arial Hebrew"/>
              </a:rPr>
              <a:t>15</a:t>
            </a:r>
          </a:p>
          <a:p>
            <a:r>
              <a:rPr lang="en-US" sz="3600" dirty="0" smtClean="0">
                <a:latin typeface="Arial Hebrew"/>
                <a:cs typeface="Arial Hebrew"/>
              </a:rPr>
              <a:t>But </a:t>
            </a:r>
            <a:r>
              <a:rPr lang="en-US" sz="3600" dirty="0">
                <a:latin typeface="Arial Hebrew"/>
                <a:cs typeface="Arial Hebrew"/>
              </a:rPr>
              <a:t>as for you, continue in what you have learned and have become convinced of, because you know those from whom you learned it, </a:t>
            </a:r>
            <a:r>
              <a:rPr lang="en-US" sz="3600" b="1" baseline="30000" dirty="0">
                <a:latin typeface="Arial Hebrew"/>
                <a:cs typeface="Arial Hebrew"/>
              </a:rPr>
              <a:t>15 </a:t>
            </a:r>
            <a:r>
              <a:rPr lang="en-US" sz="3600" dirty="0">
                <a:latin typeface="Arial Hebrew"/>
                <a:cs typeface="Arial Hebrew"/>
              </a:rPr>
              <a:t>and how from infancy you have known the Holy Scriptures, which are able to make you wise for salvation through faith in Christ Jesus. </a:t>
            </a:r>
          </a:p>
          <a:p>
            <a:endParaRPr lang="en-US" dirty="0"/>
          </a:p>
        </p:txBody>
      </p:sp>
    </p:spTree>
    <p:extLst>
      <p:ext uri="{BB962C8B-B14F-4D97-AF65-F5344CB8AC3E}">
        <p14:creationId xmlns:p14="http://schemas.microsoft.com/office/powerpoint/2010/main" val="2320100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645" y="742666"/>
            <a:ext cx="7985697" cy="3416320"/>
          </a:xfrm>
          <a:prstGeom prst="rect">
            <a:avLst/>
          </a:prstGeom>
        </p:spPr>
        <p:txBody>
          <a:bodyPr wrap="square">
            <a:spAutoFit/>
          </a:bodyPr>
          <a:lstStyle/>
          <a:p>
            <a:r>
              <a:rPr lang="en-US" sz="3600" b="1" dirty="0" smtClean="0">
                <a:latin typeface="Arial Hebrew"/>
                <a:cs typeface="Arial Hebrew"/>
              </a:rPr>
              <a:t>2Timothy </a:t>
            </a:r>
            <a:r>
              <a:rPr lang="en-US" sz="3600" b="1" dirty="0">
                <a:latin typeface="Arial Hebrew"/>
                <a:cs typeface="Arial Hebrew"/>
              </a:rPr>
              <a:t>3:16-17 </a:t>
            </a:r>
            <a:endParaRPr lang="en-US" sz="3600" b="1" dirty="0" smtClean="0">
              <a:latin typeface="Arial Hebrew"/>
              <a:cs typeface="Arial Hebrew"/>
            </a:endParaRPr>
          </a:p>
          <a:p>
            <a:r>
              <a:rPr lang="en-US" sz="3600" dirty="0" smtClean="0">
                <a:latin typeface="Arial Hebrew"/>
                <a:cs typeface="Arial Hebrew"/>
              </a:rPr>
              <a:t>All </a:t>
            </a:r>
            <a:r>
              <a:rPr lang="en-US" sz="3600" dirty="0">
                <a:latin typeface="Arial Hebrew"/>
                <a:cs typeface="Arial Hebrew"/>
              </a:rPr>
              <a:t>Scripture is God-breathed and is useful for teaching, rebuking, correcting and training in righteousness,</a:t>
            </a:r>
            <a:r>
              <a:rPr lang="en-US" sz="3600" b="1" baseline="30000" dirty="0">
                <a:latin typeface="Arial Hebrew"/>
                <a:cs typeface="Arial Hebrew"/>
              </a:rPr>
              <a:t>17 </a:t>
            </a:r>
            <a:r>
              <a:rPr lang="en-US" sz="3600" dirty="0">
                <a:latin typeface="Arial Hebrew"/>
                <a:cs typeface="Arial Hebrew"/>
              </a:rPr>
              <a:t>so that the servant of God may be thoroughly equipped for every good work.</a:t>
            </a:r>
          </a:p>
        </p:txBody>
      </p:sp>
    </p:spTree>
    <p:extLst>
      <p:ext uri="{BB962C8B-B14F-4D97-AF65-F5344CB8AC3E}">
        <p14:creationId xmlns:p14="http://schemas.microsoft.com/office/powerpoint/2010/main" val="21574323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2" name="Rectangle 1"/>
          <p:cNvSpPr/>
          <p:nvPr/>
        </p:nvSpPr>
        <p:spPr>
          <a:xfrm>
            <a:off x="505833" y="688850"/>
            <a:ext cx="8082558" cy="3785652"/>
          </a:xfrm>
          <a:prstGeom prst="rect">
            <a:avLst/>
          </a:prstGeom>
        </p:spPr>
        <p:txBody>
          <a:bodyPr wrap="square">
            <a:spAutoFit/>
          </a:bodyPr>
          <a:lstStyle/>
          <a:p>
            <a:r>
              <a:rPr lang="en-US" sz="4000" b="1" dirty="0">
                <a:solidFill>
                  <a:schemeClr val="bg1">
                    <a:lumMod val="75000"/>
                    <a:lumOff val="25000"/>
                  </a:schemeClr>
                </a:solidFill>
              </a:rPr>
              <a:t>Romans 15:4 </a:t>
            </a:r>
            <a:endParaRPr lang="en-US" sz="4000" b="1" dirty="0" smtClean="0">
              <a:solidFill>
                <a:schemeClr val="bg1">
                  <a:lumMod val="75000"/>
                  <a:lumOff val="25000"/>
                </a:schemeClr>
              </a:solidFill>
            </a:endParaRPr>
          </a:p>
          <a:p>
            <a:r>
              <a:rPr lang="en-US" sz="4000" dirty="0" smtClean="0">
                <a:solidFill>
                  <a:schemeClr val="bg1">
                    <a:lumMod val="75000"/>
                    <a:lumOff val="25000"/>
                  </a:schemeClr>
                </a:solidFill>
              </a:rPr>
              <a:t>For </a:t>
            </a:r>
            <a:r>
              <a:rPr lang="en-US" sz="4000" dirty="0">
                <a:solidFill>
                  <a:schemeClr val="bg1">
                    <a:lumMod val="75000"/>
                    <a:lumOff val="25000"/>
                  </a:schemeClr>
                </a:solidFill>
              </a:rPr>
              <a:t>everything that was written in the past was written to teach us, so that through the endurance taught in the Scriptures and the encouragement they provide we might have hope.</a:t>
            </a:r>
            <a:endParaRPr lang="en-US" sz="4000" b="1" dirty="0">
              <a:solidFill>
                <a:schemeClr val="bg1">
                  <a:lumMod val="75000"/>
                  <a:lumOff val="25000"/>
                </a:schemeClr>
              </a:solidFill>
            </a:endParaRPr>
          </a:p>
        </p:txBody>
      </p:sp>
    </p:spTree>
    <p:extLst>
      <p:ext uri="{BB962C8B-B14F-4D97-AF65-F5344CB8AC3E}">
        <p14:creationId xmlns:p14="http://schemas.microsoft.com/office/powerpoint/2010/main" val="20005055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783" y="387478"/>
            <a:ext cx="8362381" cy="4524316"/>
          </a:xfrm>
          <a:prstGeom prst="rect">
            <a:avLst/>
          </a:prstGeom>
        </p:spPr>
        <p:txBody>
          <a:bodyPr wrap="square">
            <a:spAutoFit/>
          </a:bodyPr>
          <a:lstStyle/>
          <a:p>
            <a:r>
              <a:rPr lang="en-US" sz="3600" b="1" dirty="0"/>
              <a:t>2 Corinthians 4:8-10</a:t>
            </a:r>
            <a:r>
              <a:rPr lang="en-US" sz="3600" b="1" baseline="30000" dirty="0"/>
              <a:t> </a:t>
            </a:r>
            <a:endParaRPr lang="en-US" sz="3600" b="1" baseline="30000" dirty="0" smtClean="0"/>
          </a:p>
          <a:p>
            <a:r>
              <a:rPr lang="en-US" sz="3600" dirty="0" smtClean="0"/>
              <a:t>We </a:t>
            </a:r>
            <a:r>
              <a:rPr lang="en-US" sz="3600" dirty="0"/>
              <a:t>are hard pressed on every side, but not crushed; perplexed, but not in despair;</a:t>
            </a:r>
            <a:r>
              <a:rPr lang="en-US" sz="3600" baseline="30000" dirty="0"/>
              <a:t>9 </a:t>
            </a:r>
            <a:r>
              <a:rPr lang="en-US" sz="3600" dirty="0"/>
              <a:t>persecuted, but not abandoned; struck down, but not destroyed. </a:t>
            </a:r>
            <a:r>
              <a:rPr lang="en-US" sz="3600" baseline="30000" dirty="0"/>
              <a:t>10 </a:t>
            </a:r>
            <a:r>
              <a:rPr lang="en-US" sz="3600" dirty="0"/>
              <a:t>We always carry around in our body the death of Jesus, so that the life of Jesus may also be revealed in our body.</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74" y="204503"/>
            <a:ext cx="8674490" cy="369332"/>
          </a:xfrm>
          <a:prstGeom prst="rect">
            <a:avLst/>
          </a:prstGeom>
        </p:spPr>
        <p:txBody>
          <a:bodyPr wrap="square">
            <a:spAutoFit/>
          </a:bodyPr>
          <a:lstStyle/>
          <a:p>
            <a:r>
              <a:rPr lang="en-US" dirty="0"/>
              <a:t> </a:t>
            </a:r>
          </a:p>
        </p:txBody>
      </p:sp>
      <p:sp>
        <p:nvSpPr>
          <p:cNvPr id="3" name="Rectangle 2"/>
          <p:cNvSpPr/>
          <p:nvPr/>
        </p:nvSpPr>
        <p:spPr>
          <a:xfrm>
            <a:off x="817941" y="301372"/>
            <a:ext cx="7684351" cy="4524315"/>
          </a:xfrm>
          <a:prstGeom prst="rect">
            <a:avLst/>
          </a:prstGeom>
        </p:spPr>
        <p:txBody>
          <a:bodyPr wrap="square">
            <a:spAutoFit/>
          </a:bodyPr>
          <a:lstStyle/>
          <a:p>
            <a:pPr algn="ctr"/>
            <a:r>
              <a:rPr lang="en-US" sz="3200" b="1" dirty="0">
                <a:latin typeface="Arial Hebrew"/>
                <a:cs typeface="Arial Hebrew"/>
              </a:rPr>
              <a:t>2 Timothy 4:1-2 </a:t>
            </a:r>
            <a:endParaRPr lang="en-US" sz="3200" b="1" dirty="0" smtClean="0">
              <a:latin typeface="Arial Hebrew"/>
              <a:cs typeface="Arial Hebrew"/>
            </a:endParaRPr>
          </a:p>
          <a:p>
            <a:pPr algn="ctr"/>
            <a:r>
              <a:rPr lang="en-US" sz="3200" dirty="0" smtClean="0">
                <a:latin typeface="Arial Hebrew"/>
                <a:cs typeface="Arial Hebrew"/>
              </a:rPr>
              <a:t>In </a:t>
            </a:r>
            <a:r>
              <a:rPr lang="en-US" sz="3200" dirty="0">
                <a:latin typeface="Arial Hebrew"/>
                <a:cs typeface="Arial Hebrew"/>
              </a:rPr>
              <a:t>the presence of God and of Christ Jesus, who will judge the living and the dead, and in view of his appearing and his kingdom, I give you this charge: </a:t>
            </a:r>
            <a:r>
              <a:rPr lang="en-US" sz="3200" b="1" baseline="30000" dirty="0">
                <a:latin typeface="Arial Hebrew"/>
                <a:cs typeface="Arial Hebrew"/>
              </a:rPr>
              <a:t>2 </a:t>
            </a:r>
            <a:r>
              <a:rPr lang="en-US" sz="3200" dirty="0">
                <a:latin typeface="Arial Hebrew"/>
                <a:cs typeface="Arial Hebrew"/>
              </a:rPr>
              <a:t>Preach the word; be prepared in season and out of season; correct, rebuke and encourage—with great patience and careful instruction. </a:t>
            </a:r>
          </a:p>
          <a:p>
            <a:r>
              <a:rPr lang="en-US" sz="3200" dirty="0">
                <a:latin typeface="Arial Hebrew"/>
                <a:cs typeface="Arial Hebrew"/>
              </a:rPr>
              <a:t> </a:t>
            </a:r>
          </a:p>
        </p:txBody>
      </p:sp>
    </p:spTree>
    <p:extLst>
      <p:ext uri="{BB962C8B-B14F-4D97-AF65-F5344CB8AC3E}">
        <p14:creationId xmlns:p14="http://schemas.microsoft.com/office/powerpoint/2010/main" val="41581400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017"/>
            <a:ext cx="9144000" cy="5124567"/>
          </a:xfrm>
          <a:prstGeom prst="rect">
            <a:avLst/>
          </a:prstGeom>
        </p:spPr>
      </p:pic>
      <p:sp>
        <p:nvSpPr>
          <p:cNvPr id="6" name="Rectangle 5"/>
          <p:cNvSpPr/>
          <p:nvPr/>
        </p:nvSpPr>
        <p:spPr>
          <a:xfrm>
            <a:off x="226010" y="3055080"/>
            <a:ext cx="8917990" cy="1938992"/>
          </a:xfrm>
          <a:prstGeom prst="rect">
            <a:avLst/>
          </a:prstGeom>
          <a:solidFill>
            <a:schemeClr val="tx1">
              <a:lumMod val="75000"/>
            </a:schemeClr>
          </a:solidFill>
        </p:spPr>
        <p:txBody>
          <a:bodyPr wrap="square">
            <a:spAutoFit/>
          </a:bodyPr>
          <a:lstStyle/>
          <a:p>
            <a:r>
              <a:rPr lang="en-US" sz="2000" dirty="0" smtClean="0">
                <a:solidFill>
                  <a:schemeClr val="bg1"/>
                </a:solidFill>
              </a:rPr>
              <a:t>For </a:t>
            </a:r>
            <a:r>
              <a:rPr lang="en-US" sz="2000" dirty="0">
                <a:solidFill>
                  <a:schemeClr val="bg1"/>
                </a:solidFill>
              </a:rPr>
              <a:t>the time will come when people will not put up with sound doctrine. Instead, to suit their own desires, they will gather around them a great number of teachers to say what their itching ears want to hear. </a:t>
            </a:r>
            <a:r>
              <a:rPr lang="en-US" sz="2000" b="1" baseline="30000" dirty="0">
                <a:solidFill>
                  <a:schemeClr val="bg1"/>
                </a:solidFill>
              </a:rPr>
              <a:t>4 </a:t>
            </a:r>
            <a:r>
              <a:rPr lang="en-US" sz="2000" dirty="0">
                <a:solidFill>
                  <a:schemeClr val="bg1"/>
                </a:solidFill>
              </a:rPr>
              <a:t>They will turn their ears away from the truth and turn aside to myths. </a:t>
            </a:r>
            <a:r>
              <a:rPr lang="en-US" sz="2000" b="1" baseline="30000" dirty="0">
                <a:solidFill>
                  <a:schemeClr val="bg1"/>
                </a:solidFill>
              </a:rPr>
              <a:t>5 </a:t>
            </a:r>
            <a:r>
              <a:rPr lang="en-US" sz="2000" dirty="0">
                <a:solidFill>
                  <a:schemeClr val="bg1"/>
                </a:solidFill>
              </a:rPr>
              <a:t>But you, keep your head in all situations, endure hardship, do the work of an evangelist, discharge all the duties of your ministry.</a:t>
            </a:r>
          </a:p>
          <a:p>
            <a:r>
              <a:rPr lang="en-US" sz="2000" dirty="0">
                <a:solidFill>
                  <a:schemeClr val="bg1"/>
                </a:solidFill>
              </a:rPr>
              <a:t> </a:t>
            </a:r>
          </a:p>
        </p:txBody>
      </p:sp>
      <p:sp>
        <p:nvSpPr>
          <p:cNvPr id="7" name="Rectangle 6"/>
          <p:cNvSpPr/>
          <p:nvPr/>
        </p:nvSpPr>
        <p:spPr>
          <a:xfrm>
            <a:off x="226011" y="428168"/>
            <a:ext cx="8093320" cy="707886"/>
          </a:xfrm>
          <a:prstGeom prst="rect">
            <a:avLst/>
          </a:prstGeom>
        </p:spPr>
        <p:txBody>
          <a:bodyPr wrap="square">
            <a:spAutoFit/>
          </a:bodyPr>
          <a:lstStyle/>
          <a:p>
            <a:pPr algn="ctr"/>
            <a:r>
              <a:rPr lang="en-US" sz="4000" b="1" dirty="0">
                <a:solidFill>
                  <a:schemeClr val="bg1"/>
                </a:solidFill>
              </a:rPr>
              <a:t>2 Timothy 4:3-5 </a:t>
            </a:r>
            <a:endParaRPr lang="en-US" sz="4000" dirty="0"/>
          </a:p>
        </p:txBody>
      </p:sp>
    </p:spTree>
    <p:extLst>
      <p:ext uri="{BB962C8B-B14F-4D97-AF65-F5344CB8AC3E}">
        <p14:creationId xmlns:p14="http://schemas.microsoft.com/office/powerpoint/2010/main" val="302774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069" y="344426"/>
            <a:ext cx="8093321" cy="4524316"/>
          </a:xfrm>
          <a:prstGeom prst="rect">
            <a:avLst/>
          </a:prstGeom>
        </p:spPr>
        <p:txBody>
          <a:bodyPr wrap="square">
            <a:spAutoFit/>
          </a:bodyPr>
          <a:lstStyle/>
          <a:p>
            <a:r>
              <a:rPr lang="en-US" sz="3600" b="1" dirty="0">
                <a:latin typeface="BlairMdITC TT-Medium"/>
                <a:cs typeface="BlairMdITC TT-Medium"/>
              </a:rPr>
              <a:t>2 Timothy 4:18</a:t>
            </a:r>
            <a:r>
              <a:rPr lang="en-US" sz="3600" b="1" baseline="30000" dirty="0">
                <a:latin typeface="BlairMdITC TT-Medium"/>
                <a:cs typeface="BlairMdITC TT-Medium"/>
              </a:rPr>
              <a:t> </a:t>
            </a:r>
            <a:endParaRPr lang="en-US" sz="3600" b="1" baseline="30000" dirty="0" smtClean="0">
              <a:latin typeface="BlairMdITC TT-Medium"/>
              <a:cs typeface="BlairMdITC TT-Medium"/>
            </a:endParaRPr>
          </a:p>
          <a:p>
            <a:r>
              <a:rPr lang="en-US" sz="3600" dirty="0" smtClean="0">
                <a:latin typeface="BlairMdITC TT-Medium"/>
                <a:cs typeface="BlairMdITC TT-Medium"/>
              </a:rPr>
              <a:t>The </a:t>
            </a:r>
            <a:r>
              <a:rPr lang="en-US" sz="3600" dirty="0">
                <a:latin typeface="BlairMdITC TT-Medium"/>
                <a:cs typeface="BlairMdITC TT-Medium"/>
              </a:rPr>
              <a:t>Lord will rescue me from every evil attack and will bring me safely to his heavenly kingdom. To him be glory for ever and ever. Amen.</a:t>
            </a:r>
            <a:endParaRPr lang="en-US" sz="3600" b="1" dirty="0">
              <a:latin typeface="BlairMdITC TT-Medium"/>
              <a:cs typeface="BlairMdITC TT-Medium"/>
            </a:endParaRPr>
          </a:p>
        </p:txBody>
      </p:sp>
    </p:spTree>
    <p:extLst>
      <p:ext uri="{BB962C8B-B14F-4D97-AF65-F5344CB8AC3E}">
        <p14:creationId xmlns:p14="http://schemas.microsoft.com/office/powerpoint/2010/main" val="403455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5661020" cy="5143500"/>
          </a:xfrm>
          <a:prstGeom prst="rect">
            <a:avLst/>
          </a:prstGeom>
        </p:spPr>
      </p:pic>
      <p:sp>
        <p:nvSpPr>
          <p:cNvPr id="5" name="Rectangle 4"/>
          <p:cNvSpPr/>
          <p:nvPr/>
        </p:nvSpPr>
        <p:spPr>
          <a:xfrm>
            <a:off x="5661021" y="121726"/>
            <a:ext cx="3392507" cy="4832093"/>
          </a:xfrm>
          <a:prstGeom prst="rect">
            <a:avLst/>
          </a:prstGeom>
        </p:spPr>
        <p:txBody>
          <a:bodyPr wrap="square">
            <a:spAutoFit/>
          </a:bodyPr>
          <a:lstStyle/>
          <a:p>
            <a:pPr algn="ctr"/>
            <a:r>
              <a:rPr lang="en-US" sz="2800" b="1" dirty="0">
                <a:latin typeface="Arial Hebrew"/>
                <a:cs typeface="Arial Hebrew"/>
              </a:rPr>
              <a:t>Titus 1:9</a:t>
            </a:r>
            <a:r>
              <a:rPr lang="en-US" sz="2800" dirty="0">
                <a:latin typeface="Arial Hebrew"/>
                <a:cs typeface="Arial Hebrew"/>
              </a:rPr>
              <a:t> </a:t>
            </a:r>
            <a:endParaRPr lang="en-US" sz="2800" dirty="0" smtClean="0">
              <a:latin typeface="Arial Hebrew"/>
              <a:cs typeface="Arial Hebrew"/>
            </a:endParaRPr>
          </a:p>
          <a:p>
            <a:pPr algn="ctr"/>
            <a:r>
              <a:rPr lang="en-US" sz="2800" dirty="0" smtClean="0">
                <a:latin typeface="Arial Hebrew"/>
                <a:cs typeface="Arial Hebrew"/>
              </a:rPr>
              <a:t>He </a:t>
            </a:r>
            <a:r>
              <a:rPr lang="en-US" sz="2800" dirty="0">
                <a:latin typeface="Arial Hebrew"/>
                <a:cs typeface="Arial Hebrew"/>
              </a:rPr>
              <a:t>must hold firmly to the trustworthy message as it has been taught, so that he can encourage others by sound doctrine and refute those who oppose it.</a:t>
            </a:r>
            <a:endParaRPr lang="en-US" sz="2800" b="1" dirty="0">
              <a:latin typeface="Arial Hebrew"/>
              <a:cs typeface="Arial Hebrew"/>
            </a:endParaRPr>
          </a:p>
          <a:p>
            <a:r>
              <a:rPr lang="en-US" sz="2800" b="1" dirty="0">
                <a:latin typeface="Arial Hebrew"/>
                <a:cs typeface="Arial Hebrew"/>
              </a:rPr>
              <a:t> </a:t>
            </a:r>
          </a:p>
        </p:txBody>
      </p:sp>
    </p:spTree>
    <p:extLst>
      <p:ext uri="{BB962C8B-B14F-4D97-AF65-F5344CB8AC3E}">
        <p14:creationId xmlns:p14="http://schemas.microsoft.com/office/powerpoint/2010/main" val="2900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733" y="204502"/>
            <a:ext cx="8416193" cy="4801314"/>
          </a:xfrm>
          <a:prstGeom prst="rect">
            <a:avLst/>
          </a:prstGeom>
        </p:spPr>
        <p:txBody>
          <a:bodyPr wrap="square">
            <a:spAutoFit/>
          </a:bodyPr>
          <a:lstStyle/>
          <a:p>
            <a:r>
              <a:rPr lang="en-US" sz="4800" b="1" dirty="0">
                <a:latin typeface="Arial Hebrew"/>
                <a:cs typeface="Arial Hebrew"/>
              </a:rPr>
              <a:t>1 Peter 1:13</a:t>
            </a:r>
            <a:r>
              <a:rPr lang="en-US" sz="4800" b="1" baseline="30000" dirty="0">
                <a:latin typeface="Arial Hebrew"/>
                <a:cs typeface="Arial Hebrew"/>
              </a:rPr>
              <a:t> </a:t>
            </a:r>
            <a:endParaRPr lang="en-US" sz="4800" b="1" baseline="30000" dirty="0" smtClean="0">
              <a:latin typeface="Arial Hebrew"/>
              <a:cs typeface="Arial Hebrew"/>
            </a:endParaRPr>
          </a:p>
          <a:p>
            <a:r>
              <a:rPr lang="en-US" sz="4800" dirty="0" smtClean="0">
                <a:latin typeface="Arial Hebrew"/>
                <a:cs typeface="Arial Hebrew"/>
              </a:rPr>
              <a:t>Therefore</a:t>
            </a:r>
            <a:r>
              <a:rPr lang="en-US" sz="4800" dirty="0">
                <a:latin typeface="Arial Hebrew"/>
                <a:cs typeface="Arial Hebrew"/>
              </a:rPr>
              <a:t>, with minds that are alert and fully sober, set your hope on the grace to be brought to you when Jesus Christ is revealed at his coming.</a:t>
            </a:r>
            <a:endParaRPr lang="en-US" sz="4800" b="1" dirty="0">
              <a:latin typeface="Arial Hebrew"/>
              <a:cs typeface="Arial Hebrew"/>
            </a:endParaRPr>
          </a:p>
          <a:p>
            <a:r>
              <a:rPr lang="en-US" dirty="0"/>
              <a:t> </a:t>
            </a:r>
          </a:p>
        </p:txBody>
      </p:sp>
    </p:spTree>
    <p:extLst>
      <p:ext uri="{BB962C8B-B14F-4D97-AF65-F5344CB8AC3E}">
        <p14:creationId xmlns:p14="http://schemas.microsoft.com/office/powerpoint/2010/main" val="4146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723" y="171093"/>
            <a:ext cx="8760590" cy="4431983"/>
          </a:xfrm>
          <a:prstGeom prst="rect">
            <a:avLst/>
          </a:prstGeom>
        </p:spPr>
        <p:txBody>
          <a:bodyPr wrap="square">
            <a:spAutoFit/>
          </a:bodyPr>
          <a:lstStyle/>
          <a:p>
            <a:r>
              <a:rPr lang="en-US" sz="2400" b="1" dirty="0"/>
              <a:t>2 Timothy 2:19-22</a:t>
            </a:r>
            <a:r>
              <a:rPr lang="en-US" sz="2400" b="1" baseline="30000" dirty="0"/>
              <a:t> </a:t>
            </a:r>
            <a:endParaRPr lang="en-US" sz="2400" b="1" baseline="30000" dirty="0" smtClean="0"/>
          </a:p>
          <a:p>
            <a:r>
              <a:rPr lang="en-US" sz="2400" dirty="0" smtClean="0"/>
              <a:t>Nevertheless</a:t>
            </a:r>
            <a:r>
              <a:rPr lang="en-US" sz="2400" dirty="0"/>
              <a:t>, God’s solid foundation stands firm, sealed with this inscription: “The Lord knows those who are his,” and, “Everyone who confesses the name of the Lord must turn away from wickedness.”</a:t>
            </a:r>
            <a:r>
              <a:rPr lang="en-US" sz="2400" baseline="30000" dirty="0"/>
              <a:t>20 </a:t>
            </a:r>
            <a:r>
              <a:rPr lang="en-US" sz="2400" dirty="0"/>
              <a:t>In a large house there are articles not only of gold and silver, but also of wood and clay; some are for special purposes and some for common use. </a:t>
            </a:r>
            <a:r>
              <a:rPr lang="en-US" sz="2400" baseline="30000" dirty="0"/>
              <a:t>21 </a:t>
            </a:r>
            <a:r>
              <a:rPr lang="en-US" sz="2400" dirty="0"/>
              <a:t>Those who cleanse themselves from the latter will be instruments for special purposes, made holy, useful to the Master and prepared to do any good work.</a:t>
            </a:r>
            <a:r>
              <a:rPr lang="en-US" sz="2400" baseline="30000" dirty="0"/>
              <a:t>22 </a:t>
            </a:r>
            <a:r>
              <a:rPr lang="en-US" sz="2400" dirty="0"/>
              <a:t>Flee the evil desires of youth and pursue righteousness, faith, love and peace, along with those who call on the</a:t>
            </a:r>
            <a:r>
              <a:rPr lang="en-US" sz="2400" b="1" dirty="0"/>
              <a:t> </a:t>
            </a:r>
            <a:r>
              <a:rPr lang="en-US" sz="2400" dirty="0"/>
              <a:t>Lord out of a pure heart.</a:t>
            </a:r>
            <a:endParaRPr lang="en-US" sz="2400" b="1" dirty="0"/>
          </a:p>
          <a:p>
            <a:r>
              <a:rPr lang="en-US" dirty="0"/>
              <a:t> </a:t>
            </a:r>
            <a:endParaRPr lang="en-US" b="1" dirty="0"/>
          </a:p>
        </p:txBody>
      </p:sp>
    </p:spTree>
    <p:extLst>
      <p:ext uri="{BB962C8B-B14F-4D97-AF65-F5344CB8AC3E}">
        <p14:creationId xmlns:p14="http://schemas.microsoft.com/office/powerpoint/2010/main" val="314216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723" y="279400"/>
            <a:ext cx="8814402" cy="4572000"/>
          </a:xfrm>
          <a:prstGeom prst="rect">
            <a:avLst/>
          </a:prstGeom>
        </p:spPr>
      </p:pic>
      <p:sp>
        <p:nvSpPr>
          <p:cNvPr id="5" name="Rectangle 4"/>
          <p:cNvSpPr/>
          <p:nvPr/>
        </p:nvSpPr>
        <p:spPr>
          <a:xfrm>
            <a:off x="193723" y="2543076"/>
            <a:ext cx="8814402" cy="2308324"/>
          </a:xfrm>
          <a:prstGeom prst="rect">
            <a:avLst/>
          </a:prstGeom>
        </p:spPr>
        <p:txBody>
          <a:bodyPr wrap="square">
            <a:spAutoFit/>
          </a:bodyPr>
          <a:lstStyle/>
          <a:p>
            <a:r>
              <a:rPr lang="en-US" sz="2400" b="1" dirty="0"/>
              <a:t>Hebrews 13:20-21</a:t>
            </a:r>
            <a:r>
              <a:rPr lang="en-US" sz="2400" b="1" baseline="30000" dirty="0"/>
              <a:t> </a:t>
            </a:r>
            <a:endParaRPr lang="en-US" sz="2400" b="1" baseline="30000" dirty="0" smtClean="0"/>
          </a:p>
          <a:p>
            <a:r>
              <a:rPr lang="en-US" sz="2400" dirty="0" smtClean="0"/>
              <a:t>Now </a:t>
            </a:r>
            <a:r>
              <a:rPr lang="en-US" sz="2400" dirty="0"/>
              <a:t>may the God of peace, who through the blood of the eternal covenant brought back from the dead our Lord Jesus, that great Shepherd of the sheep, </a:t>
            </a:r>
            <a:r>
              <a:rPr lang="en-US" sz="2400" baseline="30000" dirty="0"/>
              <a:t>21 </a:t>
            </a:r>
            <a:r>
              <a:rPr lang="en-US" sz="2400" dirty="0"/>
              <a:t>equip you with everything good for doing his will, and may he work in us what is pleasing to him, through Jesus Christ, to whom be glory for ever and ever. Amen.</a:t>
            </a:r>
            <a:endParaRPr lang="en-US" sz="2400" b="1" dirty="0"/>
          </a:p>
        </p:txBody>
      </p:sp>
    </p:spTree>
    <p:extLst>
      <p:ext uri="{BB962C8B-B14F-4D97-AF65-F5344CB8AC3E}">
        <p14:creationId xmlns:p14="http://schemas.microsoft.com/office/powerpoint/2010/main" val="3512210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7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535531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600" b="1" dirty="0">
                <a:solidFill>
                  <a:srgbClr val="4E10D1"/>
                </a:solidFill>
                <a:effectLst>
                  <a:glow rad="228600">
                    <a:schemeClr val="accent4">
                      <a:satMod val="175000"/>
                      <a:alpha val="40000"/>
                    </a:schemeClr>
                  </a:glow>
                </a:effectLst>
              </a:rPr>
              <a:t>Seeking Advice and Obtaining Guidance.</a:t>
            </a: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160" y="171093"/>
            <a:ext cx="8437718" cy="4093428"/>
          </a:xfrm>
          <a:prstGeom prst="rect">
            <a:avLst/>
          </a:prstGeom>
        </p:spPr>
        <p:txBody>
          <a:bodyPr wrap="square">
            <a:spAutoFit/>
          </a:bodyPr>
          <a:lstStyle/>
          <a:p>
            <a:r>
              <a:rPr lang="en-US" sz="2000" b="1" dirty="0">
                <a:latin typeface="Arial Hebrew"/>
                <a:cs typeface="Arial Hebrew"/>
              </a:rPr>
              <a:t>2 Timothy 3:10-4:5</a:t>
            </a:r>
            <a:r>
              <a:rPr lang="en-US" sz="2000" b="1" baseline="30000" dirty="0">
                <a:latin typeface="Arial Hebrew"/>
                <a:cs typeface="Arial Hebrew"/>
              </a:rPr>
              <a:t> </a:t>
            </a:r>
            <a:r>
              <a:rPr lang="en-US" sz="2000" dirty="0">
                <a:latin typeface="Arial Hebrew"/>
                <a:cs typeface="Arial Hebrew"/>
              </a:rPr>
              <a:t>You, however, know all about my teaching, my way of life, my purpose, faith, patience, love, endurance, </a:t>
            </a:r>
            <a:r>
              <a:rPr lang="en-US" sz="2000" b="1" baseline="30000" dirty="0">
                <a:latin typeface="Arial Hebrew"/>
                <a:cs typeface="Arial Hebrew"/>
              </a:rPr>
              <a:t>11 </a:t>
            </a:r>
            <a:r>
              <a:rPr lang="en-US" sz="2000" dirty="0">
                <a:latin typeface="Arial Hebrew"/>
                <a:cs typeface="Arial Hebrew"/>
              </a:rPr>
              <a:t>persecutions, sufferings—what kinds of things happened to me in Antioch, </a:t>
            </a:r>
            <a:r>
              <a:rPr lang="en-US" sz="2000" dirty="0" err="1">
                <a:latin typeface="Arial Hebrew"/>
                <a:cs typeface="Arial Hebrew"/>
              </a:rPr>
              <a:t>Iconium</a:t>
            </a:r>
            <a:r>
              <a:rPr lang="en-US" sz="2000" dirty="0">
                <a:latin typeface="Arial Hebrew"/>
                <a:cs typeface="Arial Hebrew"/>
              </a:rPr>
              <a:t> and </a:t>
            </a:r>
            <a:r>
              <a:rPr lang="en-US" sz="2000" dirty="0" err="1">
                <a:latin typeface="Arial Hebrew"/>
                <a:cs typeface="Arial Hebrew"/>
              </a:rPr>
              <a:t>Lystra</a:t>
            </a:r>
            <a:r>
              <a:rPr lang="en-US" sz="2000" dirty="0">
                <a:latin typeface="Arial Hebrew"/>
                <a:cs typeface="Arial Hebrew"/>
              </a:rPr>
              <a:t>, the persecutions I endured. Yet the Lord rescued me from all of them. </a:t>
            </a:r>
            <a:r>
              <a:rPr lang="en-US" sz="2000" b="1" baseline="30000" dirty="0">
                <a:latin typeface="Arial Hebrew"/>
                <a:cs typeface="Arial Hebrew"/>
              </a:rPr>
              <a:t>12 </a:t>
            </a:r>
            <a:r>
              <a:rPr lang="en-US" sz="2000" dirty="0">
                <a:latin typeface="Arial Hebrew"/>
                <a:cs typeface="Arial Hebrew"/>
              </a:rPr>
              <a:t>In fact, everyone who wants to live a godly life in Christ Jesus will be persecuted, </a:t>
            </a:r>
            <a:r>
              <a:rPr lang="en-US" sz="2000" b="1" baseline="30000" dirty="0">
                <a:latin typeface="Arial Hebrew"/>
                <a:cs typeface="Arial Hebrew"/>
              </a:rPr>
              <a:t>13 </a:t>
            </a:r>
            <a:r>
              <a:rPr lang="en-US" sz="2000" dirty="0">
                <a:latin typeface="Arial Hebrew"/>
                <a:cs typeface="Arial Hebrew"/>
              </a:rPr>
              <a:t>while evildoers and impostors will go from bad to worse, deceiving and being deceived. </a:t>
            </a:r>
            <a:r>
              <a:rPr lang="en-US" sz="2000" b="1" baseline="30000" dirty="0">
                <a:latin typeface="Arial Hebrew"/>
                <a:cs typeface="Arial Hebrew"/>
              </a:rPr>
              <a:t>14 </a:t>
            </a:r>
            <a:r>
              <a:rPr lang="en-US" sz="2000" dirty="0">
                <a:latin typeface="Arial Hebrew"/>
                <a:cs typeface="Arial Hebrew"/>
              </a:rPr>
              <a:t>But as for you, continue in what you have learned and have become convinced of, because you know those from whom you learned it, </a:t>
            </a:r>
            <a:r>
              <a:rPr lang="en-US" sz="2000" b="1" baseline="30000" dirty="0">
                <a:latin typeface="Arial Hebrew"/>
                <a:cs typeface="Arial Hebrew"/>
              </a:rPr>
              <a:t>15 </a:t>
            </a:r>
            <a:r>
              <a:rPr lang="en-US" sz="2000" dirty="0">
                <a:latin typeface="Arial Hebrew"/>
                <a:cs typeface="Arial Hebrew"/>
              </a:rPr>
              <a:t>and how from infancy you have known the Holy Scriptures, which are able to make you wise for salvation through faith in Christ Jesus. </a:t>
            </a:r>
            <a:r>
              <a:rPr lang="en-US" sz="2000" b="1" baseline="30000" dirty="0">
                <a:latin typeface="Arial Hebrew"/>
                <a:cs typeface="Arial Hebrew"/>
              </a:rPr>
              <a:t>16 </a:t>
            </a:r>
            <a:r>
              <a:rPr lang="en-US" sz="2000" dirty="0">
                <a:latin typeface="Arial Hebrew"/>
                <a:cs typeface="Arial Hebrew"/>
              </a:rPr>
              <a:t>All Scripture is God-breathed and is useful for teaching, rebuking, correcting and training in righteousness,</a:t>
            </a:r>
            <a:r>
              <a:rPr lang="en-US" sz="2000" b="1" baseline="30000" dirty="0">
                <a:latin typeface="Arial Hebrew"/>
                <a:cs typeface="Arial Hebrew"/>
              </a:rPr>
              <a:t>17 </a:t>
            </a:r>
            <a:r>
              <a:rPr lang="en-US" sz="2000" dirty="0">
                <a:latin typeface="Arial Hebrew"/>
                <a:cs typeface="Arial Hebrew"/>
              </a:rPr>
              <a:t>so that the servant of God may be thoroughly equipped for every good work.</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452021" y="148269"/>
            <a:ext cx="8104083" cy="4524315"/>
          </a:xfrm>
          <a:prstGeom prst="rect">
            <a:avLst/>
          </a:prstGeom>
        </p:spPr>
        <p:txBody>
          <a:bodyPr wrap="square">
            <a:spAutoFit/>
          </a:bodyPr>
          <a:lstStyle/>
          <a:p>
            <a:r>
              <a:rPr lang="en-US" sz="2400" b="1" dirty="0" smtClean="0">
                <a:latin typeface="Arial Hebrew"/>
                <a:cs typeface="Arial Hebrew"/>
              </a:rPr>
              <a:t>2Timothy 4:1-5</a:t>
            </a:r>
            <a:r>
              <a:rPr lang="en-US" sz="2400" b="1" dirty="0">
                <a:latin typeface="Arial Hebrew"/>
                <a:cs typeface="Arial Hebrew"/>
              </a:rPr>
              <a:t> </a:t>
            </a:r>
            <a:r>
              <a:rPr lang="en-US" sz="2400" dirty="0">
                <a:latin typeface="Arial Hebrew"/>
                <a:cs typeface="Arial Hebrew"/>
              </a:rPr>
              <a:t>In the presence of God and of Christ Jesus, who will judge the living and the dead, and in view of his appearing and his kingdom, I give you this charge: </a:t>
            </a:r>
            <a:r>
              <a:rPr lang="en-US" sz="2400" b="1" baseline="30000" dirty="0">
                <a:latin typeface="Arial Hebrew"/>
                <a:cs typeface="Arial Hebrew"/>
              </a:rPr>
              <a:t>2 </a:t>
            </a:r>
            <a:r>
              <a:rPr lang="en-US" sz="2400" dirty="0">
                <a:latin typeface="Arial Hebrew"/>
                <a:cs typeface="Arial Hebrew"/>
              </a:rPr>
              <a:t>Preach the word; be prepared in season and out of season; correct, rebuke and encourage—with great patience and careful instruction. </a:t>
            </a:r>
            <a:r>
              <a:rPr lang="en-US" sz="2400" b="1" baseline="30000" dirty="0">
                <a:latin typeface="Arial Hebrew"/>
                <a:cs typeface="Arial Hebrew"/>
              </a:rPr>
              <a:t>3 </a:t>
            </a:r>
            <a:r>
              <a:rPr lang="en-US" sz="2400" dirty="0">
                <a:latin typeface="Arial Hebrew"/>
                <a:cs typeface="Arial Hebrew"/>
              </a:rPr>
              <a:t>For the time will come when people will not put up with sound doctrine. Instead, to suit their own desires, they will gather around them a great number of teachers to say what their itching ears want to hear. </a:t>
            </a:r>
            <a:r>
              <a:rPr lang="en-US" sz="2400" b="1" baseline="30000" dirty="0">
                <a:latin typeface="Arial Hebrew"/>
                <a:cs typeface="Arial Hebrew"/>
              </a:rPr>
              <a:t>4 </a:t>
            </a:r>
            <a:r>
              <a:rPr lang="en-US" sz="2400" dirty="0">
                <a:latin typeface="Arial Hebrew"/>
                <a:cs typeface="Arial Hebrew"/>
              </a:rPr>
              <a:t>They will turn their ears away from the truth and turn aside to myths. </a:t>
            </a:r>
            <a:r>
              <a:rPr lang="en-US" sz="2400" b="1" baseline="30000" dirty="0">
                <a:latin typeface="Arial Hebrew"/>
                <a:cs typeface="Arial Hebrew"/>
              </a:rPr>
              <a:t>5 </a:t>
            </a:r>
            <a:r>
              <a:rPr lang="en-US" sz="2400" dirty="0">
                <a:latin typeface="Arial Hebrew"/>
                <a:cs typeface="Arial Hebrew"/>
              </a:rPr>
              <a:t>But you, keep your head in all situations, endure hardship, do the work of an evangelist, discharge all the duties of your ministry.</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634981" y="193739"/>
            <a:ext cx="8125609" cy="4524316"/>
          </a:xfrm>
          <a:prstGeom prst="rect">
            <a:avLst/>
          </a:prstGeom>
        </p:spPr>
        <p:txBody>
          <a:bodyPr wrap="square">
            <a:spAutoFit/>
          </a:bodyPr>
          <a:lstStyle/>
          <a:p>
            <a:pPr algn="ctr"/>
            <a:r>
              <a:rPr lang="en-US" sz="3600" b="1" dirty="0">
                <a:solidFill>
                  <a:schemeClr val="bg1"/>
                </a:solidFill>
              </a:rPr>
              <a:t>2 Timothy 3:10-4:5 You, however, know all about my teaching, my way of life, my purpose, faith, patience, love, endurance, </a:t>
            </a:r>
            <a:r>
              <a:rPr lang="en-US" sz="3600" b="1" baseline="30000" dirty="0">
                <a:solidFill>
                  <a:schemeClr val="bg1"/>
                </a:solidFill>
              </a:rPr>
              <a:t>11 </a:t>
            </a:r>
            <a:r>
              <a:rPr lang="en-US" sz="3600" b="1" dirty="0">
                <a:solidFill>
                  <a:schemeClr val="bg1"/>
                </a:solidFill>
              </a:rPr>
              <a:t>persecutions, sufferings—what kinds of things happened to me in Antioch, </a:t>
            </a:r>
            <a:r>
              <a:rPr lang="en-US" sz="3600" b="1" dirty="0" err="1">
                <a:solidFill>
                  <a:schemeClr val="bg1"/>
                </a:solidFill>
              </a:rPr>
              <a:t>Iconium</a:t>
            </a:r>
            <a:r>
              <a:rPr lang="en-US" sz="3600" b="1" dirty="0">
                <a:solidFill>
                  <a:schemeClr val="bg1"/>
                </a:solidFill>
              </a:rPr>
              <a:t> and </a:t>
            </a:r>
            <a:r>
              <a:rPr lang="en-US" sz="3600" b="1" dirty="0" err="1">
                <a:solidFill>
                  <a:schemeClr val="bg1"/>
                </a:solidFill>
              </a:rPr>
              <a:t>Lystra</a:t>
            </a:r>
            <a:r>
              <a:rPr lang="en-US" sz="3600" b="1" dirty="0">
                <a:solidFill>
                  <a:schemeClr val="bg1"/>
                </a:solidFill>
              </a:rPr>
              <a:t>, the persecutions I endured. Yet the Lord rescued me from all of them.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497" y="258319"/>
            <a:ext cx="8211706" cy="3785652"/>
          </a:xfrm>
          <a:prstGeom prst="rect">
            <a:avLst/>
          </a:prstGeom>
        </p:spPr>
        <p:txBody>
          <a:bodyPr wrap="square">
            <a:spAutoFit/>
          </a:bodyPr>
          <a:lstStyle/>
          <a:p>
            <a:pPr algn="ctr"/>
            <a:r>
              <a:rPr lang="en-US" sz="2400" b="1" dirty="0">
                <a:latin typeface="Arial Hebrew"/>
                <a:cs typeface="Arial Hebrew"/>
              </a:rPr>
              <a:t>Acts 14:19-22 </a:t>
            </a:r>
            <a:r>
              <a:rPr lang="en-US" sz="2400" dirty="0">
                <a:latin typeface="Arial Hebrew"/>
                <a:cs typeface="Arial Hebrew"/>
              </a:rPr>
              <a:t>Then some Jews came from Antioch and </a:t>
            </a:r>
            <a:r>
              <a:rPr lang="en-US" sz="2400" dirty="0" err="1">
                <a:latin typeface="Arial Hebrew"/>
                <a:cs typeface="Arial Hebrew"/>
              </a:rPr>
              <a:t>Iconium</a:t>
            </a:r>
            <a:r>
              <a:rPr lang="en-US" sz="2400" dirty="0">
                <a:latin typeface="Arial Hebrew"/>
                <a:cs typeface="Arial Hebrew"/>
              </a:rPr>
              <a:t> and won the crowd over. They stoned Paul and dragged him outside the city, thinking he was dead. </a:t>
            </a:r>
            <a:r>
              <a:rPr lang="en-US" sz="2400" baseline="30000" dirty="0">
                <a:latin typeface="Arial Hebrew"/>
                <a:cs typeface="Arial Hebrew"/>
              </a:rPr>
              <a:t>20 </a:t>
            </a:r>
            <a:r>
              <a:rPr lang="en-US" sz="2400" dirty="0">
                <a:latin typeface="Arial Hebrew"/>
                <a:cs typeface="Arial Hebrew"/>
              </a:rPr>
              <a:t>But after the disciples had gathered around him, he got up and went back into the city. The next day he and Barnabas left for </a:t>
            </a:r>
            <a:r>
              <a:rPr lang="en-US" sz="2400" dirty="0" err="1">
                <a:latin typeface="Arial Hebrew"/>
                <a:cs typeface="Arial Hebrew"/>
              </a:rPr>
              <a:t>Derbe</a:t>
            </a:r>
            <a:r>
              <a:rPr lang="en-US" sz="2400" dirty="0">
                <a:latin typeface="Arial Hebrew"/>
                <a:cs typeface="Arial Hebrew"/>
              </a:rPr>
              <a:t>. They preached the gospel in that city and won a large number of disciples. Then they returned to </a:t>
            </a:r>
            <a:r>
              <a:rPr lang="en-US" sz="2400" dirty="0" err="1">
                <a:latin typeface="Arial Hebrew"/>
                <a:cs typeface="Arial Hebrew"/>
              </a:rPr>
              <a:t>Lystra</a:t>
            </a:r>
            <a:r>
              <a:rPr lang="en-US" sz="2400" dirty="0">
                <a:latin typeface="Arial Hebrew"/>
                <a:cs typeface="Arial Hebrew"/>
              </a:rPr>
              <a:t>, </a:t>
            </a:r>
            <a:r>
              <a:rPr lang="en-US" sz="2400" dirty="0" err="1">
                <a:latin typeface="Arial Hebrew"/>
                <a:cs typeface="Arial Hebrew"/>
              </a:rPr>
              <a:t>Iconium</a:t>
            </a:r>
            <a:r>
              <a:rPr lang="en-US" sz="2400" dirty="0">
                <a:latin typeface="Arial Hebrew"/>
                <a:cs typeface="Arial Hebrew"/>
              </a:rPr>
              <a:t> and Antioch, </a:t>
            </a:r>
            <a:r>
              <a:rPr lang="en-US" sz="2400" baseline="30000" dirty="0">
                <a:latin typeface="Arial Hebrew"/>
                <a:cs typeface="Arial Hebrew"/>
              </a:rPr>
              <a:t>22 </a:t>
            </a:r>
            <a:r>
              <a:rPr lang="en-US" sz="2400" dirty="0">
                <a:latin typeface="Arial Hebrew"/>
                <a:cs typeface="Arial Hebrew"/>
              </a:rPr>
              <a:t>strengthening the disciples and encouraging them to remain true to the faith. “We must go through many hardships to enter the kingdom of God,” they said.</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155187" cy="5143500"/>
          </a:xfrm>
          <a:prstGeom prst="rect">
            <a:avLst/>
          </a:prstGeom>
        </p:spPr>
      </p:pic>
      <p:sp>
        <p:nvSpPr>
          <p:cNvPr id="4" name="Rectangle 3"/>
          <p:cNvSpPr/>
          <p:nvPr/>
        </p:nvSpPr>
        <p:spPr>
          <a:xfrm>
            <a:off x="5241286" y="456810"/>
            <a:ext cx="3801480" cy="4247317"/>
          </a:xfrm>
          <a:prstGeom prst="rect">
            <a:avLst/>
          </a:prstGeom>
        </p:spPr>
        <p:txBody>
          <a:bodyPr wrap="square">
            <a:spAutoFit/>
          </a:bodyPr>
          <a:lstStyle/>
          <a:p>
            <a:pPr algn="ctr"/>
            <a:r>
              <a:rPr lang="en-US" sz="2800" b="1" dirty="0"/>
              <a:t>2 Timothy 3:12-13</a:t>
            </a:r>
            <a:r>
              <a:rPr lang="en-US" sz="2800" b="1" baseline="30000" dirty="0"/>
              <a:t> </a:t>
            </a:r>
            <a:endParaRPr lang="en-US" sz="2800" b="1" baseline="30000" dirty="0" smtClean="0"/>
          </a:p>
          <a:p>
            <a:pPr algn="ctr"/>
            <a:r>
              <a:rPr lang="en-US" sz="2800" dirty="0" smtClean="0"/>
              <a:t>In </a:t>
            </a:r>
            <a:r>
              <a:rPr lang="en-US" sz="2800" dirty="0"/>
              <a:t>fact, everyone who wants to live a godly life in Christ Jesus will be persecuted, </a:t>
            </a:r>
            <a:r>
              <a:rPr lang="en-US" sz="2800" b="1" baseline="30000" dirty="0"/>
              <a:t>13 </a:t>
            </a:r>
            <a:r>
              <a:rPr lang="en-US" sz="2800" dirty="0"/>
              <a:t>while evildoers and impostors will go from bad to worse, deceiving and being deceived. </a:t>
            </a:r>
          </a:p>
          <a:p>
            <a:r>
              <a:rPr lang="en-US" b="1" dirty="0"/>
              <a:t> </a:t>
            </a:r>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6618</TotalTime>
  <Words>275</Words>
  <Application>Microsoft Macintosh PowerPoint</Application>
  <PresentationFormat>On-screen Show (16:9)</PresentationFormat>
  <Paragraphs>47</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366</cp:revision>
  <dcterms:created xsi:type="dcterms:W3CDTF">2016-08-27T22:55:59Z</dcterms:created>
  <dcterms:modified xsi:type="dcterms:W3CDTF">2018-01-13T21:12:25Z</dcterms:modified>
</cp:coreProperties>
</file>