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348" r:id="rId3"/>
    <p:sldId id="322" r:id="rId4"/>
    <p:sldId id="279" r:id="rId5"/>
    <p:sldId id="335" r:id="rId6"/>
    <p:sldId id="292" r:id="rId7"/>
    <p:sldId id="305" r:id="rId8"/>
    <p:sldId id="306" r:id="rId9"/>
    <p:sldId id="336" r:id="rId10"/>
    <p:sldId id="337" r:id="rId11"/>
    <p:sldId id="339" r:id="rId12"/>
    <p:sldId id="340" r:id="rId13"/>
    <p:sldId id="341" r:id="rId14"/>
    <p:sldId id="342" r:id="rId15"/>
    <p:sldId id="343" r:id="rId16"/>
    <p:sldId id="344" r:id="rId17"/>
    <p:sldId id="345" r:id="rId18"/>
    <p:sldId id="346"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77010F"/>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96" y="-16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1/6/18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1/6/18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53"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347" y="215569"/>
            <a:ext cx="8577629" cy="4339650"/>
          </a:xfrm>
          <a:prstGeom prst="rect">
            <a:avLst/>
          </a:prstGeom>
        </p:spPr>
        <p:txBody>
          <a:bodyPr wrap="square">
            <a:spAutoFit/>
          </a:bodyPr>
          <a:lstStyle/>
          <a:p>
            <a:pPr algn="ctr"/>
            <a:r>
              <a:rPr lang="en-US" sz="3200" dirty="0">
                <a:latin typeface="Arial"/>
                <a:cs typeface="Arial"/>
              </a:rPr>
              <a:t>Matthew 7:21-23</a:t>
            </a:r>
            <a:r>
              <a:rPr lang="en-US" sz="3200" baseline="30000" dirty="0">
                <a:latin typeface="Arial"/>
                <a:cs typeface="Arial"/>
              </a:rPr>
              <a:t> </a:t>
            </a:r>
            <a:endParaRPr lang="en-US" sz="3200" baseline="30000" dirty="0" smtClean="0">
              <a:latin typeface="Arial"/>
              <a:cs typeface="Arial"/>
            </a:endParaRPr>
          </a:p>
          <a:p>
            <a:pPr algn="ctr"/>
            <a:r>
              <a:rPr lang="en-US" sz="2800" dirty="0" smtClean="0">
                <a:latin typeface="Arial"/>
                <a:cs typeface="Arial"/>
              </a:rPr>
              <a:t>“</a:t>
            </a:r>
            <a:r>
              <a:rPr lang="en-US" sz="2800" dirty="0">
                <a:latin typeface="Arial"/>
                <a:cs typeface="Arial"/>
              </a:rPr>
              <a:t>Not everyone who says to me, ‘Lord, Lord,’ will enter the kingdom of heaven, but only the one who does the will of my Father who is in heaven. </a:t>
            </a:r>
            <a:r>
              <a:rPr lang="en-US" sz="2800" baseline="30000" dirty="0">
                <a:latin typeface="Arial"/>
                <a:cs typeface="Arial"/>
              </a:rPr>
              <a:t>22 </a:t>
            </a:r>
            <a:r>
              <a:rPr lang="en-US" sz="2800" dirty="0">
                <a:latin typeface="Arial"/>
                <a:cs typeface="Arial"/>
              </a:rPr>
              <a:t>Many will say to me on that day, ‘Lord, Lord, did we not prophesy in your name and in your name drive out demons and in your name perform many miracles?’ </a:t>
            </a:r>
            <a:r>
              <a:rPr lang="en-US" sz="2800" baseline="30000" dirty="0">
                <a:latin typeface="Arial"/>
                <a:cs typeface="Arial"/>
              </a:rPr>
              <a:t>23 </a:t>
            </a:r>
            <a:r>
              <a:rPr lang="en-US" sz="2800" dirty="0">
                <a:latin typeface="Arial"/>
                <a:cs typeface="Arial"/>
              </a:rPr>
              <a:t>Then I will tell them plainly, ‘I never knew you. Away from me, you evildoers!’</a:t>
            </a:r>
          </a:p>
          <a:p>
            <a:endParaRPr lang="en-US" sz="2000" b="1" dirty="0" smtClean="0">
              <a:latin typeface="Arial Hebrew"/>
              <a:cs typeface="Arial Hebrew"/>
            </a:endParaRPr>
          </a:p>
        </p:txBody>
      </p:sp>
    </p:spTree>
    <p:extLst>
      <p:ext uri="{BB962C8B-B14F-4D97-AF65-F5344CB8AC3E}">
        <p14:creationId xmlns:p14="http://schemas.microsoft.com/office/powerpoint/2010/main" val="38757192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633" y="144520"/>
            <a:ext cx="8491531" cy="4893647"/>
          </a:xfrm>
          <a:prstGeom prst="rect">
            <a:avLst/>
          </a:prstGeom>
          <a:solidFill>
            <a:schemeClr val="tx1"/>
          </a:solidFill>
        </p:spPr>
        <p:txBody>
          <a:bodyPr wrap="square">
            <a:spAutoFit/>
          </a:bodyPr>
          <a:lstStyle/>
          <a:p>
            <a:r>
              <a:rPr lang="en-US" sz="3200" b="1" dirty="0">
                <a:solidFill>
                  <a:srgbClr val="0D0D0D"/>
                </a:solidFill>
                <a:cs typeface="Arial Hebrew"/>
              </a:rPr>
              <a:t>Psalm 51:17</a:t>
            </a:r>
            <a:r>
              <a:rPr lang="en-US" sz="3200" b="1" baseline="30000" dirty="0">
                <a:solidFill>
                  <a:srgbClr val="0D0D0D"/>
                </a:solidFill>
              </a:rPr>
              <a:t> </a:t>
            </a:r>
            <a:endParaRPr lang="en-US" sz="3200" b="1" baseline="30000" dirty="0" smtClean="0">
              <a:solidFill>
                <a:srgbClr val="0D0D0D"/>
              </a:solidFill>
            </a:endParaRPr>
          </a:p>
          <a:p>
            <a:r>
              <a:rPr lang="en-US" sz="3200" b="1" dirty="0" smtClean="0">
                <a:solidFill>
                  <a:srgbClr val="0D0D0D"/>
                </a:solidFill>
              </a:rPr>
              <a:t>My </a:t>
            </a:r>
            <a:r>
              <a:rPr lang="en-US" sz="3200" b="1" dirty="0">
                <a:solidFill>
                  <a:srgbClr val="0D0D0D"/>
                </a:solidFill>
              </a:rPr>
              <a:t>sacrifice, O God, is a broken spirit; a broken and contrite heart you, God, will not </a:t>
            </a:r>
            <a:r>
              <a:rPr lang="en-US" sz="3200" b="1" dirty="0" smtClean="0">
                <a:solidFill>
                  <a:srgbClr val="0D0D0D"/>
                </a:solidFill>
              </a:rPr>
              <a:t>despise.</a:t>
            </a:r>
          </a:p>
          <a:p>
            <a:endParaRPr lang="en-US" sz="2800" b="1" dirty="0" smtClean="0">
              <a:solidFill>
                <a:srgbClr val="0D0D0D"/>
              </a:solidFill>
            </a:endParaRPr>
          </a:p>
          <a:p>
            <a:r>
              <a:rPr lang="en-US" sz="3200" b="1" dirty="0">
                <a:solidFill>
                  <a:srgbClr val="0D0D0D"/>
                </a:solidFill>
              </a:rPr>
              <a:t>Hosea 6:6</a:t>
            </a:r>
            <a:r>
              <a:rPr lang="en-US" sz="3200" dirty="0">
                <a:solidFill>
                  <a:srgbClr val="0D0D0D"/>
                </a:solidFill>
              </a:rPr>
              <a:t> </a:t>
            </a:r>
            <a:endParaRPr lang="en-US" sz="3200" dirty="0" smtClean="0">
              <a:solidFill>
                <a:srgbClr val="0D0D0D"/>
              </a:solidFill>
            </a:endParaRPr>
          </a:p>
          <a:p>
            <a:r>
              <a:rPr lang="en-US" sz="3200" b="1" dirty="0" smtClean="0">
                <a:solidFill>
                  <a:srgbClr val="0D0D0D"/>
                </a:solidFill>
              </a:rPr>
              <a:t>For </a:t>
            </a:r>
            <a:r>
              <a:rPr lang="en-US" sz="3200" b="1" dirty="0">
                <a:solidFill>
                  <a:srgbClr val="0D0D0D"/>
                </a:solidFill>
              </a:rPr>
              <a:t>I desire mercy, not sacrifice, and acknowledgment of God rather than burnt offerings.</a:t>
            </a:r>
          </a:p>
          <a:p>
            <a:endParaRPr lang="en-US" sz="3200" b="1" dirty="0" smtClean="0">
              <a:solidFill>
                <a:srgbClr val="0D0D0D"/>
              </a:solidFill>
            </a:endParaRPr>
          </a:p>
          <a:p>
            <a:r>
              <a:rPr lang="en-US" sz="2800" dirty="0" smtClean="0">
                <a:solidFill>
                  <a:srgbClr val="0D0D0D"/>
                </a:solidFill>
              </a:rPr>
              <a:t> </a:t>
            </a:r>
            <a:endParaRPr lang="en-US" sz="2800" dirty="0">
              <a:solidFill>
                <a:srgbClr val="0D0D0D"/>
              </a:solidFill>
              <a:latin typeface="Arial Hebrew"/>
              <a:cs typeface="Arial Hebrew"/>
            </a:endParaRPr>
          </a:p>
        </p:txBody>
      </p:sp>
    </p:spTree>
    <p:extLst>
      <p:ext uri="{BB962C8B-B14F-4D97-AF65-F5344CB8AC3E}">
        <p14:creationId xmlns:p14="http://schemas.microsoft.com/office/powerpoint/2010/main" val="25288686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634" y="171093"/>
            <a:ext cx="8502292" cy="4893647"/>
          </a:xfrm>
          <a:prstGeom prst="rect">
            <a:avLst/>
          </a:prstGeom>
        </p:spPr>
        <p:txBody>
          <a:bodyPr wrap="square">
            <a:spAutoFit/>
          </a:bodyPr>
          <a:lstStyle/>
          <a:p>
            <a:r>
              <a:rPr lang="en-US" sz="2400" b="1" dirty="0">
                <a:latin typeface="Arial Hebrew"/>
                <a:cs typeface="Arial Hebrew"/>
              </a:rPr>
              <a:t>Matthew 11:20-24</a:t>
            </a:r>
            <a:r>
              <a:rPr lang="en-US" sz="2400" dirty="0">
                <a:latin typeface="Arial Hebrew"/>
                <a:cs typeface="Arial Hebrew"/>
              </a:rPr>
              <a:t> </a:t>
            </a:r>
            <a:endParaRPr lang="en-US" sz="2400" dirty="0" smtClean="0">
              <a:latin typeface="Arial Hebrew"/>
              <a:cs typeface="Arial Hebrew"/>
            </a:endParaRPr>
          </a:p>
          <a:p>
            <a:r>
              <a:rPr lang="en-US" sz="2400" dirty="0" smtClean="0">
                <a:latin typeface="Arial Hebrew"/>
                <a:cs typeface="Arial Hebrew"/>
              </a:rPr>
              <a:t>Then </a:t>
            </a:r>
            <a:r>
              <a:rPr lang="en-US" sz="2400" dirty="0">
                <a:latin typeface="Arial Hebrew"/>
                <a:cs typeface="Arial Hebrew"/>
              </a:rPr>
              <a:t>Jesus began to denounce the towns in which most of his miracles had been performed, because they did not repent. </a:t>
            </a:r>
            <a:r>
              <a:rPr lang="en-US" sz="2400" baseline="30000" dirty="0">
                <a:latin typeface="Arial Hebrew"/>
                <a:cs typeface="Arial Hebrew"/>
              </a:rPr>
              <a:t>21 </a:t>
            </a:r>
            <a:r>
              <a:rPr lang="en-US" sz="2400" dirty="0">
                <a:latin typeface="Arial Hebrew"/>
                <a:cs typeface="Arial Hebrew"/>
              </a:rPr>
              <a:t>“Woe to you, </a:t>
            </a:r>
            <a:r>
              <a:rPr lang="en-US" sz="2400" dirty="0" err="1">
                <a:latin typeface="Arial Hebrew"/>
                <a:cs typeface="Arial Hebrew"/>
              </a:rPr>
              <a:t>Chorazin</a:t>
            </a:r>
            <a:r>
              <a:rPr lang="en-US" sz="2400" dirty="0">
                <a:latin typeface="Arial Hebrew"/>
                <a:cs typeface="Arial Hebrew"/>
              </a:rPr>
              <a:t>! Woe to you, Bethsaida! For if the miracles that were performed in you had been performed in </a:t>
            </a:r>
            <a:r>
              <a:rPr lang="en-US" sz="2400" dirty="0" err="1">
                <a:latin typeface="Arial Hebrew"/>
                <a:cs typeface="Arial Hebrew"/>
              </a:rPr>
              <a:t>Tyre</a:t>
            </a:r>
            <a:r>
              <a:rPr lang="en-US" sz="2400" dirty="0">
                <a:latin typeface="Arial Hebrew"/>
                <a:cs typeface="Arial Hebrew"/>
              </a:rPr>
              <a:t> and Sidon, they would have repented long ago in sackcloth and ashes. </a:t>
            </a:r>
            <a:r>
              <a:rPr lang="en-US" sz="2400" baseline="30000" dirty="0">
                <a:latin typeface="Arial Hebrew"/>
                <a:cs typeface="Arial Hebrew"/>
              </a:rPr>
              <a:t>22 </a:t>
            </a:r>
            <a:r>
              <a:rPr lang="en-US" sz="2400" dirty="0">
                <a:latin typeface="Arial Hebrew"/>
                <a:cs typeface="Arial Hebrew"/>
              </a:rPr>
              <a:t>But I tell you, it will be more bearable for </a:t>
            </a:r>
            <a:r>
              <a:rPr lang="en-US" sz="2400" dirty="0" err="1">
                <a:latin typeface="Arial Hebrew"/>
                <a:cs typeface="Arial Hebrew"/>
              </a:rPr>
              <a:t>Tyre</a:t>
            </a:r>
            <a:r>
              <a:rPr lang="en-US" sz="2400" dirty="0">
                <a:latin typeface="Arial Hebrew"/>
                <a:cs typeface="Arial Hebrew"/>
              </a:rPr>
              <a:t> and Sidon on the day of judgment than for you. </a:t>
            </a:r>
            <a:r>
              <a:rPr lang="en-US" sz="2400" baseline="30000" dirty="0">
                <a:latin typeface="Arial Hebrew"/>
                <a:cs typeface="Arial Hebrew"/>
              </a:rPr>
              <a:t>23 </a:t>
            </a:r>
            <a:r>
              <a:rPr lang="en-US" sz="2400" dirty="0">
                <a:latin typeface="Arial Hebrew"/>
                <a:cs typeface="Arial Hebrew"/>
              </a:rPr>
              <a:t>And you, Capernaum, will you be lifted to the heavens? No, you will go down to Hades. For if the miracles that were performed in you had been performed in Sodom, it would have remained to this day. </a:t>
            </a:r>
            <a:r>
              <a:rPr lang="en-US" sz="2400" baseline="30000" dirty="0">
                <a:latin typeface="Arial Hebrew"/>
                <a:cs typeface="Arial Hebrew"/>
              </a:rPr>
              <a:t>24 </a:t>
            </a:r>
            <a:r>
              <a:rPr lang="en-US" sz="2400" dirty="0">
                <a:latin typeface="Arial Hebrew"/>
                <a:cs typeface="Arial Hebrew"/>
              </a:rPr>
              <a:t>But I tell you that it will be more bearable for Sodom on the day of judgment than for you.”</a:t>
            </a:r>
            <a:endParaRPr lang="en-US" sz="2400" b="1" dirty="0">
              <a:latin typeface="Arial Hebrew"/>
              <a:cs typeface="Arial Hebrew"/>
            </a:endParaRPr>
          </a:p>
        </p:txBody>
      </p:sp>
    </p:spTree>
    <p:extLst>
      <p:ext uri="{BB962C8B-B14F-4D97-AF65-F5344CB8AC3E}">
        <p14:creationId xmlns:p14="http://schemas.microsoft.com/office/powerpoint/2010/main" val="21345715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684" y="258319"/>
            <a:ext cx="8351618" cy="5139869"/>
          </a:xfrm>
          <a:prstGeom prst="rect">
            <a:avLst/>
          </a:prstGeom>
        </p:spPr>
        <p:txBody>
          <a:bodyPr wrap="square">
            <a:spAutoFit/>
          </a:bodyPr>
          <a:lstStyle/>
          <a:p>
            <a:r>
              <a:rPr lang="en-US" sz="3200" b="1" dirty="0">
                <a:latin typeface="Arial Hebrew"/>
                <a:cs typeface="Arial Hebrew"/>
              </a:rPr>
              <a:t>Isaiah 1:18 -20</a:t>
            </a:r>
            <a:r>
              <a:rPr lang="en-US" sz="3200" b="1" baseline="30000" dirty="0">
                <a:latin typeface="Arial Hebrew"/>
                <a:cs typeface="Arial Hebrew"/>
              </a:rPr>
              <a:t>  </a:t>
            </a:r>
            <a:endParaRPr lang="en-US" sz="3200" b="1" baseline="30000" dirty="0" smtClean="0">
              <a:latin typeface="Arial Hebrew"/>
              <a:cs typeface="Arial Hebrew"/>
            </a:endParaRPr>
          </a:p>
          <a:p>
            <a:r>
              <a:rPr lang="en-US" sz="3200" dirty="0" smtClean="0">
                <a:solidFill>
                  <a:srgbClr val="7F7F7F"/>
                </a:solidFill>
                <a:latin typeface="Arial Hebrew"/>
                <a:cs typeface="Arial Hebrew"/>
              </a:rPr>
              <a:t>“</a:t>
            </a:r>
            <a:r>
              <a:rPr lang="en-US" sz="3200" dirty="0">
                <a:solidFill>
                  <a:srgbClr val="7F7F7F"/>
                </a:solidFill>
                <a:latin typeface="Arial Hebrew"/>
                <a:cs typeface="Arial Hebrew"/>
              </a:rPr>
              <a:t>Come now, let us settle the matter,” says the Lord. </a:t>
            </a:r>
            <a:r>
              <a:rPr lang="en-US" sz="3200" dirty="0">
                <a:solidFill>
                  <a:schemeClr val="tx1">
                    <a:lumMod val="85000"/>
                  </a:schemeClr>
                </a:solidFill>
                <a:latin typeface="Arial Hebrew"/>
                <a:cs typeface="Arial Hebrew"/>
              </a:rPr>
              <a:t>“</a:t>
            </a:r>
            <a:r>
              <a:rPr lang="en-US" sz="3200" dirty="0">
                <a:solidFill>
                  <a:srgbClr val="7F7F7F"/>
                </a:solidFill>
                <a:latin typeface="Arial Hebrew"/>
                <a:cs typeface="Arial Hebrew"/>
              </a:rPr>
              <a:t>Though your sins are like </a:t>
            </a:r>
            <a:r>
              <a:rPr lang="en-US" sz="2800" dirty="0">
                <a:solidFill>
                  <a:srgbClr val="FF0000"/>
                </a:solidFill>
                <a:latin typeface="Arial Hebrew"/>
                <a:cs typeface="Arial Hebrew"/>
              </a:rPr>
              <a:t>scarlet,</a:t>
            </a:r>
            <a:r>
              <a:rPr lang="en-US" sz="3200" dirty="0">
                <a:latin typeface="Arial Hebrew"/>
                <a:cs typeface="Arial Hebrew"/>
              </a:rPr>
              <a:t> </a:t>
            </a:r>
            <a:r>
              <a:rPr lang="en-US" sz="3200" dirty="0">
                <a:solidFill>
                  <a:schemeClr val="tx1">
                    <a:lumMod val="50000"/>
                  </a:schemeClr>
                </a:solidFill>
                <a:latin typeface="Arial Hebrew"/>
                <a:cs typeface="Arial Hebrew"/>
              </a:rPr>
              <a:t>they shall be as </a:t>
            </a:r>
            <a:r>
              <a:rPr lang="en-US" sz="3600" dirty="0">
                <a:latin typeface="Arial Hebrew"/>
                <a:cs typeface="Arial Hebrew"/>
              </a:rPr>
              <a:t>white as snow; </a:t>
            </a:r>
            <a:r>
              <a:rPr lang="en-US" sz="3200" dirty="0">
                <a:solidFill>
                  <a:srgbClr val="7F7F7F"/>
                </a:solidFill>
                <a:latin typeface="Arial Hebrew"/>
                <a:cs typeface="Arial Hebrew"/>
              </a:rPr>
              <a:t>though they are</a:t>
            </a:r>
            <a:r>
              <a:rPr lang="en-US" sz="3200" dirty="0">
                <a:latin typeface="Arial Hebrew"/>
                <a:cs typeface="Arial Hebrew"/>
              </a:rPr>
              <a:t> </a:t>
            </a:r>
            <a:r>
              <a:rPr lang="en-US" sz="2800" dirty="0">
                <a:solidFill>
                  <a:srgbClr val="FF0000"/>
                </a:solidFill>
                <a:latin typeface="Arial Hebrew"/>
                <a:cs typeface="Arial Hebrew"/>
              </a:rPr>
              <a:t>red as crimson,</a:t>
            </a:r>
            <a:r>
              <a:rPr lang="en-US" sz="3200" dirty="0">
                <a:latin typeface="Arial Hebrew"/>
                <a:cs typeface="Arial Hebrew"/>
              </a:rPr>
              <a:t> </a:t>
            </a:r>
            <a:r>
              <a:rPr lang="en-US" sz="3200" dirty="0">
                <a:solidFill>
                  <a:srgbClr val="7F7F7F"/>
                </a:solidFill>
                <a:latin typeface="Arial Hebrew"/>
                <a:cs typeface="Arial Hebrew"/>
              </a:rPr>
              <a:t>they shall be like </a:t>
            </a:r>
            <a:r>
              <a:rPr lang="en-US" sz="3600" dirty="0">
                <a:latin typeface="Arial Hebrew"/>
                <a:cs typeface="Arial Hebrew"/>
              </a:rPr>
              <a:t>wool.</a:t>
            </a:r>
            <a:r>
              <a:rPr lang="en-US" sz="3200" b="1" baseline="30000" dirty="0">
                <a:solidFill>
                  <a:schemeClr val="tx1">
                    <a:lumMod val="50000"/>
                  </a:schemeClr>
                </a:solidFill>
                <a:latin typeface="Arial Hebrew"/>
                <a:cs typeface="Arial Hebrew"/>
              </a:rPr>
              <a:t>19</a:t>
            </a:r>
            <a:r>
              <a:rPr lang="en-US" sz="3200" b="1" baseline="30000" dirty="0">
                <a:latin typeface="Arial Hebrew"/>
                <a:cs typeface="Arial Hebrew"/>
              </a:rPr>
              <a:t> </a:t>
            </a:r>
            <a:r>
              <a:rPr lang="en-US" sz="3200" dirty="0">
                <a:solidFill>
                  <a:srgbClr val="7F7F7F"/>
                </a:solidFill>
                <a:latin typeface="Arial Hebrew"/>
                <a:cs typeface="Arial Hebrew"/>
              </a:rPr>
              <a:t>If you are willing and obedient, you will eat the good things of the land; </a:t>
            </a:r>
            <a:r>
              <a:rPr lang="en-US" sz="3200" b="1" baseline="30000" dirty="0">
                <a:solidFill>
                  <a:srgbClr val="7F7F7F"/>
                </a:solidFill>
                <a:latin typeface="Arial Hebrew"/>
                <a:cs typeface="Arial Hebrew"/>
              </a:rPr>
              <a:t>20 </a:t>
            </a:r>
            <a:r>
              <a:rPr lang="en-US" sz="3200" dirty="0">
                <a:solidFill>
                  <a:srgbClr val="7F7F7F"/>
                </a:solidFill>
                <a:latin typeface="Arial Hebrew"/>
                <a:cs typeface="Arial Hebrew"/>
              </a:rPr>
              <a:t>but if you resist and rebel, you will be devoured by the sword.” For the mouth of the </a:t>
            </a:r>
            <a:r>
              <a:rPr lang="en-US" sz="3600" dirty="0">
                <a:latin typeface="Arial Hebrew"/>
                <a:cs typeface="Arial Hebrew"/>
              </a:rPr>
              <a:t>Lord</a:t>
            </a:r>
            <a:r>
              <a:rPr lang="en-US" sz="3200" dirty="0">
                <a:solidFill>
                  <a:srgbClr val="7F7F7F"/>
                </a:solidFill>
                <a:latin typeface="Arial Hebrew"/>
                <a:cs typeface="Arial Hebrew"/>
              </a:rPr>
              <a:t> has spoken.</a:t>
            </a:r>
          </a:p>
          <a:p>
            <a:r>
              <a:rPr lang="en-US" sz="2800" b="1" dirty="0">
                <a:latin typeface="Arial Hebrew"/>
                <a:cs typeface="Arial Hebrew"/>
              </a:rPr>
              <a:t> </a:t>
            </a: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9" y="171093"/>
            <a:ext cx="8340856" cy="4801314"/>
          </a:xfrm>
          <a:prstGeom prst="rect">
            <a:avLst/>
          </a:prstGeom>
        </p:spPr>
        <p:txBody>
          <a:bodyPr wrap="square">
            <a:spAutoFit/>
          </a:bodyPr>
          <a:lstStyle/>
          <a:p>
            <a:r>
              <a:rPr lang="en-US" sz="2400" b="1" dirty="0"/>
              <a:t>1 Corinthians 11:23-26</a:t>
            </a:r>
            <a:r>
              <a:rPr lang="en-US" sz="2400" b="1" baseline="30000" dirty="0"/>
              <a:t> </a:t>
            </a:r>
            <a:r>
              <a:rPr lang="en-US" sz="2400" dirty="0"/>
              <a:t>For I received from the Lord what I also passed on to you: The Lord Jesus, on the night he was betrayed, took bread, </a:t>
            </a:r>
            <a:r>
              <a:rPr lang="en-US" sz="2400" baseline="30000" dirty="0"/>
              <a:t>24 </a:t>
            </a:r>
            <a:r>
              <a:rPr lang="en-US" sz="2400" dirty="0"/>
              <a:t>and when he had given thanks, he broke it and said, “This is my body, which is for you; do this in remembrance of me.” </a:t>
            </a:r>
            <a:r>
              <a:rPr lang="en-US" sz="2400" baseline="30000" dirty="0"/>
              <a:t>25 </a:t>
            </a:r>
            <a:r>
              <a:rPr lang="en-US" sz="2400" dirty="0"/>
              <a:t>In the same way, after supper he took the cup, saying, “This cup is the new covenant in my blood; do this, whenever you drink it, in remembrance of me.” </a:t>
            </a:r>
            <a:endParaRPr lang="en-US" sz="2400" b="1" dirty="0"/>
          </a:p>
          <a:p>
            <a:r>
              <a:rPr lang="en-US" sz="2400" b="1" dirty="0"/>
              <a:t> </a:t>
            </a:r>
          </a:p>
          <a:p>
            <a:r>
              <a:rPr lang="en-US" sz="2400" b="1" dirty="0"/>
              <a:t>Matthew 26:27-28</a:t>
            </a:r>
            <a:r>
              <a:rPr lang="en-US" sz="2400" b="1" baseline="30000" dirty="0"/>
              <a:t> </a:t>
            </a:r>
            <a:r>
              <a:rPr lang="en-US" sz="2400" dirty="0"/>
              <a:t>Then he took a cup, and when he had given thanks, he gave it to them, saying, “Drink from it, all of you. </a:t>
            </a:r>
            <a:r>
              <a:rPr lang="en-US" sz="2400" baseline="30000" dirty="0"/>
              <a:t>28 </a:t>
            </a:r>
            <a:r>
              <a:rPr lang="en-US" sz="2400" dirty="0"/>
              <a:t>This is my blood of the covenant, which is poured out for many for the forgiveness of sins.</a:t>
            </a:r>
            <a:endParaRPr lang="en-US" sz="2400" b="1" dirty="0"/>
          </a:p>
          <a:p>
            <a:r>
              <a:rPr lang="en-US" dirty="0"/>
              <a:t> </a:t>
            </a:r>
          </a:p>
        </p:txBody>
      </p:sp>
    </p:spTree>
    <p:extLst>
      <p:ext uri="{BB962C8B-B14F-4D97-AF65-F5344CB8AC3E}">
        <p14:creationId xmlns:p14="http://schemas.microsoft.com/office/powerpoint/2010/main" val="23201004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645" y="279845"/>
            <a:ext cx="7985697" cy="4524316"/>
          </a:xfrm>
          <a:prstGeom prst="rect">
            <a:avLst/>
          </a:prstGeom>
        </p:spPr>
        <p:txBody>
          <a:bodyPr wrap="square">
            <a:spAutoFit/>
          </a:bodyPr>
          <a:lstStyle/>
          <a:p>
            <a:r>
              <a:rPr lang="en-US" sz="3600" b="1" dirty="0">
                <a:latin typeface="Bangla MN"/>
                <a:cs typeface="Bangla MN"/>
              </a:rPr>
              <a:t>Revelation 1:9</a:t>
            </a:r>
            <a:r>
              <a:rPr lang="en-US" sz="3600" dirty="0">
                <a:latin typeface="Bangla MN"/>
                <a:cs typeface="Bangla MN"/>
              </a:rPr>
              <a:t> </a:t>
            </a:r>
            <a:endParaRPr lang="en-US" sz="3600" dirty="0" smtClean="0">
              <a:latin typeface="Bangla MN"/>
              <a:cs typeface="Bangla MN"/>
            </a:endParaRPr>
          </a:p>
          <a:p>
            <a:r>
              <a:rPr lang="en-US" sz="3600" dirty="0" smtClean="0">
                <a:latin typeface="Bangla MN"/>
                <a:cs typeface="Bangla MN"/>
              </a:rPr>
              <a:t>I</a:t>
            </a:r>
            <a:r>
              <a:rPr lang="en-US" sz="3600" dirty="0">
                <a:latin typeface="Bangla MN"/>
                <a:cs typeface="Bangla MN"/>
              </a:rPr>
              <a:t>, John, your brother and companion in the suffering and kingdom and patient endurance that are ours in Jesus, was on the island of Patmos because of the word of God and the testimony of Jesus.  </a:t>
            </a:r>
          </a:p>
        </p:txBody>
      </p:sp>
    </p:spTree>
    <p:extLst>
      <p:ext uri="{BB962C8B-B14F-4D97-AF65-F5344CB8AC3E}">
        <p14:creationId xmlns:p14="http://schemas.microsoft.com/office/powerpoint/2010/main" val="21574323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119" y="344425"/>
            <a:ext cx="8093321" cy="5201424"/>
          </a:xfrm>
          <a:prstGeom prst="rect">
            <a:avLst/>
          </a:prstGeom>
        </p:spPr>
        <p:txBody>
          <a:bodyPr wrap="square">
            <a:spAutoFit/>
          </a:bodyPr>
          <a:lstStyle/>
          <a:p>
            <a:pPr algn="ctr"/>
            <a:r>
              <a:rPr lang="en-US" sz="3600" b="1" dirty="0">
                <a:latin typeface="Arial Hebrew"/>
                <a:cs typeface="Arial Hebrew"/>
              </a:rPr>
              <a:t>James 1:2-4</a:t>
            </a:r>
            <a:r>
              <a:rPr lang="en-US" sz="3600" dirty="0">
                <a:latin typeface="Arial Hebrew"/>
                <a:cs typeface="Arial Hebrew"/>
              </a:rPr>
              <a:t> </a:t>
            </a:r>
            <a:endParaRPr lang="en-US" sz="3600" dirty="0" smtClean="0">
              <a:latin typeface="Arial Hebrew"/>
              <a:cs typeface="Arial Hebrew"/>
            </a:endParaRPr>
          </a:p>
          <a:p>
            <a:pPr algn="ctr"/>
            <a:r>
              <a:rPr lang="en-US" sz="3600" dirty="0" smtClean="0">
                <a:latin typeface="Arial Hebrew"/>
                <a:cs typeface="Arial Hebrew"/>
              </a:rPr>
              <a:t>Consider </a:t>
            </a:r>
            <a:r>
              <a:rPr lang="en-US" sz="3600" dirty="0">
                <a:latin typeface="Arial Hebrew"/>
                <a:cs typeface="Arial Hebrew"/>
              </a:rPr>
              <a:t>it pure joy, my brothers and sisters, whenever you face trials of many kinds, </a:t>
            </a:r>
            <a:r>
              <a:rPr lang="en-US" sz="3600" baseline="30000" dirty="0">
                <a:latin typeface="Arial Hebrew"/>
                <a:cs typeface="Arial Hebrew"/>
              </a:rPr>
              <a:t>3 </a:t>
            </a:r>
            <a:r>
              <a:rPr lang="en-US" sz="3600" dirty="0">
                <a:latin typeface="Arial Hebrew"/>
                <a:cs typeface="Arial Hebrew"/>
              </a:rPr>
              <a:t>because you know that the testing of your faith produces perseverance. </a:t>
            </a:r>
            <a:r>
              <a:rPr lang="en-US" sz="3600" baseline="30000" dirty="0">
                <a:latin typeface="Arial Hebrew"/>
                <a:cs typeface="Arial Hebrew"/>
              </a:rPr>
              <a:t>4</a:t>
            </a:r>
            <a:r>
              <a:rPr lang="en-US" sz="3600" dirty="0">
                <a:latin typeface="Arial Hebrew"/>
                <a:cs typeface="Arial Hebrew"/>
              </a:rPr>
              <a:t>Let perseverance finish its work so that you may be mature and complete, not lacking anything. </a:t>
            </a:r>
            <a:r>
              <a:rPr lang="en-US" sz="3600" b="1" dirty="0">
                <a:latin typeface="Arial Hebrew"/>
                <a:cs typeface="Arial Hebrew"/>
              </a:rPr>
              <a:t> </a:t>
            </a:r>
          </a:p>
          <a:p>
            <a:r>
              <a:rPr lang="en-US" sz="4400" i="1" dirty="0">
                <a:latin typeface="Bangla MN"/>
                <a:cs typeface="Bangla MN"/>
              </a:rPr>
              <a:t> </a:t>
            </a:r>
            <a:endParaRPr lang="en-US" sz="4400" dirty="0">
              <a:latin typeface="Bangla MN"/>
              <a:cs typeface="Bangla MN"/>
            </a:endParaRPr>
          </a:p>
        </p:txBody>
      </p:sp>
    </p:spTree>
    <p:extLst>
      <p:ext uri="{BB962C8B-B14F-4D97-AF65-F5344CB8AC3E}">
        <p14:creationId xmlns:p14="http://schemas.microsoft.com/office/powerpoint/2010/main" val="2000505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397" y="387478"/>
            <a:ext cx="8491529" cy="3785652"/>
          </a:xfrm>
          <a:prstGeom prst="rect">
            <a:avLst/>
          </a:prstGeom>
        </p:spPr>
        <p:txBody>
          <a:bodyPr wrap="square">
            <a:spAutoFit/>
          </a:bodyPr>
          <a:lstStyle/>
          <a:p>
            <a:pPr algn="ctr"/>
            <a:r>
              <a:rPr lang="en-US" sz="4800" b="1" dirty="0">
                <a:latin typeface="Bangla MN"/>
                <a:cs typeface="Bangla MN"/>
              </a:rPr>
              <a:t>2 Timothy 3:12</a:t>
            </a:r>
            <a:r>
              <a:rPr lang="en-US" sz="4800" dirty="0">
                <a:latin typeface="Bangla MN"/>
                <a:cs typeface="Bangla MN"/>
              </a:rPr>
              <a:t> </a:t>
            </a:r>
            <a:endParaRPr lang="en-US" sz="4800" dirty="0" smtClean="0">
              <a:latin typeface="Bangla MN"/>
              <a:cs typeface="Bangla MN"/>
            </a:endParaRPr>
          </a:p>
          <a:p>
            <a:pPr algn="ctr"/>
            <a:r>
              <a:rPr lang="en-US" sz="4800" dirty="0" smtClean="0">
                <a:latin typeface="Bangla MN"/>
                <a:cs typeface="Bangla MN"/>
              </a:rPr>
              <a:t>In </a:t>
            </a:r>
            <a:r>
              <a:rPr lang="en-US" sz="4800" dirty="0">
                <a:latin typeface="Bangla MN"/>
                <a:cs typeface="Bangla MN"/>
              </a:rPr>
              <a:t>fact, everyone who wants to live a godly life in Christ Jesus will be persecuted,</a:t>
            </a:r>
            <a:endParaRPr lang="en-US" sz="4800" b="1" dirty="0">
              <a:latin typeface="Bangla MN"/>
              <a:cs typeface="Bangla MN"/>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74" y="204503"/>
            <a:ext cx="8674490" cy="5170646"/>
          </a:xfrm>
          <a:prstGeom prst="rect">
            <a:avLst/>
          </a:prstGeom>
        </p:spPr>
        <p:txBody>
          <a:bodyPr wrap="square">
            <a:spAutoFit/>
          </a:bodyPr>
          <a:lstStyle/>
          <a:p>
            <a:pPr algn="ctr"/>
            <a:r>
              <a:rPr lang="en-US" sz="4800" b="1" dirty="0">
                <a:latin typeface="Bangla MN"/>
                <a:cs typeface="Bangla MN"/>
              </a:rPr>
              <a:t>Philippians 1:</a:t>
            </a:r>
            <a:r>
              <a:rPr lang="en-US" sz="4800" b="1" dirty="0" smtClean="0">
                <a:latin typeface="Bangla MN"/>
                <a:cs typeface="Bangla MN"/>
              </a:rPr>
              <a:t>6</a:t>
            </a:r>
          </a:p>
          <a:p>
            <a:pPr algn="ctr"/>
            <a:endParaRPr lang="en-US" sz="4400" dirty="0" smtClean="0">
              <a:latin typeface="Bangla MN"/>
              <a:cs typeface="Bangla MN"/>
            </a:endParaRPr>
          </a:p>
          <a:p>
            <a:pPr algn="ctr"/>
            <a:r>
              <a:rPr lang="en-US" sz="4400" dirty="0" smtClean="0">
                <a:latin typeface="Bangla MN"/>
                <a:cs typeface="Bangla MN"/>
              </a:rPr>
              <a:t>being </a:t>
            </a:r>
            <a:r>
              <a:rPr lang="en-US" sz="4400" dirty="0">
                <a:latin typeface="Bangla MN"/>
                <a:cs typeface="Bangla MN"/>
              </a:rPr>
              <a:t>confident of this, that he who began a good work in you will carry it on </a:t>
            </a:r>
            <a:r>
              <a:rPr lang="en-US" sz="4400" dirty="0" smtClean="0">
                <a:latin typeface="Bangla MN"/>
                <a:cs typeface="Bangla MN"/>
              </a:rPr>
              <a:t>to completion</a:t>
            </a:r>
            <a:r>
              <a:rPr lang="en-US" sz="4400" dirty="0">
                <a:latin typeface="Bangla MN"/>
                <a:cs typeface="Bangla MN"/>
              </a:rPr>
              <a:t> until the day of Christ Jesus.</a:t>
            </a:r>
          </a:p>
          <a:p>
            <a:r>
              <a:rPr lang="en-US" dirty="0"/>
              <a:t> </a:t>
            </a:r>
          </a:p>
        </p:txBody>
      </p:sp>
    </p:spTree>
    <p:extLst>
      <p:ext uri="{BB962C8B-B14F-4D97-AF65-F5344CB8AC3E}">
        <p14:creationId xmlns:p14="http://schemas.microsoft.com/office/powerpoint/2010/main" val="41581400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7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691" y="171093"/>
            <a:ext cx="8528539" cy="2954655"/>
          </a:xfrm>
          <a:prstGeom prst="rect">
            <a:avLst/>
          </a:prstGeom>
        </p:spPr>
        <p:txBody>
          <a:bodyPr wrap="square">
            <a:spAutoFit/>
          </a:bodyPr>
          <a:lstStyle/>
          <a:p>
            <a:pPr algn="ctr"/>
            <a:r>
              <a:rPr lang="en-US" sz="5400" b="1" dirty="0">
                <a:ln w="17780" cmpd="sng">
                  <a:solidFill>
                    <a:srgbClr val="FFFFFF"/>
                  </a:solidFill>
                  <a:prstDash val="solid"/>
                  <a:miter lim="800000"/>
                </a:ln>
                <a:solidFill>
                  <a:srgbClr val="660066"/>
                </a:solidFill>
                <a:effectLst>
                  <a:outerShdw blurRad="50800" algn="tl" rotWithShape="0">
                    <a:srgbClr val="000000"/>
                  </a:outerShdw>
                </a:effectLst>
                <a:latin typeface="Bangla MN"/>
                <a:cs typeface="Bangla MN"/>
              </a:rPr>
              <a:t>Proverbs </a:t>
            </a:r>
            <a:r>
              <a:rPr lang="en-US" sz="6600" b="1" dirty="0">
                <a:ln w="17780" cmpd="sng">
                  <a:solidFill>
                    <a:srgbClr val="FFFFFF"/>
                  </a:solidFill>
                  <a:prstDash val="solid"/>
                  <a:miter lim="800000"/>
                </a:ln>
                <a:solidFill>
                  <a:srgbClr val="660066"/>
                </a:solidFill>
                <a:effectLst>
                  <a:outerShdw blurRad="50800" algn="tl" rotWithShape="0">
                    <a:srgbClr val="000000"/>
                  </a:outerShdw>
                </a:effectLst>
                <a:latin typeface="Bangla MN"/>
                <a:cs typeface="Bangla MN"/>
              </a:rPr>
              <a:t>20:</a:t>
            </a:r>
            <a:r>
              <a:rPr lang="en-US" sz="6600" b="1" dirty="0" smtClean="0">
                <a:ln w="17780" cmpd="sng">
                  <a:solidFill>
                    <a:srgbClr val="FFFFFF"/>
                  </a:solidFill>
                  <a:prstDash val="solid"/>
                  <a:miter lim="800000"/>
                </a:ln>
                <a:solidFill>
                  <a:srgbClr val="660066"/>
                </a:solidFill>
                <a:effectLst>
                  <a:outerShdw blurRad="50800" algn="tl" rotWithShape="0">
                    <a:srgbClr val="000000"/>
                  </a:outerShdw>
                </a:effectLst>
                <a:latin typeface="Bangla MN"/>
                <a:cs typeface="Bangla MN"/>
              </a:rPr>
              <a:t>18</a:t>
            </a:r>
          </a:p>
          <a:p>
            <a:pPr algn="ctr"/>
            <a:r>
              <a:rPr lang="en-US" sz="4000" b="1" dirty="0" smtClean="0">
                <a:ln w="17780" cmpd="sng">
                  <a:solidFill>
                    <a:srgbClr val="FFFFFF"/>
                  </a:solidFill>
                  <a:prstDash val="solid"/>
                  <a:miter lim="800000"/>
                </a:ln>
                <a:solidFill>
                  <a:srgbClr val="660066"/>
                </a:solidFill>
                <a:effectLst>
                  <a:outerShdw blurRad="50800" algn="tl" rotWithShape="0">
                    <a:srgbClr val="000000"/>
                  </a:outerShdw>
                </a:effectLst>
                <a:latin typeface="Bangla MN"/>
                <a:cs typeface="Bangla MN"/>
              </a:rPr>
              <a:t> </a:t>
            </a:r>
            <a:r>
              <a:rPr lang="en-US" sz="4000" b="1" baseline="30000" dirty="0"/>
              <a:t> </a:t>
            </a:r>
            <a:endParaRPr lang="en-US" sz="4000" b="1" baseline="30000" dirty="0" smtClean="0"/>
          </a:p>
          <a:p>
            <a:pPr algn="ctr"/>
            <a:r>
              <a:rPr lang="en-US" sz="4000" dirty="0" smtClean="0"/>
              <a:t>Plans </a:t>
            </a:r>
            <a:r>
              <a:rPr lang="en-US" sz="4000" dirty="0"/>
              <a:t>are established by seeking advice; so if you wage war, obtain guidance.</a:t>
            </a:r>
            <a:endParaRPr lang="en-US" sz="4000" b="1" dirty="0"/>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9040" y="0"/>
            <a:ext cx="9124960" cy="43396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6600" b="1" spc="50" dirty="0" smtClean="0">
                <a:ln w="11430"/>
                <a:solidFill>
                  <a:srgbClr val="0D0D0D"/>
                </a:solidFill>
                <a:effectLst>
                  <a:outerShdw blurRad="76200" dist="50800" dir="5400000" algn="tl" rotWithShape="0">
                    <a:srgbClr val="000000">
                      <a:alpha val="65000"/>
                    </a:srgbClr>
                  </a:outerShdw>
                </a:effectLst>
              </a:rPr>
              <a:t>“</a:t>
            </a:r>
            <a:r>
              <a:rPr lang="en-US" sz="6600" b="1" spc="50" dirty="0" smtClean="0">
                <a:ln w="11430"/>
                <a:solidFill>
                  <a:schemeClr val="bg1">
                    <a:lumMod val="95000"/>
                    <a:lumOff val="5000"/>
                  </a:schemeClr>
                </a:solidFill>
                <a:effectLst>
                  <a:outerShdw blurRad="76200" dist="50800" dir="5400000" algn="tl" rotWithShape="0">
                    <a:srgbClr val="000000">
                      <a:alpha val="65000"/>
                    </a:srgbClr>
                  </a:outerShdw>
                </a:effectLst>
              </a:rPr>
              <a:t>Break Me To Fix Me</a:t>
            </a:r>
            <a:r>
              <a:rPr lang="en-US" sz="6600" b="1" spc="50" dirty="0" smtClean="0">
                <a:ln w="11430"/>
                <a:solidFill>
                  <a:srgbClr val="0D0D0D"/>
                </a:solidFill>
                <a:effectLst>
                  <a:outerShdw blurRad="76200" dist="50800" dir="5400000" algn="tl" rotWithShape="0">
                    <a:srgbClr val="000000">
                      <a:alpha val="65000"/>
                    </a:srgbClr>
                  </a:outerShdw>
                </a:effectLst>
              </a:rPr>
              <a:t>”</a:t>
            </a:r>
            <a:endParaRPr lang="en-US" sz="6600" b="1" spc="50" dirty="0" smtClean="0">
              <a:ln w="11430"/>
              <a:solidFill>
                <a:srgbClr val="0D0D0D"/>
              </a:soli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160" y="171093"/>
            <a:ext cx="8437718" cy="4893647"/>
          </a:xfrm>
          <a:prstGeom prst="rect">
            <a:avLst/>
          </a:prstGeom>
        </p:spPr>
        <p:txBody>
          <a:bodyPr wrap="square">
            <a:spAutoFit/>
          </a:bodyPr>
          <a:lstStyle/>
          <a:p>
            <a:r>
              <a:rPr lang="en-US" sz="2400" dirty="0">
                <a:latin typeface="Athelas Regular"/>
                <a:cs typeface="Athelas Regular"/>
              </a:rPr>
              <a:t>Isaiah 1:10-14 </a:t>
            </a:r>
            <a:endParaRPr lang="en-US" sz="2400" dirty="0" smtClean="0">
              <a:latin typeface="Athelas Regular"/>
              <a:cs typeface="Athelas Regular"/>
            </a:endParaRPr>
          </a:p>
          <a:p>
            <a:r>
              <a:rPr lang="en-US" sz="2400" dirty="0" smtClean="0">
                <a:latin typeface="Athelas Regular"/>
                <a:cs typeface="Athelas Regular"/>
              </a:rPr>
              <a:t>Hear </a:t>
            </a:r>
            <a:r>
              <a:rPr lang="en-US" sz="2400" dirty="0">
                <a:latin typeface="Athelas Regular"/>
                <a:cs typeface="Athelas Regular"/>
              </a:rPr>
              <a:t>the word of the Lord, you rulers of Sodom; listen to the instruction of our God, you people of Gomorrah! </a:t>
            </a:r>
            <a:r>
              <a:rPr lang="en-US" sz="2400" baseline="30000" dirty="0">
                <a:latin typeface="Athelas Regular"/>
                <a:cs typeface="Athelas Regular"/>
              </a:rPr>
              <a:t>11 </a:t>
            </a:r>
            <a:r>
              <a:rPr lang="en-US" sz="2400" dirty="0">
                <a:latin typeface="Athelas Regular"/>
                <a:cs typeface="Athelas Regular"/>
              </a:rPr>
              <a:t>“The multitude of your sacrifices—what are they to me?” says the Lord. “I have more than enough of burnt offerings, of rams and the fat of fattened animals; I have no pleasure in the blood of bulls and lambs and goats. </a:t>
            </a:r>
            <a:r>
              <a:rPr lang="en-US" sz="2400" baseline="30000" dirty="0">
                <a:latin typeface="Athelas Regular"/>
                <a:cs typeface="Athelas Regular"/>
              </a:rPr>
              <a:t>12 </a:t>
            </a:r>
            <a:r>
              <a:rPr lang="en-US" sz="2400" dirty="0">
                <a:latin typeface="Athelas Regular"/>
                <a:cs typeface="Athelas Regular"/>
              </a:rPr>
              <a:t>When you come to appear before me, who has asked this of you, this trampling of my courts? </a:t>
            </a:r>
            <a:r>
              <a:rPr lang="en-US" sz="2400" baseline="30000" dirty="0">
                <a:latin typeface="Athelas Regular"/>
                <a:cs typeface="Athelas Regular"/>
              </a:rPr>
              <a:t>13</a:t>
            </a:r>
            <a:r>
              <a:rPr lang="en-US" sz="2400" dirty="0">
                <a:latin typeface="Athelas Regular"/>
                <a:cs typeface="Athelas Regular"/>
              </a:rPr>
              <a:t>Stop bringing meaningless offerings! Your incense is detestable to me. New Moons, Sabbaths and convocations— I cannot bear your worthless assemblies. </a:t>
            </a:r>
            <a:r>
              <a:rPr lang="en-US" sz="2400" baseline="30000" dirty="0">
                <a:latin typeface="Athelas Regular"/>
                <a:cs typeface="Athelas Regular"/>
              </a:rPr>
              <a:t>14</a:t>
            </a:r>
            <a:r>
              <a:rPr lang="en-US" sz="2400" dirty="0">
                <a:latin typeface="Athelas Regular"/>
                <a:cs typeface="Athelas Regular"/>
              </a:rPr>
              <a:t>Your New Moon feasts and your appointed festivals I hate with all my being. They have become a burden to me; I am weary of bearing them.</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2" name="Rectangle 1"/>
          <p:cNvSpPr/>
          <p:nvPr/>
        </p:nvSpPr>
        <p:spPr>
          <a:xfrm>
            <a:off x="452021" y="148269"/>
            <a:ext cx="8104083" cy="4832092"/>
          </a:xfrm>
          <a:prstGeom prst="rect">
            <a:avLst/>
          </a:prstGeom>
        </p:spPr>
        <p:txBody>
          <a:bodyPr wrap="square">
            <a:spAutoFit/>
          </a:bodyPr>
          <a:lstStyle/>
          <a:p>
            <a:pPr algn="ctr"/>
            <a:r>
              <a:rPr lang="en-US" sz="4400" b="1" dirty="0">
                <a:latin typeface="Arial Hebrew"/>
                <a:cs typeface="Arial Hebrew"/>
              </a:rPr>
              <a:t>Matthew 16:23</a:t>
            </a:r>
            <a:r>
              <a:rPr lang="en-US" sz="4400" b="1" baseline="30000" dirty="0">
                <a:latin typeface="Arial Hebrew"/>
                <a:cs typeface="Arial Hebrew"/>
              </a:rPr>
              <a:t> </a:t>
            </a:r>
            <a:endParaRPr lang="en-US" sz="4400" b="1" baseline="30000" dirty="0" smtClean="0">
              <a:latin typeface="Arial Hebrew"/>
              <a:cs typeface="Arial Hebrew"/>
            </a:endParaRPr>
          </a:p>
          <a:p>
            <a:pPr algn="ctr"/>
            <a:r>
              <a:rPr lang="en-US" sz="4400" dirty="0" smtClean="0">
                <a:latin typeface="Arial Hebrew"/>
                <a:cs typeface="Arial Hebrew"/>
              </a:rPr>
              <a:t>Jesus </a:t>
            </a:r>
            <a:r>
              <a:rPr lang="en-US" sz="4400" dirty="0">
                <a:latin typeface="Arial Hebrew"/>
                <a:cs typeface="Arial Hebrew"/>
              </a:rPr>
              <a:t>turned and said to Peter, “Get behind me, Satan! You are a stumbling block to me; you do not have in mind the concerns of God, but merely human concerns.”</a:t>
            </a:r>
            <a:endParaRPr lang="en-US" sz="4400" b="1" dirty="0">
              <a:latin typeface="Arial Hebrew"/>
              <a:cs typeface="Arial Hebrew"/>
            </a:endParaRP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4" name="Rectangle 3"/>
          <p:cNvSpPr/>
          <p:nvPr/>
        </p:nvSpPr>
        <p:spPr>
          <a:xfrm>
            <a:off x="452893" y="344425"/>
            <a:ext cx="8361509" cy="4524315"/>
          </a:xfrm>
          <a:prstGeom prst="rect">
            <a:avLst/>
          </a:prstGeom>
        </p:spPr>
        <p:txBody>
          <a:bodyPr wrap="square">
            <a:spAutoFit/>
          </a:bodyPr>
          <a:lstStyle/>
          <a:p>
            <a:pPr algn="ctr"/>
            <a:r>
              <a:rPr lang="en-US" sz="3200" b="1" dirty="0">
                <a:latin typeface="Arial Hebrew"/>
                <a:cs typeface="Arial Hebrew"/>
              </a:rPr>
              <a:t>Isaiah 1:15 -17</a:t>
            </a:r>
            <a:r>
              <a:rPr lang="en-US" sz="3200" b="1" baseline="30000" dirty="0">
                <a:latin typeface="Arial Hebrew"/>
                <a:cs typeface="Arial Hebrew"/>
              </a:rPr>
              <a:t> </a:t>
            </a:r>
            <a:endParaRPr lang="en-US" sz="3200" b="1" baseline="30000" dirty="0" smtClean="0">
              <a:latin typeface="Arial Hebrew"/>
              <a:cs typeface="Arial Hebrew"/>
            </a:endParaRPr>
          </a:p>
          <a:p>
            <a:pPr algn="ctr"/>
            <a:r>
              <a:rPr lang="en-US" sz="3200" dirty="0" smtClean="0">
                <a:latin typeface="Arial Hebrew"/>
                <a:cs typeface="Arial Hebrew"/>
              </a:rPr>
              <a:t>When </a:t>
            </a:r>
            <a:r>
              <a:rPr lang="en-US" sz="3200" dirty="0">
                <a:latin typeface="Arial Hebrew"/>
                <a:cs typeface="Arial Hebrew"/>
              </a:rPr>
              <a:t>you spread out your hands in prayer, I hide my eyes from you; even when you offer many prayers, I am not listening. Your hands are full of blood! </a:t>
            </a:r>
            <a:r>
              <a:rPr lang="en-US" sz="3200" b="1" baseline="30000" dirty="0">
                <a:latin typeface="Arial Hebrew"/>
                <a:cs typeface="Arial Hebrew"/>
              </a:rPr>
              <a:t>16 </a:t>
            </a:r>
            <a:r>
              <a:rPr lang="en-US" sz="3200" dirty="0">
                <a:latin typeface="Arial Hebrew"/>
                <a:cs typeface="Arial Hebrew"/>
              </a:rPr>
              <a:t>Wash and make yourselves clean. Take your evil deeds out of my sight; stop doing wrong.</a:t>
            </a:r>
            <a:r>
              <a:rPr lang="en-US" sz="3200" b="1" baseline="30000" dirty="0">
                <a:latin typeface="Arial Hebrew"/>
                <a:cs typeface="Arial Hebrew"/>
              </a:rPr>
              <a:t>17 </a:t>
            </a:r>
            <a:r>
              <a:rPr lang="en-US" sz="3200" dirty="0">
                <a:latin typeface="Arial Hebrew"/>
                <a:cs typeface="Arial Hebrew"/>
              </a:rPr>
              <a:t>Learn to do right; seek justice. Defend the oppressed. Take up the cause of the fatherless; plead the case of the widow.</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357" y="126743"/>
            <a:ext cx="8050272" cy="4031873"/>
          </a:xfrm>
          <a:prstGeom prst="rect">
            <a:avLst/>
          </a:prstGeom>
        </p:spPr>
        <p:txBody>
          <a:bodyPr wrap="square">
            <a:spAutoFit/>
          </a:bodyPr>
          <a:lstStyle/>
          <a:p>
            <a:pPr algn="ctr"/>
            <a:r>
              <a:rPr lang="en-US" sz="3200" b="1" dirty="0">
                <a:latin typeface="Arial Hebrew"/>
                <a:cs typeface="Arial Hebrew"/>
              </a:rPr>
              <a:t>Amos 5:21-24 </a:t>
            </a:r>
            <a:endParaRPr lang="en-US" sz="3200" b="1" dirty="0" smtClean="0">
              <a:latin typeface="Arial Hebrew"/>
              <a:cs typeface="Arial Hebrew"/>
            </a:endParaRPr>
          </a:p>
          <a:p>
            <a:pPr algn="ctr"/>
            <a:r>
              <a:rPr lang="en-US" sz="3200" b="1" baseline="30000" dirty="0">
                <a:latin typeface="Arial Hebrew"/>
                <a:cs typeface="Arial Hebrew"/>
              </a:rPr>
              <a:t> </a:t>
            </a:r>
            <a:r>
              <a:rPr lang="en-US" sz="2800" dirty="0">
                <a:latin typeface="Arial Hebrew"/>
                <a:cs typeface="Arial Hebrew"/>
              </a:rPr>
              <a:t>“I hate, I despise your religious festivals; your assemblies are a stench to me. </a:t>
            </a:r>
            <a:r>
              <a:rPr lang="en-US" sz="2800" baseline="30000" dirty="0">
                <a:latin typeface="Arial Hebrew"/>
                <a:cs typeface="Arial Hebrew"/>
              </a:rPr>
              <a:t>22 </a:t>
            </a:r>
            <a:r>
              <a:rPr lang="en-US" sz="2800" dirty="0">
                <a:latin typeface="Arial Hebrew"/>
                <a:cs typeface="Arial Hebrew"/>
              </a:rPr>
              <a:t>Even though you bring me burnt offerings and grain offerings, I will not accept them. Though you bring choice fellowship offerings, I will have no regard for them. </a:t>
            </a:r>
            <a:r>
              <a:rPr lang="en-US" sz="2800" baseline="30000" dirty="0">
                <a:latin typeface="Arial Hebrew"/>
                <a:cs typeface="Arial Hebrew"/>
              </a:rPr>
              <a:t>23 </a:t>
            </a:r>
            <a:r>
              <a:rPr lang="en-US" sz="2800" dirty="0">
                <a:latin typeface="Arial Hebrew"/>
                <a:cs typeface="Arial Hebrew"/>
              </a:rPr>
              <a:t>Away with the noise of your songs! I will not listen to the music of your harps. </a:t>
            </a:r>
            <a:r>
              <a:rPr lang="en-US" sz="2800" baseline="30000" dirty="0">
                <a:latin typeface="Arial Hebrew"/>
                <a:cs typeface="Arial Hebrew"/>
              </a:rPr>
              <a:t>24 </a:t>
            </a:r>
            <a:r>
              <a:rPr lang="en-US" sz="2800" dirty="0">
                <a:latin typeface="Arial Hebrew"/>
                <a:cs typeface="Arial Hebrew"/>
              </a:rPr>
              <a:t>But let justice roll on like </a:t>
            </a:r>
            <a:r>
              <a:rPr lang="en-US" sz="2800" dirty="0" smtClean="0">
                <a:latin typeface="Arial Hebrew"/>
                <a:cs typeface="Arial Hebrew"/>
              </a:rPr>
              <a:t>a river</a:t>
            </a:r>
            <a:r>
              <a:rPr lang="en-US" sz="2800" dirty="0">
                <a:latin typeface="Arial Hebrew"/>
                <a:cs typeface="Arial Hebrew"/>
              </a:rPr>
              <a:t>, righteousness like a never-failing stream!</a:t>
            </a:r>
            <a:endParaRPr lang="en-US" sz="2800" b="1" dirty="0">
              <a:latin typeface="Arial Hebrew"/>
              <a:cs typeface="Arial Hebrew"/>
            </a:endParaRP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258" y="204502"/>
            <a:ext cx="8050271" cy="4832093"/>
          </a:xfrm>
          <a:prstGeom prst="rect">
            <a:avLst/>
          </a:prstGeom>
        </p:spPr>
        <p:txBody>
          <a:bodyPr wrap="square">
            <a:spAutoFit/>
          </a:bodyPr>
          <a:lstStyle/>
          <a:p>
            <a:pPr algn="ctr"/>
            <a:r>
              <a:rPr lang="en-US" sz="2800" b="1" dirty="0">
                <a:latin typeface="Arial Hebrew"/>
                <a:cs typeface="Arial Hebrew"/>
              </a:rPr>
              <a:t>Micah 6:6-8</a:t>
            </a:r>
            <a:r>
              <a:rPr lang="en-US" sz="2800" b="1" baseline="30000" dirty="0">
                <a:latin typeface="Arial Hebrew"/>
                <a:cs typeface="Arial Hebrew"/>
              </a:rPr>
              <a:t> </a:t>
            </a:r>
            <a:r>
              <a:rPr lang="en-US" sz="2800" baseline="30000" dirty="0">
                <a:latin typeface="Arial Hebrew"/>
                <a:cs typeface="Arial Hebrew"/>
              </a:rPr>
              <a:t> </a:t>
            </a:r>
            <a:endParaRPr lang="en-US" sz="2800" baseline="30000" dirty="0" smtClean="0">
              <a:latin typeface="Arial Hebrew"/>
              <a:cs typeface="Arial Hebrew"/>
            </a:endParaRPr>
          </a:p>
          <a:p>
            <a:pPr algn="ctr"/>
            <a:r>
              <a:rPr lang="en-US" sz="2800" dirty="0" smtClean="0">
                <a:latin typeface="Arial Hebrew"/>
                <a:cs typeface="Arial Hebrew"/>
              </a:rPr>
              <a:t>With </a:t>
            </a:r>
            <a:r>
              <a:rPr lang="en-US" sz="2800" dirty="0">
                <a:latin typeface="Arial Hebrew"/>
                <a:cs typeface="Arial Hebrew"/>
              </a:rPr>
              <a:t>what shall I come before the Lord and bow down before the exalted God? Shall I come before him with burnt offerings, with calves a year old? </a:t>
            </a:r>
            <a:r>
              <a:rPr lang="en-US" sz="2800" baseline="30000" dirty="0">
                <a:latin typeface="Arial Hebrew"/>
                <a:cs typeface="Arial Hebrew"/>
              </a:rPr>
              <a:t>7</a:t>
            </a:r>
            <a:r>
              <a:rPr lang="en-US" sz="2800" dirty="0">
                <a:latin typeface="Arial Hebrew"/>
                <a:cs typeface="Arial Hebrew"/>
              </a:rPr>
              <a:t>Will the Lord be pleased with thousands of rams, with ten thousand rivers of olive oil? Shall I offer my firstborn for my transgression, the fruit of my body for the sin of my soul? </a:t>
            </a:r>
            <a:r>
              <a:rPr lang="en-US" sz="2800" baseline="30000" dirty="0">
                <a:latin typeface="Arial Hebrew"/>
                <a:cs typeface="Arial Hebrew"/>
              </a:rPr>
              <a:t>8 </a:t>
            </a:r>
            <a:r>
              <a:rPr lang="en-US" sz="2800" dirty="0">
                <a:latin typeface="Arial Hebrew"/>
                <a:cs typeface="Arial Hebrew"/>
              </a:rPr>
              <a:t>He has shown you, O mortal, what is good. And what does the Lord require of you? To act justly and to love mercy and to walk humbly with your God.</a:t>
            </a:r>
            <a:endParaRPr lang="en-US" sz="2800" b="1" dirty="0">
              <a:latin typeface="Arial Hebrew"/>
              <a:cs typeface="Arial Hebrew"/>
            </a:endParaRPr>
          </a:p>
        </p:txBody>
      </p:sp>
    </p:spTree>
    <p:extLst>
      <p:ext uri="{BB962C8B-B14F-4D97-AF65-F5344CB8AC3E}">
        <p14:creationId xmlns:p14="http://schemas.microsoft.com/office/powerpoint/2010/main" val="3077583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6537</TotalTime>
  <Words>261</Words>
  <Application>Microsoft Macintosh PowerPoint</Application>
  <PresentationFormat>On-screen Show (16:9)</PresentationFormat>
  <Paragraphs>49</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358</cp:revision>
  <dcterms:created xsi:type="dcterms:W3CDTF">2016-08-27T22:55:59Z</dcterms:created>
  <dcterms:modified xsi:type="dcterms:W3CDTF">2018-01-06T22:58:16Z</dcterms:modified>
</cp:coreProperties>
</file>