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wdp" ContentType="image/vnd.ms-photo"/>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89" r:id="rId2"/>
    <p:sldId id="279" r:id="rId3"/>
    <p:sldId id="322" r:id="rId4"/>
    <p:sldId id="335" r:id="rId5"/>
    <p:sldId id="292" r:id="rId6"/>
    <p:sldId id="300" r:id="rId7"/>
    <p:sldId id="317" r:id="rId8"/>
    <p:sldId id="303" r:id="rId9"/>
    <p:sldId id="344" r:id="rId10"/>
    <p:sldId id="345" r:id="rId11"/>
    <p:sldId id="313" r:id="rId12"/>
    <p:sldId id="305" r:id="rId13"/>
    <p:sldId id="306" r:id="rId14"/>
    <p:sldId id="336" r:id="rId15"/>
    <p:sldId id="337" r:id="rId16"/>
    <p:sldId id="339" r:id="rId17"/>
    <p:sldId id="340" r:id="rId18"/>
    <p:sldId id="341" r:id="rId19"/>
    <p:sldId id="261"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0FD0"/>
    <a:srgbClr val="190894"/>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0" d="100"/>
          <a:sy n="130" d="100"/>
        </p:scale>
        <p:origin x="-96" y="-15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12/9/17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12/9/17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12/9/17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12/9/17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12/9/17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12/9/17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12/9/17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12/9/17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12/9/17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microsoft.com/office/2007/relationships/hdphoto" Target="../media/hdphoto3.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141"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3999" cy="5143500"/>
          </a:xfrm>
          <a:prstGeom prst="rect">
            <a:avLst/>
          </a:prstGeom>
        </p:spPr>
      </p:pic>
      <p:sp>
        <p:nvSpPr>
          <p:cNvPr id="6" name="Rectangle 5"/>
          <p:cNvSpPr/>
          <p:nvPr/>
        </p:nvSpPr>
        <p:spPr>
          <a:xfrm>
            <a:off x="3311770" y="164278"/>
            <a:ext cx="5568462" cy="1815882"/>
          </a:xfrm>
          <a:prstGeom prst="rect">
            <a:avLst/>
          </a:prstGeom>
        </p:spPr>
        <p:txBody>
          <a:bodyPr wrap="square">
            <a:spAutoFit/>
          </a:bodyPr>
          <a:lstStyle/>
          <a:p>
            <a:pPr algn="ctr"/>
            <a:r>
              <a:rPr lang="en-US" sz="2800" b="1" dirty="0">
                <a:solidFill>
                  <a:srgbClr val="000000"/>
                </a:solidFill>
              </a:rPr>
              <a:t>Isaiah 40:3</a:t>
            </a:r>
            <a:r>
              <a:rPr lang="en-US" sz="2800" b="1" baseline="30000" dirty="0">
                <a:solidFill>
                  <a:srgbClr val="000000"/>
                </a:solidFill>
              </a:rPr>
              <a:t> </a:t>
            </a:r>
            <a:r>
              <a:rPr lang="en-US" sz="2800" b="1" dirty="0">
                <a:solidFill>
                  <a:srgbClr val="000000"/>
                </a:solidFill>
              </a:rPr>
              <a:t>A voice of one calling: “In the wilderness prepare the way for the Lord</a:t>
            </a:r>
            <a:r>
              <a:rPr lang="en-US" sz="2800" b="1" dirty="0" smtClean="0">
                <a:solidFill>
                  <a:srgbClr val="000000"/>
                </a:solidFill>
              </a:rPr>
              <a:t>;  make </a:t>
            </a:r>
            <a:r>
              <a:rPr lang="en-US" sz="2800" b="1" dirty="0">
                <a:solidFill>
                  <a:srgbClr val="000000"/>
                </a:solidFill>
              </a:rPr>
              <a:t>straight in the desert a highway for our God.</a:t>
            </a:r>
          </a:p>
        </p:txBody>
      </p:sp>
    </p:spTree>
    <p:extLst>
      <p:ext uri="{BB962C8B-B14F-4D97-AF65-F5344CB8AC3E}">
        <p14:creationId xmlns:p14="http://schemas.microsoft.com/office/powerpoint/2010/main" val="3792744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6755" y="265789"/>
            <a:ext cx="8654187" cy="523220"/>
          </a:xfrm>
          <a:prstGeom prst="rect">
            <a:avLst/>
          </a:prstGeom>
        </p:spPr>
        <p:txBody>
          <a:bodyPr wrap="square">
            <a:spAutoFit/>
          </a:bodyPr>
          <a:lstStyle/>
          <a:p>
            <a:r>
              <a:rPr lang="en-US" sz="2800" dirty="0"/>
              <a:t> </a:t>
            </a: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Lst>
          </a:blip>
          <a:stretch>
            <a:fillRect/>
          </a:stretch>
        </p:blipFill>
        <p:spPr>
          <a:xfrm>
            <a:off x="206755" y="265789"/>
            <a:ext cx="8771168" cy="4657903"/>
          </a:xfrm>
          <a:prstGeom prst="rect">
            <a:avLst/>
          </a:prstGeom>
        </p:spPr>
      </p:pic>
      <p:sp>
        <p:nvSpPr>
          <p:cNvPr id="4" name="Rectangle 3"/>
          <p:cNvSpPr/>
          <p:nvPr/>
        </p:nvSpPr>
        <p:spPr>
          <a:xfrm>
            <a:off x="381000" y="304866"/>
            <a:ext cx="8479942" cy="3970318"/>
          </a:xfrm>
          <a:prstGeom prst="rect">
            <a:avLst/>
          </a:prstGeom>
        </p:spPr>
        <p:txBody>
          <a:bodyPr wrap="square">
            <a:spAutoFit/>
          </a:bodyPr>
          <a:lstStyle/>
          <a:p>
            <a:endPar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Luke </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1:19-21</a:t>
            </a:r>
            <a:r>
              <a:rPr lang="en-US" sz="2800" b="1" baseline="30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angel said to him, “I am Gabriel. I stand in the presence of God, and I have been sent to speak to you and to tell you this </a:t>
            </a: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good  news</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2800" b="1" baseline="30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20 </a:t>
            </a:r>
            <a:r>
              <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And now you will be silent and not able to speak until the day this happens, because you did not believe my words, which will come true at their appointed time.” Meanwhile, the people were waiting for Zechariah and wondering why he stayed so long in the temple.</a:t>
            </a:r>
          </a:p>
        </p:txBody>
      </p:sp>
    </p:spTree>
    <p:extLst>
      <p:ext uri="{BB962C8B-B14F-4D97-AF65-F5344CB8AC3E}">
        <p14:creationId xmlns:p14="http://schemas.microsoft.com/office/powerpoint/2010/main" val="4576317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3" name="Rectangle 2"/>
          <p:cNvSpPr/>
          <p:nvPr/>
        </p:nvSpPr>
        <p:spPr>
          <a:xfrm>
            <a:off x="452893" y="246100"/>
            <a:ext cx="8220985" cy="1384995"/>
          </a:xfrm>
          <a:prstGeom prst="rect">
            <a:avLst/>
          </a:prstGeom>
        </p:spPr>
        <p:txBody>
          <a:bodyPr wrap="square">
            <a:spAutoFit/>
          </a:bodyPr>
          <a:lstStyle/>
          <a:p>
            <a:r>
              <a:rPr lang="en-US" sz="2800" dirty="0"/>
              <a:t> </a:t>
            </a:r>
          </a:p>
          <a:p>
            <a:endParaRPr lang="en-US" sz="2800" dirty="0">
              <a:latin typeface="American Typewriter"/>
              <a:cs typeface="American Typewriter"/>
            </a:endParaRPr>
          </a:p>
          <a:p>
            <a:endParaRPr lang="en-US" sz="2800" dirty="0">
              <a:latin typeface="American Typewriter"/>
              <a:cs typeface="American Typewriter"/>
            </a:endParaRPr>
          </a:p>
        </p:txBody>
      </p:sp>
      <p:sp>
        <p:nvSpPr>
          <p:cNvPr id="2" name="Rectangle 1"/>
          <p:cNvSpPr/>
          <p:nvPr/>
        </p:nvSpPr>
        <p:spPr>
          <a:xfrm>
            <a:off x="293077" y="216793"/>
            <a:ext cx="8596923" cy="4401205"/>
          </a:xfrm>
          <a:prstGeom prst="rect">
            <a:avLst/>
          </a:prstGeom>
        </p:spPr>
        <p:txBody>
          <a:bodyPr wrap="square">
            <a:spAutoFit/>
          </a:bodyPr>
          <a:lstStyle/>
          <a:p>
            <a:r>
              <a:rPr lang="en-US" sz="2800" b="1" dirty="0">
                <a:latin typeface="Athelas Regular"/>
                <a:cs typeface="Athelas Regular"/>
              </a:rPr>
              <a:t>Luke 1:22-25 </a:t>
            </a:r>
            <a:endParaRPr lang="en-US" sz="2800" b="1" dirty="0" smtClean="0">
              <a:latin typeface="Athelas Regular"/>
              <a:cs typeface="Athelas Regular"/>
            </a:endParaRPr>
          </a:p>
          <a:p>
            <a:r>
              <a:rPr lang="en-US" sz="2800" dirty="0" smtClean="0">
                <a:latin typeface="Athelas Regular"/>
                <a:cs typeface="Athelas Regular"/>
              </a:rPr>
              <a:t>When </a:t>
            </a:r>
            <a:r>
              <a:rPr lang="en-US" sz="2800" dirty="0">
                <a:latin typeface="Athelas Regular"/>
                <a:cs typeface="Athelas Regular"/>
              </a:rPr>
              <a:t>he came out, he could not speak to them. They realized he had seen a vision in the temple, for he kept making signs to them but remained unable to speak.</a:t>
            </a:r>
            <a:r>
              <a:rPr lang="en-US" sz="2800" baseline="30000" dirty="0">
                <a:latin typeface="Athelas Regular"/>
                <a:cs typeface="Athelas Regular"/>
              </a:rPr>
              <a:t> </a:t>
            </a:r>
            <a:r>
              <a:rPr lang="en-US" sz="2800" dirty="0">
                <a:latin typeface="Athelas Regular"/>
                <a:cs typeface="Athelas Regular"/>
              </a:rPr>
              <a:t>When his time of service was completed, he returned home. </a:t>
            </a:r>
            <a:r>
              <a:rPr lang="en-US" sz="2800" baseline="30000" dirty="0">
                <a:latin typeface="Athelas Regular"/>
                <a:cs typeface="Athelas Regular"/>
              </a:rPr>
              <a:t>24 </a:t>
            </a:r>
            <a:r>
              <a:rPr lang="en-US" sz="2800" dirty="0">
                <a:latin typeface="Athelas Regular"/>
                <a:cs typeface="Athelas Regular"/>
              </a:rPr>
              <a:t>After this his wife Elizabeth became pregnant and for five months remained in seclusion. </a:t>
            </a:r>
            <a:r>
              <a:rPr lang="en-US" sz="2800" baseline="30000" dirty="0">
                <a:latin typeface="Athelas Regular"/>
                <a:cs typeface="Athelas Regular"/>
              </a:rPr>
              <a:t>25 </a:t>
            </a:r>
            <a:r>
              <a:rPr lang="en-US" sz="2800" dirty="0">
                <a:latin typeface="Athelas Regular"/>
                <a:cs typeface="Athelas Regular"/>
              </a:rPr>
              <a:t>“The Lord has done this for me,” she said. “In these days he has shown his favor and taken away my disgrace among the people.”</a:t>
            </a:r>
            <a:endParaRPr lang="en-US" sz="2800" b="1" dirty="0">
              <a:latin typeface="Athelas Regular"/>
              <a:cs typeface="Athelas Regular"/>
            </a:endParaRPr>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5462" y="439616"/>
            <a:ext cx="8069384" cy="4370427"/>
          </a:xfrm>
          <a:prstGeom prst="rect">
            <a:avLst/>
          </a:prstGeom>
        </p:spPr>
        <p:txBody>
          <a:bodyPr wrap="square">
            <a:spAutoFit/>
          </a:bodyPr>
          <a:lstStyle/>
          <a:p>
            <a:pPr algn="ctr"/>
            <a:r>
              <a:rPr lang="en-US" sz="3600" b="1" dirty="0">
                <a:latin typeface="Bangla MN"/>
                <a:cs typeface="Bangla MN"/>
              </a:rPr>
              <a:t>Luke 1:26-27</a:t>
            </a:r>
            <a:r>
              <a:rPr lang="en-US" sz="3600" dirty="0">
                <a:latin typeface="Bangla MN"/>
                <a:cs typeface="Bangla MN"/>
              </a:rPr>
              <a:t> </a:t>
            </a:r>
            <a:endParaRPr lang="en-US" sz="3600" dirty="0" smtClean="0">
              <a:latin typeface="Bangla MN"/>
              <a:cs typeface="Bangla MN"/>
            </a:endParaRPr>
          </a:p>
          <a:p>
            <a:pPr algn="ctr"/>
            <a:r>
              <a:rPr lang="en-US" sz="3200" dirty="0" smtClean="0">
                <a:latin typeface="Bangla MN"/>
                <a:cs typeface="Bangla MN"/>
              </a:rPr>
              <a:t>In </a:t>
            </a:r>
            <a:r>
              <a:rPr lang="en-US" sz="3200" dirty="0">
                <a:latin typeface="Bangla MN"/>
                <a:cs typeface="Bangla MN"/>
              </a:rPr>
              <a:t>the sixth month of Elizabeth’s pregnancy, God sent the angel Gabriel to Nazareth, a town in Galilee, </a:t>
            </a:r>
            <a:r>
              <a:rPr lang="en-US" sz="3200" baseline="30000" dirty="0">
                <a:latin typeface="Bangla MN"/>
                <a:cs typeface="Bangla MN"/>
              </a:rPr>
              <a:t>27 </a:t>
            </a:r>
            <a:r>
              <a:rPr lang="en-US" sz="3200" dirty="0">
                <a:latin typeface="Bangla MN"/>
                <a:cs typeface="Bangla MN"/>
              </a:rPr>
              <a:t>to a virgin pledged to be married to a man named Joseph, a descendant of David. The virgin’s name was Mary.</a:t>
            </a:r>
            <a:endParaRPr lang="en-US" sz="3200" b="1" dirty="0">
              <a:latin typeface="Bangla MN"/>
              <a:cs typeface="Bangla MN"/>
            </a:endParaRPr>
          </a:p>
          <a:p>
            <a:r>
              <a:rPr lang="en-US" b="1" dirty="0"/>
              <a:t> </a:t>
            </a:r>
          </a:p>
        </p:txBody>
      </p:sp>
    </p:spTree>
    <p:extLst>
      <p:ext uri="{BB962C8B-B14F-4D97-AF65-F5344CB8AC3E}">
        <p14:creationId xmlns:p14="http://schemas.microsoft.com/office/powerpoint/2010/main" val="30057909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3769" y="448092"/>
            <a:ext cx="8518769" cy="4154983"/>
          </a:xfrm>
          <a:prstGeom prst="rect">
            <a:avLst/>
          </a:prstGeom>
        </p:spPr>
        <p:txBody>
          <a:bodyPr wrap="square">
            <a:spAutoFit/>
          </a:bodyPr>
          <a:lstStyle/>
          <a:p>
            <a:r>
              <a:rPr lang="en-US" sz="2400" b="1" dirty="0"/>
              <a:t>Luke 1:57-63 </a:t>
            </a:r>
            <a:r>
              <a:rPr lang="en-US" sz="2400" b="1" baseline="30000" dirty="0"/>
              <a:t> </a:t>
            </a:r>
            <a:endParaRPr lang="en-US" sz="2400" b="1" baseline="30000" dirty="0" smtClean="0"/>
          </a:p>
          <a:p>
            <a:r>
              <a:rPr lang="en-US" sz="2400" dirty="0" smtClean="0"/>
              <a:t>When </a:t>
            </a:r>
            <a:r>
              <a:rPr lang="en-US" sz="2400" dirty="0"/>
              <a:t>it was time for Elizabeth to have her baby, she gave birth to a son. </a:t>
            </a:r>
            <a:r>
              <a:rPr lang="en-US" sz="2400" baseline="30000" dirty="0"/>
              <a:t>58 </a:t>
            </a:r>
            <a:r>
              <a:rPr lang="en-US" sz="2400" dirty="0"/>
              <a:t>Her neighbors and relatives heard that the Lord had shown her great mercy, and they shared her joy.</a:t>
            </a:r>
            <a:r>
              <a:rPr lang="en-US" sz="2400" baseline="30000" dirty="0"/>
              <a:t>59 </a:t>
            </a:r>
            <a:r>
              <a:rPr lang="en-US" sz="2400" dirty="0"/>
              <a:t>On the eighth day they came to circumcise the child, and they were going to name him after his father Zechariah, </a:t>
            </a:r>
            <a:r>
              <a:rPr lang="en-US" sz="2400" baseline="30000" dirty="0"/>
              <a:t>60 </a:t>
            </a:r>
            <a:r>
              <a:rPr lang="en-US" sz="2400" dirty="0"/>
              <a:t>but his mother spoke up and said, “No! He is to be called John.”</a:t>
            </a:r>
            <a:r>
              <a:rPr lang="en-US" sz="2400" baseline="30000" dirty="0"/>
              <a:t>61 </a:t>
            </a:r>
            <a:r>
              <a:rPr lang="en-US" sz="2400" dirty="0"/>
              <a:t>They said to her, “There is no one among your relatives who has that name.”</a:t>
            </a:r>
            <a:r>
              <a:rPr lang="en-US" sz="2400" baseline="30000" dirty="0"/>
              <a:t>62 </a:t>
            </a:r>
            <a:r>
              <a:rPr lang="en-US" sz="2400" dirty="0"/>
              <a:t>Then they made signs to his father, to find out what he would like to name the child. </a:t>
            </a:r>
            <a:r>
              <a:rPr lang="en-US" sz="2400" baseline="30000" dirty="0"/>
              <a:t>63 </a:t>
            </a:r>
            <a:r>
              <a:rPr lang="en-US" sz="2400" dirty="0"/>
              <a:t>He asked for a writing tablet, and to everyone’s astonishment he wrote, “His name is John.” </a:t>
            </a:r>
            <a:endParaRPr lang="en-US" sz="2400" b="1" dirty="0"/>
          </a:p>
        </p:txBody>
      </p:sp>
    </p:spTree>
    <p:extLst>
      <p:ext uri="{BB962C8B-B14F-4D97-AF65-F5344CB8AC3E}">
        <p14:creationId xmlns:p14="http://schemas.microsoft.com/office/powerpoint/2010/main" val="307758348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691" y="263769"/>
            <a:ext cx="8352693" cy="4031873"/>
          </a:xfrm>
          <a:prstGeom prst="rect">
            <a:avLst/>
          </a:prstGeom>
        </p:spPr>
        <p:txBody>
          <a:bodyPr wrap="square">
            <a:spAutoFit/>
          </a:bodyPr>
          <a:lstStyle/>
          <a:p>
            <a:r>
              <a:rPr lang="en-US" sz="3200" b="1" dirty="0">
                <a:latin typeface="Arial Hebrew"/>
                <a:cs typeface="Arial Hebrew"/>
              </a:rPr>
              <a:t>Luke 1:64-66 </a:t>
            </a:r>
            <a:r>
              <a:rPr lang="en-US" sz="3200" baseline="30000" dirty="0">
                <a:latin typeface="Arial Hebrew"/>
                <a:cs typeface="Arial Hebrew"/>
              </a:rPr>
              <a:t> </a:t>
            </a:r>
            <a:r>
              <a:rPr lang="en-US" sz="3200" dirty="0">
                <a:latin typeface="Arial Hebrew"/>
                <a:cs typeface="Arial Hebrew"/>
              </a:rPr>
              <a:t>Immediately his mouth was opened and his tongue set free, and he began to speak, praising God. </a:t>
            </a:r>
            <a:r>
              <a:rPr lang="en-US" sz="3200" baseline="30000" dirty="0">
                <a:latin typeface="Arial Hebrew"/>
                <a:cs typeface="Arial Hebrew"/>
              </a:rPr>
              <a:t>65 </a:t>
            </a:r>
            <a:r>
              <a:rPr lang="en-US" sz="3200" dirty="0">
                <a:latin typeface="Arial Hebrew"/>
                <a:cs typeface="Arial Hebrew"/>
              </a:rPr>
              <a:t>All the neighbors were filled with awe, and throughout the hill country of Judea people were talking about all these things. </a:t>
            </a:r>
            <a:r>
              <a:rPr lang="en-US" sz="3200" baseline="30000" dirty="0">
                <a:latin typeface="Arial Hebrew"/>
                <a:cs typeface="Arial Hebrew"/>
              </a:rPr>
              <a:t>66 </a:t>
            </a:r>
            <a:r>
              <a:rPr lang="en-US" sz="3200" dirty="0">
                <a:latin typeface="Arial Hebrew"/>
                <a:cs typeface="Arial Hebrew"/>
              </a:rPr>
              <a:t>Everyone who heard this wondered about it, asking, “What then is this child going to be?” For the Lord’s hand was with him</a:t>
            </a:r>
            <a:r>
              <a:rPr lang="en-US" sz="3200" dirty="0" smtClean="0">
                <a:latin typeface="Arial Hebrew"/>
                <a:cs typeface="Arial Hebrew"/>
              </a:rPr>
              <a:t>.</a:t>
            </a:r>
            <a:endParaRPr lang="en-US" sz="3200" b="1" dirty="0">
              <a:latin typeface="Arial Hebrew"/>
              <a:cs typeface="Arial Hebrew"/>
            </a:endParaRPr>
          </a:p>
        </p:txBody>
      </p:sp>
    </p:spTree>
    <p:extLst>
      <p:ext uri="{BB962C8B-B14F-4D97-AF65-F5344CB8AC3E}">
        <p14:creationId xmlns:p14="http://schemas.microsoft.com/office/powerpoint/2010/main" val="387571927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692" y="242938"/>
            <a:ext cx="8333154" cy="4524315"/>
          </a:xfrm>
          <a:prstGeom prst="rect">
            <a:avLst/>
          </a:prstGeom>
        </p:spPr>
        <p:txBody>
          <a:bodyPr wrap="square">
            <a:spAutoFit/>
          </a:bodyPr>
          <a:lstStyle/>
          <a:p>
            <a:r>
              <a:rPr lang="en-US" sz="2400" b="1" dirty="0">
                <a:latin typeface="Arial Hebrew"/>
                <a:cs typeface="Arial Hebrew"/>
              </a:rPr>
              <a:t>Luke 1:67-75</a:t>
            </a:r>
            <a:r>
              <a:rPr lang="en-US" sz="2400" b="1" baseline="30000" dirty="0">
                <a:latin typeface="Arial Hebrew"/>
                <a:cs typeface="Arial Hebrew"/>
              </a:rPr>
              <a:t> </a:t>
            </a:r>
            <a:endParaRPr lang="en-US" sz="2400" b="1" baseline="30000" dirty="0" smtClean="0">
              <a:latin typeface="Arial Hebrew"/>
              <a:cs typeface="Arial Hebrew"/>
            </a:endParaRPr>
          </a:p>
          <a:p>
            <a:r>
              <a:rPr lang="en-US" sz="2400" dirty="0" smtClean="0">
                <a:latin typeface="Arial Hebrew"/>
                <a:cs typeface="Arial Hebrew"/>
              </a:rPr>
              <a:t>His </a:t>
            </a:r>
            <a:r>
              <a:rPr lang="en-US" sz="2400" dirty="0">
                <a:latin typeface="Arial Hebrew"/>
                <a:cs typeface="Arial Hebrew"/>
              </a:rPr>
              <a:t>father Zechariah was filled with the Holy Spirit and prophesied: </a:t>
            </a:r>
            <a:r>
              <a:rPr lang="en-US" sz="2400" baseline="30000" dirty="0">
                <a:latin typeface="Arial Hebrew"/>
                <a:cs typeface="Arial Hebrew"/>
              </a:rPr>
              <a:t>68 </a:t>
            </a:r>
            <a:r>
              <a:rPr lang="en-US" sz="2400" dirty="0">
                <a:latin typeface="Arial Hebrew"/>
                <a:cs typeface="Arial Hebrew"/>
              </a:rPr>
              <a:t>“Praise be to the Lord, the God of Israel, because he has come to his people and redeemed them.</a:t>
            </a:r>
            <a:r>
              <a:rPr lang="en-US" sz="2400" baseline="30000" dirty="0">
                <a:latin typeface="Arial Hebrew"/>
                <a:cs typeface="Arial Hebrew"/>
              </a:rPr>
              <a:t>69 </a:t>
            </a:r>
            <a:r>
              <a:rPr lang="en-US" sz="2400" dirty="0">
                <a:latin typeface="Arial Hebrew"/>
                <a:cs typeface="Arial Hebrew"/>
              </a:rPr>
              <a:t>He has raised up a horn of salvation for us in the house of his servant David </a:t>
            </a:r>
            <a:r>
              <a:rPr lang="en-US" sz="2400" baseline="30000" dirty="0">
                <a:latin typeface="Arial Hebrew"/>
                <a:cs typeface="Arial Hebrew"/>
              </a:rPr>
              <a:t>70 </a:t>
            </a:r>
            <a:r>
              <a:rPr lang="en-US" sz="2400" dirty="0">
                <a:latin typeface="Arial Hebrew"/>
                <a:cs typeface="Arial Hebrew"/>
              </a:rPr>
              <a:t>(as he said through his holy prophets of long ago), </a:t>
            </a:r>
            <a:r>
              <a:rPr lang="en-US" sz="2400" baseline="30000" dirty="0">
                <a:latin typeface="Arial Hebrew"/>
                <a:cs typeface="Arial Hebrew"/>
              </a:rPr>
              <a:t>71</a:t>
            </a:r>
            <a:r>
              <a:rPr lang="en-US" sz="2400" dirty="0">
                <a:latin typeface="Arial Hebrew"/>
                <a:cs typeface="Arial Hebrew"/>
              </a:rPr>
              <a:t>salvation from our enemies and from the hand of all who hate us </a:t>
            </a:r>
            <a:r>
              <a:rPr lang="en-US" sz="2400" baseline="30000" dirty="0">
                <a:latin typeface="Arial Hebrew"/>
                <a:cs typeface="Arial Hebrew"/>
              </a:rPr>
              <a:t>72 </a:t>
            </a:r>
            <a:r>
              <a:rPr lang="en-US" sz="2400" dirty="0">
                <a:latin typeface="Arial Hebrew"/>
                <a:cs typeface="Arial Hebrew"/>
              </a:rPr>
              <a:t>to show mercy to our ancestors and to remember his holy covenant,</a:t>
            </a:r>
            <a:r>
              <a:rPr lang="en-US" sz="2400" baseline="30000" dirty="0">
                <a:latin typeface="Arial Hebrew"/>
                <a:cs typeface="Arial Hebrew"/>
              </a:rPr>
              <a:t>73 </a:t>
            </a:r>
            <a:r>
              <a:rPr lang="en-US" sz="2400" dirty="0">
                <a:latin typeface="Arial Hebrew"/>
                <a:cs typeface="Arial Hebrew"/>
              </a:rPr>
              <a:t>the oath he swore to our father Abraham: </a:t>
            </a:r>
            <a:r>
              <a:rPr lang="en-US" sz="2400" baseline="30000" dirty="0">
                <a:latin typeface="Arial Hebrew"/>
                <a:cs typeface="Arial Hebrew"/>
              </a:rPr>
              <a:t>74 </a:t>
            </a:r>
            <a:r>
              <a:rPr lang="en-US" sz="2400" dirty="0">
                <a:latin typeface="Arial Hebrew"/>
                <a:cs typeface="Arial Hebrew"/>
              </a:rPr>
              <a:t>to rescue us from the hand of our enemies, and to enable us to serve him without fear</a:t>
            </a:r>
            <a:r>
              <a:rPr lang="en-US" sz="2400" baseline="30000" dirty="0">
                <a:latin typeface="Arial Hebrew"/>
                <a:cs typeface="Arial Hebrew"/>
              </a:rPr>
              <a:t> 75</a:t>
            </a:r>
            <a:r>
              <a:rPr lang="en-US" sz="2400" dirty="0">
                <a:latin typeface="Arial Hebrew"/>
                <a:cs typeface="Arial Hebrew"/>
              </a:rPr>
              <a:t>in holiness and righteousness before him all our days. </a:t>
            </a:r>
            <a:endParaRPr lang="en-US" sz="2400" b="1" dirty="0">
              <a:latin typeface="Arial Hebrew"/>
              <a:cs typeface="Arial Hebrew"/>
            </a:endParaRPr>
          </a:p>
        </p:txBody>
      </p:sp>
    </p:spTree>
    <p:extLst>
      <p:ext uri="{BB962C8B-B14F-4D97-AF65-F5344CB8AC3E}">
        <p14:creationId xmlns:p14="http://schemas.microsoft.com/office/powerpoint/2010/main" val="252886860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4923" y="334322"/>
            <a:ext cx="8635999" cy="4401205"/>
          </a:xfrm>
          <a:prstGeom prst="rect">
            <a:avLst/>
          </a:prstGeom>
        </p:spPr>
        <p:txBody>
          <a:bodyPr wrap="square">
            <a:spAutoFit/>
          </a:bodyPr>
          <a:lstStyle/>
          <a:p>
            <a:r>
              <a:rPr lang="en-US" sz="2800" b="1" dirty="0">
                <a:latin typeface="Arial Hebrew"/>
                <a:cs typeface="Arial Hebrew"/>
              </a:rPr>
              <a:t>Luke 1:76-80 </a:t>
            </a:r>
            <a:r>
              <a:rPr lang="en-US" sz="2800" baseline="30000" dirty="0">
                <a:latin typeface="Arial Hebrew"/>
                <a:cs typeface="Arial Hebrew"/>
              </a:rPr>
              <a:t> </a:t>
            </a:r>
            <a:r>
              <a:rPr lang="en-US" sz="2800" dirty="0">
                <a:latin typeface="Arial Hebrew"/>
                <a:cs typeface="Arial Hebrew"/>
              </a:rPr>
              <a:t>And you, my child, will be called a prophet of the Most High; for you will go on before the Lord to prepare the way for him, </a:t>
            </a:r>
            <a:r>
              <a:rPr lang="en-US" sz="2800" baseline="30000" dirty="0">
                <a:latin typeface="Arial Hebrew"/>
                <a:cs typeface="Arial Hebrew"/>
              </a:rPr>
              <a:t>77 </a:t>
            </a:r>
            <a:r>
              <a:rPr lang="en-US" sz="2800" dirty="0">
                <a:latin typeface="Arial Hebrew"/>
                <a:cs typeface="Arial Hebrew"/>
              </a:rPr>
              <a:t>to give his people the knowledge of salvation through the forgiveness of their sins, </a:t>
            </a:r>
            <a:r>
              <a:rPr lang="en-US" sz="2800" baseline="30000" dirty="0">
                <a:latin typeface="Arial Hebrew"/>
                <a:cs typeface="Arial Hebrew"/>
              </a:rPr>
              <a:t>78 </a:t>
            </a:r>
            <a:r>
              <a:rPr lang="en-US" sz="2800" dirty="0">
                <a:latin typeface="Arial Hebrew"/>
                <a:cs typeface="Arial Hebrew"/>
              </a:rPr>
              <a:t>because of the tender mercy of our God, by which the rising sun will come to us from heaven </a:t>
            </a:r>
            <a:r>
              <a:rPr lang="en-US" sz="2800" baseline="30000" dirty="0">
                <a:latin typeface="Arial Hebrew"/>
                <a:cs typeface="Arial Hebrew"/>
              </a:rPr>
              <a:t>79 </a:t>
            </a:r>
            <a:r>
              <a:rPr lang="en-US" sz="2800" dirty="0">
                <a:latin typeface="Arial Hebrew"/>
                <a:cs typeface="Arial Hebrew"/>
              </a:rPr>
              <a:t>to shine on those living in darkness and in the shadow of death, to guide our feet into the path of peace.”</a:t>
            </a:r>
            <a:r>
              <a:rPr lang="en-US" sz="2800" baseline="30000" dirty="0">
                <a:latin typeface="Arial Hebrew"/>
                <a:cs typeface="Arial Hebrew"/>
              </a:rPr>
              <a:t>80 </a:t>
            </a:r>
            <a:r>
              <a:rPr lang="en-US" sz="2800" dirty="0">
                <a:latin typeface="Arial Hebrew"/>
                <a:cs typeface="Arial Hebrew"/>
              </a:rPr>
              <a:t>And the child grew and became strong in spirit; and he lived in the wilderness until he appeared publicly to Israel.</a:t>
            </a:r>
            <a:endParaRPr lang="en-US" sz="2800" b="1" dirty="0">
              <a:latin typeface="Arial Hebrew"/>
              <a:cs typeface="Arial Hebrew"/>
            </a:endParaRPr>
          </a:p>
        </p:txBody>
      </p:sp>
    </p:spTree>
    <p:extLst>
      <p:ext uri="{BB962C8B-B14F-4D97-AF65-F5344CB8AC3E}">
        <p14:creationId xmlns:p14="http://schemas.microsoft.com/office/powerpoint/2010/main" val="21345715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768" y="381001"/>
            <a:ext cx="8391769" cy="4339650"/>
          </a:xfrm>
          <a:prstGeom prst="rect">
            <a:avLst/>
          </a:prstGeom>
        </p:spPr>
        <p:txBody>
          <a:bodyPr wrap="square">
            <a:spAutoFit/>
          </a:bodyPr>
          <a:lstStyle/>
          <a:p>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John 1:29 </a:t>
            </a:r>
            <a:r>
              <a:rPr lang="en-US" sz="4800" b="1" baseline="300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en-US" sz="4800" b="1" baseline="300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r>
              <a:rPr 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The </a:t>
            </a:r>
            <a:r>
              <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next day John saw Jesus coming toward him and said, “Look, the Lamb of God, who takes away the sin of the world!</a:t>
            </a:r>
          </a:p>
          <a:p>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merican Typewriter"/>
                <a:cs typeface="American Typewriter"/>
              </a:rPr>
              <a:t> </a:t>
            </a:r>
          </a:p>
        </p:txBody>
      </p:sp>
    </p:spTree>
    <p:extLst>
      <p:ext uri="{BB962C8B-B14F-4D97-AF65-F5344CB8AC3E}">
        <p14:creationId xmlns:p14="http://schemas.microsoft.com/office/powerpoint/2010/main" val="29350482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158"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5211515"/>
          </a:xfrm>
          <a:prstGeom prst="rect">
            <a:avLst/>
          </a:prstGeom>
        </p:spPr>
      </p:pic>
      <p:sp>
        <p:nvSpPr>
          <p:cNvPr id="2" name="Rectangle 1"/>
          <p:cNvSpPr/>
          <p:nvPr/>
        </p:nvSpPr>
        <p:spPr>
          <a:xfrm>
            <a:off x="19040" y="0"/>
            <a:ext cx="9124960" cy="563231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“Silence Broken”</a:t>
            </a:r>
            <a:endPar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8462" y="312615"/>
            <a:ext cx="8274538" cy="4247317"/>
          </a:xfrm>
          <a:prstGeom prst="rect">
            <a:avLst/>
          </a:prstGeom>
        </p:spPr>
        <p:txBody>
          <a:bodyPr wrap="square">
            <a:spAutoFit/>
          </a:bodyPr>
          <a:lstStyle/>
          <a:p>
            <a:r>
              <a:rPr lang="en-US" sz="2800" b="1" dirty="0"/>
              <a:t>Luke 1:1-4 </a:t>
            </a:r>
            <a:r>
              <a:rPr lang="en-US" sz="2800" dirty="0"/>
              <a:t>Many have undertaken to draw up an account of the things that have been fulfilled among us, </a:t>
            </a:r>
            <a:r>
              <a:rPr lang="en-US" sz="2800" b="1" baseline="30000" dirty="0"/>
              <a:t>2 </a:t>
            </a:r>
            <a:r>
              <a:rPr lang="en-US" sz="2800" dirty="0"/>
              <a:t>just as they were handed down to us by those who from the first were eyewitnesses and servants of the word. </a:t>
            </a:r>
            <a:r>
              <a:rPr lang="en-US" sz="2800" b="1" baseline="30000" dirty="0"/>
              <a:t>3 </a:t>
            </a:r>
            <a:r>
              <a:rPr lang="en-US" sz="2800" dirty="0"/>
              <a:t>With this in mind, since I myself have carefully investigated everything from the beginning, I too decided to write an orderly account for you, most excellent </a:t>
            </a:r>
            <a:r>
              <a:rPr lang="en-US" sz="2800" dirty="0" err="1"/>
              <a:t>Theophilus</a:t>
            </a:r>
            <a:r>
              <a:rPr lang="en-US" sz="2800" dirty="0"/>
              <a:t>, </a:t>
            </a:r>
            <a:r>
              <a:rPr lang="en-US" sz="2800" b="1" baseline="30000" dirty="0"/>
              <a:t>4 </a:t>
            </a:r>
            <a:r>
              <a:rPr lang="en-US" sz="2800" dirty="0"/>
              <a:t>so that you may know the certainty of the things you have been taught.</a:t>
            </a:r>
          </a:p>
          <a:p>
            <a:r>
              <a:rPr lang="en-US" dirty="0"/>
              <a:t> </a:t>
            </a:r>
          </a:p>
        </p:txBody>
      </p:sp>
    </p:spTree>
    <p:extLst>
      <p:ext uri="{BB962C8B-B14F-4D97-AF65-F5344CB8AC3E}">
        <p14:creationId xmlns:p14="http://schemas.microsoft.com/office/powerpoint/2010/main" val="34106649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8691" y="283308"/>
            <a:ext cx="8118231" cy="4524315"/>
          </a:xfrm>
          <a:prstGeom prst="rect">
            <a:avLst/>
          </a:prstGeom>
        </p:spPr>
        <p:txBody>
          <a:bodyPr wrap="square">
            <a:spAutoFit/>
          </a:bodyPr>
          <a:lstStyle/>
          <a:p>
            <a:r>
              <a:rPr lang="en-US" sz="3200" b="1" dirty="0"/>
              <a:t>Luke 1:5-7</a:t>
            </a:r>
            <a:r>
              <a:rPr lang="en-US" sz="3200" dirty="0"/>
              <a:t> In the time of Herod king of Judea there was a priest named Zechariah, who belonged to the priestly division of </a:t>
            </a:r>
            <a:r>
              <a:rPr lang="en-US" sz="3200" dirty="0" err="1"/>
              <a:t>Abijah</a:t>
            </a:r>
            <a:r>
              <a:rPr lang="en-US" sz="3200" dirty="0"/>
              <a:t>; his wife Elizabeth was also a descendant of Aaron.</a:t>
            </a:r>
            <a:r>
              <a:rPr lang="en-US" sz="3200" baseline="30000" dirty="0"/>
              <a:t>6 </a:t>
            </a:r>
            <a:r>
              <a:rPr lang="en-US" sz="3200" dirty="0"/>
              <a:t>Both of them were righteous in the sight of God, observing all the Lord’s commands and decrees blamelessly. </a:t>
            </a:r>
            <a:r>
              <a:rPr lang="en-US" sz="3200" baseline="30000" dirty="0"/>
              <a:t>7 </a:t>
            </a:r>
            <a:r>
              <a:rPr lang="en-US" sz="3200" dirty="0"/>
              <a:t>But they were childless because Elizabeth was not able to conceive, and they were both very old.</a:t>
            </a:r>
            <a:endParaRPr lang="en-US" sz="3200" b="1" dirty="0"/>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6431" y="1786598"/>
            <a:ext cx="2082070" cy="523220"/>
          </a:xfrm>
          <a:prstGeom prst="rect">
            <a:avLst/>
          </a:prstGeom>
        </p:spPr>
        <p:txBody>
          <a:bodyPr wrap="none">
            <a:spAutoFit/>
          </a:bodyPr>
          <a:lstStyle/>
          <a:p>
            <a:r>
              <a:rPr lang="en-US" sz="2800" b="1" dirty="0">
                <a:solidFill>
                  <a:srgbClr val="000000"/>
                </a:solidFill>
              </a:rPr>
              <a:t>John 6:14-15 </a:t>
            </a:r>
            <a:endParaRPr lang="en-US" sz="2800" dirty="0">
              <a:solidFill>
                <a:srgbClr val="000000"/>
              </a:solidFill>
            </a:endParaRPr>
          </a:p>
        </p:txBody>
      </p:sp>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6" name="Rectangle 5"/>
          <p:cNvSpPr/>
          <p:nvPr/>
        </p:nvSpPr>
        <p:spPr>
          <a:xfrm>
            <a:off x="351692" y="167126"/>
            <a:ext cx="4806462" cy="4154983"/>
          </a:xfrm>
          <a:prstGeom prst="rect">
            <a:avLst/>
          </a:prstGeom>
        </p:spPr>
        <p:txBody>
          <a:bodyPr wrap="square">
            <a:spAutoFit/>
          </a:bodyPr>
          <a:lstStyle/>
          <a:p>
            <a:pPr algn="ctr"/>
            <a:r>
              <a:rPr lang="en-US" sz="2400" b="1" dirty="0">
                <a:latin typeface="Arial Unicode MS"/>
                <a:cs typeface="Arial Unicode MS"/>
              </a:rPr>
              <a:t>Luke 1:8-10</a:t>
            </a:r>
            <a:r>
              <a:rPr lang="en-US" sz="2400" b="1" baseline="30000" dirty="0">
                <a:latin typeface="Arial Unicode MS"/>
                <a:cs typeface="Arial Unicode MS"/>
              </a:rPr>
              <a:t> </a:t>
            </a:r>
            <a:endParaRPr lang="en-US" sz="2400" b="1" baseline="30000" dirty="0" smtClean="0">
              <a:latin typeface="Arial Unicode MS"/>
              <a:cs typeface="Arial Unicode MS"/>
            </a:endParaRPr>
          </a:p>
          <a:p>
            <a:pPr algn="ctr"/>
            <a:r>
              <a:rPr lang="en-US" sz="2400" dirty="0" smtClean="0">
                <a:latin typeface="Arial Unicode MS"/>
                <a:cs typeface="Arial Unicode MS"/>
              </a:rPr>
              <a:t>Once </a:t>
            </a:r>
            <a:r>
              <a:rPr lang="en-US" sz="2400" dirty="0">
                <a:latin typeface="Arial Unicode MS"/>
                <a:cs typeface="Arial Unicode MS"/>
              </a:rPr>
              <a:t>when Zechariah’s division was on duty and he was serving as priest before God,</a:t>
            </a:r>
            <a:r>
              <a:rPr lang="en-US" sz="2400" baseline="30000" dirty="0">
                <a:latin typeface="Arial Unicode MS"/>
                <a:cs typeface="Arial Unicode MS"/>
              </a:rPr>
              <a:t>9 </a:t>
            </a:r>
            <a:r>
              <a:rPr lang="en-US" sz="2400" dirty="0">
                <a:latin typeface="Arial Unicode MS"/>
                <a:cs typeface="Arial Unicode MS"/>
              </a:rPr>
              <a:t>he was chosen by lot, according to the custom of the priesthood, to go into the temple of the Lord and burn incense. </a:t>
            </a:r>
            <a:r>
              <a:rPr lang="en-US" sz="2400" baseline="30000" dirty="0">
                <a:latin typeface="Arial Unicode MS"/>
                <a:cs typeface="Arial Unicode MS"/>
              </a:rPr>
              <a:t>10 </a:t>
            </a:r>
            <a:r>
              <a:rPr lang="en-US" sz="2400" dirty="0">
                <a:latin typeface="Arial Unicode MS"/>
                <a:cs typeface="Arial Unicode MS"/>
              </a:rPr>
              <a:t>And when the time for the burning of incense came, all the assembled worshipers were praying outside.</a:t>
            </a:r>
            <a:endParaRPr lang="en-US" sz="2400" b="1" dirty="0">
              <a:latin typeface="Arial Unicode MS"/>
              <a:cs typeface="Arial Unicode MS"/>
            </a:endParaRPr>
          </a:p>
        </p:txBody>
      </p:sp>
    </p:spTree>
    <p:extLst>
      <p:ext uri="{BB962C8B-B14F-4D97-AF65-F5344CB8AC3E}">
        <p14:creationId xmlns:p14="http://schemas.microsoft.com/office/powerpoint/2010/main" val="19864547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0" y="0"/>
            <a:ext cx="9144000" cy="5143500"/>
          </a:xfrm>
          <a:prstGeom prst="rect">
            <a:avLst/>
          </a:prstGeom>
        </p:spPr>
      </p:pic>
      <p:sp>
        <p:nvSpPr>
          <p:cNvPr id="5" name="Rectangle 4"/>
          <p:cNvSpPr/>
          <p:nvPr/>
        </p:nvSpPr>
        <p:spPr>
          <a:xfrm>
            <a:off x="5793154" y="186665"/>
            <a:ext cx="3116383" cy="4401205"/>
          </a:xfrm>
          <a:prstGeom prst="rect">
            <a:avLst/>
          </a:prstGeom>
        </p:spPr>
        <p:txBody>
          <a:bodyPr wrap="square">
            <a:spAutoFit/>
          </a:bodyPr>
          <a:lstStyle/>
          <a:p>
            <a:pPr algn="ctr"/>
            <a:r>
              <a:rPr lang="en-US" sz="2000" b="1" dirty="0"/>
              <a:t>Luke 1:11-</a:t>
            </a:r>
            <a:r>
              <a:rPr lang="en-US" sz="2000" b="1" dirty="0" smtClean="0"/>
              <a:t>13</a:t>
            </a:r>
          </a:p>
          <a:p>
            <a:pPr algn="ctr"/>
            <a:r>
              <a:rPr lang="en-US" sz="2000" b="1" i="1" dirty="0" smtClean="0"/>
              <a:t> </a:t>
            </a:r>
            <a:r>
              <a:rPr lang="en-US" sz="2000" b="1" baseline="30000" dirty="0"/>
              <a:t> </a:t>
            </a:r>
            <a:r>
              <a:rPr lang="en-US" sz="2000" dirty="0"/>
              <a:t>Then an angel of the Lord appeared to him, standing at the right side of the altar of incense. </a:t>
            </a:r>
            <a:r>
              <a:rPr lang="en-US" sz="2000" b="1" baseline="30000" dirty="0"/>
              <a:t>12 </a:t>
            </a:r>
            <a:r>
              <a:rPr lang="en-US" sz="2000" dirty="0"/>
              <a:t>When Zechariah saw him, he was startled and was gripped with fear. </a:t>
            </a:r>
            <a:r>
              <a:rPr lang="en-US" sz="2000" b="1" baseline="30000" dirty="0"/>
              <a:t>13 </a:t>
            </a:r>
            <a:r>
              <a:rPr lang="en-US" sz="2000" dirty="0"/>
              <a:t>But the angel said to him: “Do not be afraid, Zechariah; your prayer has been heard. Your wife Elizabeth will bear you a son, and you are to call him John. </a:t>
            </a:r>
          </a:p>
        </p:txBody>
      </p:sp>
    </p:spTree>
    <p:extLst>
      <p:ext uri="{BB962C8B-B14F-4D97-AF65-F5344CB8AC3E}">
        <p14:creationId xmlns:p14="http://schemas.microsoft.com/office/powerpoint/2010/main" val="38589253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5231" y="517770"/>
            <a:ext cx="7561384" cy="3970318"/>
          </a:xfrm>
          <a:prstGeom prst="rect">
            <a:avLst/>
          </a:prstGeom>
        </p:spPr>
        <p:txBody>
          <a:bodyPr wrap="square">
            <a:spAutoFit/>
          </a:bodyPr>
          <a:lstStyle/>
          <a:p>
            <a:r>
              <a:rPr lang="en-US" sz="3600" b="1" dirty="0"/>
              <a:t>Luke 1:14-15</a:t>
            </a:r>
            <a:r>
              <a:rPr lang="en-US" sz="3600" dirty="0"/>
              <a:t> He will be a joy and delight to you, and many will rejoice because of his birth, </a:t>
            </a:r>
            <a:r>
              <a:rPr lang="en-US" sz="3600" baseline="30000" dirty="0"/>
              <a:t>15 </a:t>
            </a:r>
            <a:r>
              <a:rPr lang="en-US" sz="3600" dirty="0"/>
              <a:t>for he will be great in the sight of the Lord. He is never to take wine or other fermented drink, and he will be filled with the Holy Spirit even before he is born. </a:t>
            </a:r>
            <a:r>
              <a:rPr lang="en-US" sz="3600" b="1" dirty="0"/>
              <a:t> </a:t>
            </a:r>
          </a:p>
        </p:txBody>
      </p:sp>
    </p:spTree>
    <p:extLst>
      <p:ext uri="{BB962C8B-B14F-4D97-AF65-F5344CB8AC3E}">
        <p14:creationId xmlns:p14="http://schemas.microsoft.com/office/powerpoint/2010/main" val="8081596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07537" y="280897"/>
            <a:ext cx="3292231" cy="4708981"/>
          </a:xfrm>
          <a:prstGeom prst="rect">
            <a:avLst/>
          </a:prstGeom>
        </p:spPr>
        <p:txBody>
          <a:bodyPr wrap="square">
            <a:spAutoFit/>
          </a:bodyPr>
          <a:lstStyle/>
          <a:p>
            <a:r>
              <a:rPr lang="en-US" sz="2000" b="1" dirty="0">
                <a:solidFill>
                  <a:schemeClr val="bg1"/>
                </a:solidFill>
              </a:rPr>
              <a:t>Luke 1:16-18 He will bring back many of the people of Israel to the Lord their God. And he will go on before the Lord, in the spirit and power of Elijah, to turn the hearts of the parents to their children and the disobedient to the wisdom of the righteous—to make ready a people prepared for the Lord.” </a:t>
            </a:r>
            <a:r>
              <a:rPr lang="en-US" sz="2000" b="1" baseline="30000" dirty="0">
                <a:solidFill>
                  <a:schemeClr val="bg1"/>
                </a:solidFill>
              </a:rPr>
              <a:t>18 </a:t>
            </a:r>
            <a:r>
              <a:rPr lang="en-US" sz="2000" b="1" dirty="0">
                <a:solidFill>
                  <a:schemeClr val="bg1"/>
                </a:solidFill>
              </a:rPr>
              <a:t>Zechariah asked the angel, “How can I be sure of this? I am an old man and my wife is well along in years</a:t>
            </a:r>
            <a:r>
              <a:rPr lang="en-US" sz="2000" b="1" dirty="0">
                <a:solidFill>
                  <a:schemeClr val="bg1"/>
                </a:solidFill>
              </a:rPr>
              <a:t> </a:t>
            </a:r>
          </a:p>
        </p:txBody>
      </p:sp>
      <p:sp>
        <p:nvSpPr>
          <p:cNvPr id="5" name="Rectangle 4"/>
          <p:cNvSpPr/>
          <p:nvPr/>
        </p:nvSpPr>
        <p:spPr>
          <a:xfrm>
            <a:off x="420077" y="143871"/>
            <a:ext cx="8274537" cy="4401205"/>
          </a:xfrm>
          <a:prstGeom prst="rect">
            <a:avLst/>
          </a:prstGeom>
        </p:spPr>
        <p:txBody>
          <a:bodyPr wrap="square">
            <a:spAutoFit/>
          </a:bodyPr>
          <a:lstStyle/>
          <a:p>
            <a:pPr algn="ctr"/>
            <a:r>
              <a:rPr lang="en-US" sz="2800" b="1" dirty="0">
                <a:latin typeface="Arial"/>
                <a:cs typeface="Arial"/>
              </a:rPr>
              <a:t>Luke 1:16-18 </a:t>
            </a:r>
            <a:endParaRPr lang="en-US" sz="2800" b="1" dirty="0" smtClean="0">
              <a:latin typeface="Arial"/>
              <a:cs typeface="Arial"/>
            </a:endParaRPr>
          </a:p>
          <a:p>
            <a:pPr algn="ctr"/>
            <a:r>
              <a:rPr lang="en-US" sz="2800" b="1" dirty="0" smtClean="0">
                <a:latin typeface="Arial"/>
                <a:cs typeface="Arial"/>
              </a:rPr>
              <a:t>He </a:t>
            </a:r>
            <a:r>
              <a:rPr lang="en-US" sz="2800" b="1" dirty="0">
                <a:latin typeface="Arial"/>
                <a:cs typeface="Arial"/>
              </a:rPr>
              <a:t>will bring back many of the people of Israel to the Lord their God. And he will go on before the Lord, in the spirit and power of Elijah, to turn the hearts of the parents to their children and the disobedient to the wisdom of the righteous—to make ready a people prepared for the Lord.” </a:t>
            </a:r>
            <a:r>
              <a:rPr lang="en-US" sz="2800" b="1" baseline="30000" dirty="0">
                <a:latin typeface="Arial"/>
                <a:cs typeface="Arial"/>
              </a:rPr>
              <a:t>18 </a:t>
            </a:r>
            <a:r>
              <a:rPr lang="en-US" sz="2800" b="1" dirty="0">
                <a:latin typeface="Arial"/>
                <a:cs typeface="Arial"/>
              </a:rPr>
              <a:t>Zechariah asked the angel, “How can I be sure of this? I am an old man and my wife is well along in years</a:t>
            </a:r>
            <a:r>
              <a:rPr lang="en-US" sz="2800" dirty="0">
                <a:latin typeface="Arial"/>
                <a:cs typeface="Arial"/>
              </a:rPr>
              <a:t> </a:t>
            </a:r>
          </a:p>
        </p:txBody>
      </p:sp>
    </p:spTree>
    <p:extLst>
      <p:ext uri="{BB962C8B-B14F-4D97-AF65-F5344CB8AC3E}">
        <p14:creationId xmlns:p14="http://schemas.microsoft.com/office/powerpoint/2010/main" val="14065953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Lst>
          </a:blip>
          <a:stretch>
            <a:fillRect/>
          </a:stretch>
        </p:blipFill>
        <p:spPr>
          <a:xfrm>
            <a:off x="146537" y="114300"/>
            <a:ext cx="8860693" cy="4914900"/>
          </a:xfrm>
          <a:prstGeom prst="rect">
            <a:avLst/>
          </a:prstGeom>
        </p:spPr>
      </p:pic>
      <p:sp>
        <p:nvSpPr>
          <p:cNvPr id="5" name="Rectangle 4"/>
          <p:cNvSpPr/>
          <p:nvPr/>
        </p:nvSpPr>
        <p:spPr>
          <a:xfrm>
            <a:off x="5119077" y="374011"/>
            <a:ext cx="3741615" cy="4154983"/>
          </a:xfrm>
          <a:prstGeom prst="rect">
            <a:avLst/>
          </a:prstGeom>
        </p:spPr>
        <p:txBody>
          <a:bodyPr wrap="square">
            <a:spAutoFit/>
          </a:bodyPr>
          <a:lstStyle/>
          <a:p>
            <a:r>
              <a:rPr lang="en-US" sz="2400" b="1" dirty="0">
                <a:solidFill>
                  <a:srgbClr val="000000"/>
                </a:solidFill>
                <a:latin typeface="Arial Hebrew"/>
                <a:cs typeface="Arial Hebrew"/>
              </a:rPr>
              <a:t>Malachi 4:5-6 “See, I will send the prophet Elijah to you before that great and dreadful day of the Lord comes. </a:t>
            </a:r>
            <a:r>
              <a:rPr lang="en-US" sz="2400" b="1" baseline="30000" dirty="0">
                <a:solidFill>
                  <a:srgbClr val="000000"/>
                </a:solidFill>
                <a:latin typeface="Arial Hebrew"/>
                <a:cs typeface="Arial Hebrew"/>
              </a:rPr>
              <a:t>6 </a:t>
            </a:r>
            <a:r>
              <a:rPr lang="en-US" sz="2400" b="1" dirty="0">
                <a:solidFill>
                  <a:srgbClr val="000000"/>
                </a:solidFill>
                <a:latin typeface="Arial Hebrew"/>
                <a:cs typeface="Arial Hebrew"/>
              </a:rPr>
              <a:t>He will turn the hearts of the parents to their children, and the hearts of the children to their parents; or else I will come and strike the land with total destruction.”</a:t>
            </a:r>
          </a:p>
        </p:txBody>
      </p:sp>
    </p:spTree>
    <p:extLst>
      <p:ext uri="{BB962C8B-B14F-4D97-AF65-F5344CB8AC3E}">
        <p14:creationId xmlns:p14="http://schemas.microsoft.com/office/powerpoint/2010/main" val="2679837346"/>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6205</TotalTime>
  <Words>236</Words>
  <Application>Microsoft Macintosh PowerPoint</Application>
  <PresentationFormat>On-screen Show (16:9)</PresentationFormat>
  <Paragraphs>37</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328</cp:revision>
  <dcterms:created xsi:type="dcterms:W3CDTF">2016-08-27T22:55:59Z</dcterms:created>
  <dcterms:modified xsi:type="dcterms:W3CDTF">2017-12-10T02:20:00Z</dcterms:modified>
</cp:coreProperties>
</file>