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9" r:id="rId2"/>
    <p:sldId id="279" r:id="rId3"/>
    <p:sldId id="322" r:id="rId4"/>
    <p:sldId id="335" r:id="rId5"/>
    <p:sldId id="292" r:id="rId6"/>
    <p:sldId id="300" r:id="rId7"/>
    <p:sldId id="317" r:id="rId8"/>
    <p:sldId id="303" r:id="rId9"/>
    <p:sldId id="302" r:id="rId10"/>
    <p:sldId id="313" r:id="rId11"/>
    <p:sldId id="305" r:id="rId12"/>
    <p:sldId id="306" r:id="rId13"/>
    <p:sldId id="336" r:id="rId14"/>
    <p:sldId id="26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7" d="100"/>
          <a:sy n="157" d="100"/>
        </p:scale>
        <p:origin x="-96" y="-10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11/18/17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11/18/17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38"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6755" y="265789"/>
            <a:ext cx="8654187" cy="523220"/>
          </a:xfrm>
          <a:prstGeom prst="rect">
            <a:avLst/>
          </a:prstGeom>
        </p:spPr>
        <p:txBody>
          <a:bodyPr wrap="square">
            <a:spAutoFit/>
          </a:bodyPr>
          <a:lstStyle/>
          <a:p>
            <a:r>
              <a:rPr lang="en-US" sz="2800" dirty="0"/>
              <a:t> </a:t>
            </a:r>
          </a:p>
        </p:txBody>
      </p:sp>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2" name="Rectangle 1"/>
          <p:cNvSpPr/>
          <p:nvPr/>
        </p:nvSpPr>
        <p:spPr>
          <a:xfrm>
            <a:off x="574343" y="461065"/>
            <a:ext cx="8016547" cy="3785652"/>
          </a:xfrm>
          <a:prstGeom prst="rect">
            <a:avLst/>
          </a:prstGeom>
        </p:spPr>
        <p:txBody>
          <a:bodyPr wrap="square">
            <a:spAutoFit/>
          </a:bodyPr>
          <a:lstStyle/>
          <a:p>
            <a:pPr algn="ctr"/>
            <a:r>
              <a:rPr lang="en-US" sz="4800" b="1" dirty="0">
                <a:latin typeface="Bangla MN"/>
                <a:cs typeface="Bangla MN"/>
              </a:rPr>
              <a:t>1 Thessalonians 5:10</a:t>
            </a:r>
            <a:r>
              <a:rPr lang="en-US" sz="4800" baseline="30000" dirty="0">
                <a:latin typeface="Bangla MN"/>
                <a:cs typeface="Bangla MN"/>
              </a:rPr>
              <a:t>   </a:t>
            </a:r>
            <a:r>
              <a:rPr lang="en-US" sz="4800" dirty="0">
                <a:latin typeface="Bangla MN"/>
                <a:cs typeface="Bangla MN"/>
              </a:rPr>
              <a:t>He died for us so that, whether we are awake or asleep, we may live together with him. </a:t>
            </a:r>
            <a:endParaRPr lang="en-US" sz="4800" b="1" dirty="0">
              <a:latin typeface="Bangla MN"/>
              <a:cs typeface="Bangla MN"/>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021" y="258843"/>
            <a:ext cx="8404835" cy="4832093"/>
          </a:xfrm>
          <a:prstGeom prst="rect">
            <a:avLst/>
          </a:prstGeom>
        </p:spPr>
        <p:txBody>
          <a:bodyPr wrap="square">
            <a:spAutoFit/>
          </a:bodyPr>
          <a:lstStyle/>
          <a:p>
            <a:r>
              <a:rPr lang="en-US" sz="2800" b="1" dirty="0">
                <a:latin typeface="Arial Hebrew Scholar"/>
                <a:cs typeface="Arial Hebrew Scholar"/>
              </a:rPr>
              <a:t>1 Thessalonians 4:13-15 </a:t>
            </a:r>
            <a:r>
              <a:rPr lang="en-US" sz="2800" b="1" baseline="30000" dirty="0">
                <a:latin typeface="Arial Hebrew Scholar"/>
                <a:cs typeface="Arial Hebrew Scholar"/>
              </a:rPr>
              <a:t> </a:t>
            </a:r>
            <a:endParaRPr lang="en-US" sz="2800" b="1" baseline="30000" dirty="0" smtClean="0">
              <a:latin typeface="Arial Hebrew Scholar"/>
              <a:cs typeface="Arial Hebrew Scholar"/>
            </a:endParaRPr>
          </a:p>
          <a:p>
            <a:r>
              <a:rPr lang="en-US" sz="2800" dirty="0" smtClean="0">
                <a:latin typeface="Arial Hebrew Scholar"/>
                <a:cs typeface="Arial Hebrew Scholar"/>
              </a:rPr>
              <a:t>Brothers </a:t>
            </a:r>
            <a:r>
              <a:rPr lang="en-US" sz="2800" dirty="0">
                <a:latin typeface="Arial Hebrew Scholar"/>
                <a:cs typeface="Arial Hebrew Scholar"/>
              </a:rPr>
              <a:t>and sisters, we do not want you to be uninformed about those who sleep in death, so that you do not grieve like the rest of mankind, who have no hope. </a:t>
            </a:r>
            <a:r>
              <a:rPr lang="en-US" sz="2800" b="1" baseline="30000" dirty="0">
                <a:latin typeface="Arial Hebrew Scholar"/>
                <a:cs typeface="Arial Hebrew Scholar"/>
              </a:rPr>
              <a:t>14 </a:t>
            </a:r>
            <a:r>
              <a:rPr lang="en-US" sz="2800" dirty="0">
                <a:latin typeface="Arial Hebrew Scholar"/>
                <a:cs typeface="Arial Hebrew Scholar"/>
              </a:rPr>
              <a:t>For we believe that Jesus died and rose again, and so we believe that God will bring with Jesus those who have fallen asleep in him. </a:t>
            </a:r>
            <a:r>
              <a:rPr lang="en-US" sz="2800" b="1" baseline="30000" dirty="0">
                <a:latin typeface="Arial Hebrew Scholar"/>
                <a:cs typeface="Arial Hebrew Scholar"/>
              </a:rPr>
              <a:t>15 </a:t>
            </a:r>
            <a:r>
              <a:rPr lang="en-US" sz="2800" dirty="0">
                <a:latin typeface="Arial Hebrew Scholar"/>
                <a:cs typeface="Arial Hebrew Scholar"/>
              </a:rPr>
              <a:t>According to the Lord’s word, we tell you that we who are still alive, who are left until the coming of the Lord, will certainly not precede those who have fallen asleep.</a:t>
            </a:r>
          </a:p>
          <a:p>
            <a:endParaRPr lang="en-US" sz="2800" dirty="0">
              <a:latin typeface="Arial Hebrew Scholar"/>
              <a:cs typeface="Arial Hebrew Scholar"/>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53" y="194132"/>
            <a:ext cx="8550444" cy="4708981"/>
          </a:xfrm>
          <a:prstGeom prst="rect">
            <a:avLst/>
          </a:prstGeom>
        </p:spPr>
        <p:txBody>
          <a:bodyPr wrap="square">
            <a:spAutoFit/>
          </a:bodyPr>
          <a:lstStyle/>
          <a:p>
            <a:r>
              <a:rPr lang="en-US" sz="6000" b="1" dirty="0">
                <a:latin typeface="Athelas Regular"/>
                <a:cs typeface="Athelas Regular"/>
              </a:rPr>
              <a:t>1 Thessalonians 5:11</a:t>
            </a:r>
            <a:r>
              <a:rPr lang="en-US" sz="6000" baseline="30000" dirty="0">
                <a:latin typeface="Athelas Regular"/>
                <a:cs typeface="Athelas Regular"/>
              </a:rPr>
              <a:t> </a:t>
            </a:r>
            <a:r>
              <a:rPr lang="en-US" sz="6000" dirty="0">
                <a:latin typeface="Athelas Regular"/>
                <a:cs typeface="Athelas Regular"/>
              </a:rPr>
              <a:t>Therefore encourage one another and</a:t>
            </a:r>
            <a:r>
              <a:rPr lang="en-US" sz="6000" b="1" dirty="0">
                <a:latin typeface="Athelas Regular"/>
                <a:cs typeface="Athelas Regular"/>
              </a:rPr>
              <a:t> </a:t>
            </a:r>
            <a:r>
              <a:rPr lang="en-US" sz="6000" dirty="0">
                <a:latin typeface="Athelas Regular"/>
                <a:cs typeface="Athelas Regular"/>
              </a:rPr>
              <a:t>build each other up, just as in fact you are doing.</a:t>
            </a:r>
            <a:endParaRPr lang="en-US" sz="6000" b="1" dirty="0">
              <a:latin typeface="Athelas Regular"/>
              <a:cs typeface="Athelas Regular"/>
            </a:endParaRPr>
          </a:p>
        </p:txBody>
      </p:sp>
    </p:spTree>
    <p:extLst>
      <p:ext uri="{BB962C8B-B14F-4D97-AF65-F5344CB8AC3E}">
        <p14:creationId xmlns:p14="http://schemas.microsoft.com/office/powerpoint/2010/main" val="3077583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5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781752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7200" b="1" dirty="0" smtClean="0"/>
          </a:p>
          <a:p>
            <a:pPr algn="ct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AWAKE and SOBER”</a:t>
            </a:r>
          </a:p>
          <a:p>
            <a:r>
              <a:rPr lang="en-US" sz="7200" b="1" dirty="0"/>
              <a:t> </a:t>
            </a:r>
          </a:p>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
        <p:nvSpPr>
          <p:cNvPr id="6" name="Rectangle 5"/>
          <p:cNvSpPr/>
          <p:nvPr/>
        </p:nvSpPr>
        <p:spPr>
          <a:xfrm>
            <a:off x="250327" y="16914"/>
            <a:ext cx="8541697" cy="4832092"/>
          </a:xfrm>
          <a:prstGeom prst="rect">
            <a:avLst/>
          </a:prstGeom>
        </p:spPr>
        <p:txBody>
          <a:bodyPr wrap="square">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Hebrews 4:12 </a:t>
            </a:r>
            <a:endParaRPr lang="en-US" sz="4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4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 the word of God is alive and active. Sharper than any double-edged sword, it penetrates even to dividing soul and spirit, joints and marrow; it judges the thoughts and attitudes of the heart.</a:t>
            </a:r>
            <a:endParaRPr lang="en-US" sz="4400" b="1" kern="12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378" y="266932"/>
            <a:ext cx="8332032" cy="3970318"/>
          </a:xfrm>
          <a:prstGeom prst="rect">
            <a:avLst/>
          </a:prstGeom>
        </p:spPr>
        <p:txBody>
          <a:bodyPr wrap="square">
            <a:spAutoFit/>
          </a:bodyPr>
          <a:lstStyle/>
          <a:p>
            <a:r>
              <a:rPr lang="en-US" sz="2800" b="1" dirty="0">
                <a:latin typeface="Bangla MN"/>
                <a:cs typeface="Bangla MN"/>
              </a:rPr>
              <a:t>1 Thessalonians 5:1</a:t>
            </a:r>
            <a:r>
              <a:rPr lang="en-US" sz="2800" b="1" dirty="0" smtClean="0">
                <a:latin typeface="Bangla MN"/>
                <a:cs typeface="Bangla MN"/>
              </a:rPr>
              <a:t>-3</a:t>
            </a:r>
            <a:r>
              <a:rPr lang="en-US" sz="2800" b="1" dirty="0">
                <a:latin typeface="Bangla MN"/>
                <a:cs typeface="Bangla MN"/>
              </a:rPr>
              <a:t> </a:t>
            </a:r>
            <a:endParaRPr lang="en-US" sz="2800" b="1" dirty="0" smtClean="0">
              <a:latin typeface="Bangla MN"/>
              <a:cs typeface="Bangla MN"/>
            </a:endParaRPr>
          </a:p>
          <a:p>
            <a:r>
              <a:rPr lang="en-US" sz="2800" dirty="0" smtClean="0">
                <a:latin typeface="Bangla MN"/>
                <a:cs typeface="Bangla MN"/>
              </a:rPr>
              <a:t>Now</a:t>
            </a:r>
            <a:r>
              <a:rPr lang="en-US" sz="2800" dirty="0">
                <a:latin typeface="Bangla MN"/>
                <a:cs typeface="Bangla MN"/>
              </a:rPr>
              <a:t>, brothers and sisters, about times and dates we do not need to write to you, </a:t>
            </a:r>
            <a:r>
              <a:rPr lang="en-US" sz="2800" baseline="30000" dirty="0">
                <a:latin typeface="Bangla MN"/>
                <a:cs typeface="Bangla MN"/>
              </a:rPr>
              <a:t>2 </a:t>
            </a:r>
            <a:r>
              <a:rPr lang="en-US" sz="2800" dirty="0">
                <a:latin typeface="Bangla MN"/>
                <a:cs typeface="Bangla MN"/>
              </a:rPr>
              <a:t>for you know very well that the day of the Lord will come like a thief in the night. </a:t>
            </a:r>
            <a:r>
              <a:rPr lang="en-US" sz="2800" baseline="30000" dirty="0">
                <a:latin typeface="Bangla MN"/>
                <a:cs typeface="Bangla MN"/>
              </a:rPr>
              <a:t>3 </a:t>
            </a:r>
            <a:r>
              <a:rPr lang="en-US" sz="2800" dirty="0">
                <a:latin typeface="Bangla MN"/>
                <a:cs typeface="Bangla MN"/>
              </a:rPr>
              <a:t>While people are saying, “Peace and safety,” destruction will come on them suddenly, as labor pains on a pregnant woman, and they will not escape.</a:t>
            </a:r>
            <a:endParaRPr lang="en-US" sz="2800" b="1" dirty="0">
              <a:latin typeface="Bangla MN"/>
              <a:cs typeface="Bangla MN"/>
            </a:endParaRP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315485" y="250992"/>
            <a:ext cx="8461461" cy="3785652"/>
          </a:xfrm>
          <a:prstGeom prst="rect">
            <a:avLst/>
          </a:prstGeom>
        </p:spPr>
        <p:txBody>
          <a:bodyPr wrap="square">
            <a:spAutoFit/>
          </a:bodyPr>
          <a:lstStyle/>
          <a:p>
            <a:r>
              <a:rPr lang="en-US" sz="2000" b="1" dirty="0">
                <a:latin typeface="Arial"/>
                <a:cs typeface="Arial"/>
              </a:rPr>
              <a:t>1 Thessalonians 4:13-18</a:t>
            </a:r>
            <a:r>
              <a:rPr lang="en-US" sz="2000" b="1" baseline="30000" dirty="0">
                <a:latin typeface="Arial"/>
                <a:cs typeface="Arial"/>
              </a:rPr>
              <a:t> </a:t>
            </a:r>
            <a:endParaRPr lang="en-US" sz="2000" b="1" baseline="30000" dirty="0" smtClean="0">
              <a:latin typeface="Arial"/>
              <a:cs typeface="Arial"/>
            </a:endParaRPr>
          </a:p>
          <a:p>
            <a:r>
              <a:rPr lang="en-US" sz="2000" dirty="0" smtClean="0">
                <a:latin typeface="Arial"/>
                <a:cs typeface="Arial"/>
              </a:rPr>
              <a:t>But </a:t>
            </a:r>
            <a:r>
              <a:rPr lang="en-US" sz="2000" dirty="0">
                <a:latin typeface="Arial"/>
                <a:cs typeface="Arial"/>
              </a:rPr>
              <a:t>I do not want you to be ignorant, brethren, concerning those who have fallen asleep, lest you sorrow as others who have no hope. </a:t>
            </a:r>
            <a:r>
              <a:rPr lang="en-US" sz="2000" baseline="30000" dirty="0">
                <a:latin typeface="Arial"/>
                <a:cs typeface="Arial"/>
              </a:rPr>
              <a:t>14 </a:t>
            </a:r>
            <a:r>
              <a:rPr lang="en-US" sz="2000" dirty="0">
                <a:latin typeface="Arial"/>
                <a:cs typeface="Arial"/>
              </a:rPr>
              <a:t>For if we believe that Jesus died and rose again, even so God will bring with Him those who sleep in Jesus.</a:t>
            </a:r>
            <a:r>
              <a:rPr lang="en-US" sz="2000" baseline="30000" dirty="0">
                <a:latin typeface="Arial"/>
                <a:cs typeface="Arial"/>
              </a:rPr>
              <a:t>15 </a:t>
            </a:r>
            <a:r>
              <a:rPr lang="en-US" sz="2000" dirty="0">
                <a:latin typeface="Arial"/>
                <a:cs typeface="Arial"/>
              </a:rPr>
              <a:t>For this we say to you by the word of the Lord, that we who are alive </a:t>
            </a:r>
            <a:r>
              <a:rPr lang="en-US" sz="2000" i="1" dirty="0">
                <a:latin typeface="Arial"/>
                <a:cs typeface="Arial"/>
              </a:rPr>
              <a:t>and</a:t>
            </a:r>
            <a:r>
              <a:rPr lang="en-US" sz="2000" dirty="0">
                <a:latin typeface="Arial"/>
                <a:cs typeface="Arial"/>
              </a:rPr>
              <a:t> remain until the coming of the Lord will by no means precede those who are asleep. </a:t>
            </a:r>
            <a:r>
              <a:rPr lang="en-US" sz="2000" baseline="30000" dirty="0">
                <a:latin typeface="Arial"/>
                <a:cs typeface="Arial"/>
              </a:rPr>
              <a:t>16 </a:t>
            </a:r>
            <a:r>
              <a:rPr lang="en-US" sz="2000" dirty="0">
                <a:latin typeface="Arial"/>
                <a:cs typeface="Arial"/>
              </a:rPr>
              <a:t>For the Lord Himself will descend from heaven with a shout, with the voice of an archangel, and with the trumpet of God. And the dead in Christ will rise first. </a:t>
            </a:r>
            <a:r>
              <a:rPr lang="en-US" sz="2000" baseline="30000" dirty="0">
                <a:latin typeface="Arial"/>
                <a:cs typeface="Arial"/>
              </a:rPr>
              <a:t>17 </a:t>
            </a:r>
            <a:r>
              <a:rPr lang="en-US" sz="2000" dirty="0">
                <a:latin typeface="Arial"/>
                <a:cs typeface="Arial"/>
              </a:rPr>
              <a:t>Then we who are alive </a:t>
            </a:r>
            <a:r>
              <a:rPr lang="en-US" sz="2000" i="1" dirty="0">
                <a:latin typeface="Arial"/>
                <a:cs typeface="Arial"/>
              </a:rPr>
              <a:t>and</a:t>
            </a:r>
            <a:r>
              <a:rPr lang="en-US" sz="2000" dirty="0">
                <a:latin typeface="Arial"/>
                <a:cs typeface="Arial"/>
              </a:rPr>
              <a:t> remain shall be caught up together with them in the clouds to meet the Lord in the air. And thus we shall always be with the Lord. </a:t>
            </a:r>
            <a:r>
              <a:rPr lang="en-US" sz="2000" baseline="30000" dirty="0">
                <a:latin typeface="Arial"/>
                <a:cs typeface="Arial"/>
              </a:rPr>
              <a:t>18 </a:t>
            </a:r>
            <a:r>
              <a:rPr lang="en-US" sz="2000" dirty="0">
                <a:latin typeface="Arial"/>
                <a:cs typeface="Arial"/>
              </a:rPr>
              <a:t>Therefore comfort one another with these words.</a:t>
            </a:r>
            <a:endParaRPr lang="en-US" sz="2000" b="1" dirty="0">
              <a:latin typeface="Arial"/>
              <a:cs typeface="Arial"/>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914" y="331643"/>
            <a:ext cx="8356300" cy="4524315"/>
          </a:xfrm>
          <a:prstGeom prst="rect">
            <a:avLst/>
          </a:prstGeom>
        </p:spPr>
        <p:txBody>
          <a:bodyPr wrap="square">
            <a:spAutoFit/>
          </a:bodyPr>
          <a:lstStyle/>
          <a:p>
            <a:r>
              <a:rPr lang="en-US" sz="3200" b="1" dirty="0"/>
              <a:t>2 Thessalonians 2:1-3 </a:t>
            </a:r>
            <a:r>
              <a:rPr lang="en-US" sz="3200" dirty="0"/>
              <a:t>Now, brethren, concerning the coming of our Lord Jesus Christ and our gathering together to Him, we ask you, </a:t>
            </a:r>
            <a:r>
              <a:rPr lang="en-US" sz="3200" baseline="30000" dirty="0"/>
              <a:t>2 </a:t>
            </a:r>
            <a:r>
              <a:rPr lang="en-US" sz="3200" dirty="0"/>
              <a:t>not to be soon shaken in mind or troubled, either by spirit or by word or by letter, as if from us, as though the day of Christ had come. </a:t>
            </a:r>
            <a:r>
              <a:rPr lang="en-US" sz="3200" baseline="30000" dirty="0"/>
              <a:t>3 </a:t>
            </a:r>
            <a:r>
              <a:rPr lang="en-US" sz="3200" dirty="0"/>
              <a:t>Let no one deceive you by any means; for </a:t>
            </a:r>
            <a:r>
              <a:rPr lang="en-US" sz="3200" i="1" dirty="0"/>
              <a:t>that Day will not come</a:t>
            </a:r>
            <a:r>
              <a:rPr lang="en-US" sz="3200" dirty="0"/>
              <a:t> unless the falling away comes first, and the man of sin is revealed, the son of perdition,</a:t>
            </a:r>
            <a:endParaRPr lang="en-US" sz="3200" b="1" dirty="0"/>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4284069" y="251805"/>
            <a:ext cx="4572000" cy="4093428"/>
          </a:xfrm>
          <a:prstGeom prst="rect">
            <a:avLst/>
          </a:prstGeom>
        </p:spPr>
        <p:txBody>
          <a:bodyPr>
            <a:spAutoFit/>
          </a:bodyPr>
          <a:lstStyle/>
          <a:p>
            <a:pPr algn="ctr"/>
            <a:r>
              <a:rPr lang="en-US" sz="2000" b="1" dirty="0">
                <a:solidFill>
                  <a:schemeClr val="bg1"/>
                </a:solidFill>
                <a:latin typeface="Bangla MN"/>
                <a:cs typeface="Bangla MN"/>
              </a:rPr>
              <a:t>1 Thessalonians 5:4-7 </a:t>
            </a:r>
            <a:endParaRPr lang="en-US" sz="2000" b="1" dirty="0" smtClean="0">
              <a:solidFill>
                <a:schemeClr val="bg1"/>
              </a:solidFill>
              <a:latin typeface="Bangla MN"/>
              <a:cs typeface="Bangla MN"/>
            </a:endParaRPr>
          </a:p>
          <a:p>
            <a:pPr algn="ctr"/>
            <a:r>
              <a:rPr lang="en-US" sz="2000" baseline="30000" dirty="0" smtClean="0">
                <a:solidFill>
                  <a:schemeClr val="bg1"/>
                </a:solidFill>
                <a:latin typeface="Bangla MN"/>
                <a:cs typeface="Bangla MN"/>
              </a:rPr>
              <a:t>4</a:t>
            </a:r>
            <a:r>
              <a:rPr lang="en-US" sz="2000" baseline="30000" dirty="0">
                <a:solidFill>
                  <a:schemeClr val="bg1"/>
                </a:solidFill>
                <a:latin typeface="Bangla MN"/>
                <a:cs typeface="Bangla MN"/>
              </a:rPr>
              <a:t> </a:t>
            </a:r>
            <a:r>
              <a:rPr lang="en-US" sz="2000" dirty="0">
                <a:solidFill>
                  <a:schemeClr val="bg1"/>
                </a:solidFill>
                <a:latin typeface="Bangla MN"/>
                <a:cs typeface="Bangla MN"/>
              </a:rPr>
              <a:t>But you, brothers and sisters, are not in darkness so that this day should surprise you like a thief. </a:t>
            </a:r>
            <a:r>
              <a:rPr lang="en-US" sz="2000" baseline="30000" dirty="0">
                <a:solidFill>
                  <a:schemeClr val="bg1"/>
                </a:solidFill>
                <a:latin typeface="Bangla MN"/>
                <a:cs typeface="Bangla MN"/>
              </a:rPr>
              <a:t>5 </a:t>
            </a:r>
            <a:r>
              <a:rPr lang="en-US" sz="2000" dirty="0">
                <a:solidFill>
                  <a:schemeClr val="bg1"/>
                </a:solidFill>
                <a:latin typeface="Bangla MN"/>
                <a:cs typeface="Bangla MN"/>
              </a:rPr>
              <a:t>You are all children of the light and children of the day. We do not belong to the night or to the darkness. </a:t>
            </a:r>
            <a:r>
              <a:rPr lang="en-US" sz="2000" baseline="30000" dirty="0">
                <a:solidFill>
                  <a:schemeClr val="bg1"/>
                </a:solidFill>
                <a:latin typeface="Bangla MN"/>
                <a:cs typeface="Bangla MN"/>
              </a:rPr>
              <a:t>6 </a:t>
            </a:r>
            <a:r>
              <a:rPr lang="en-US" sz="2000" dirty="0">
                <a:solidFill>
                  <a:schemeClr val="bg1"/>
                </a:solidFill>
                <a:latin typeface="Bangla MN"/>
                <a:cs typeface="Bangla MN"/>
              </a:rPr>
              <a:t>So then, let us not be like others, who are asleep, but let us be awake and sober. </a:t>
            </a:r>
            <a:r>
              <a:rPr lang="en-US" sz="2000" baseline="30000" dirty="0">
                <a:solidFill>
                  <a:schemeClr val="bg1"/>
                </a:solidFill>
                <a:latin typeface="Bangla MN"/>
                <a:cs typeface="Bangla MN"/>
              </a:rPr>
              <a:t>7 </a:t>
            </a:r>
            <a:r>
              <a:rPr lang="en-US" sz="2000" dirty="0">
                <a:solidFill>
                  <a:schemeClr val="bg1"/>
                </a:solidFill>
                <a:latin typeface="Bangla MN"/>
                <a:cs typeface="Bangla MN"/>
              </a:rPr>
              <a:t>For those who sleep, sleep at night, and those who get drunk, get drunk at night</a:t>
            </a:r>
            <a:r>
              <a:rPr lang="en-US" dirty="0"/>
              <a:t>. </a:t>
            </a:r>
            <a:endParaRPr lang="en-US"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263088" cy="5143500"/>
          </a:xfrm>
          <a:prstGeom prst="rect">
            <a:avLst/>
          </a:prstGeom>
        </p:spPr>
      </p:pic>
      <p:sp>
        <p:nvSpPr>
          <p:cNvPr id="4" name="Rectangle 3"/>
          <p:cNvSpPr/>
          <p:nvPr/>
        </p:nvSpPr>
        <p:spPr>
          <a:xfrm>
            <a:off x="4174105" y="390303"/>
            <a:ext cx="4770947" cy="4154983"/>
          </a:xfrm>
          <a:prstGeom prst="rect">
            <a:avLst/>
          </a:prstGeom>
        </p:spPr>
        <p:txBody>
          <a:bodyPr wrap="square">
            <a:spAutoFit/>
          </a:bodyPr>
          <a:lstStyle/>
          <a:p>
            <a:pPr algn="ctr"/>
            <a:r>
              <a:rPr lang="en-US" sz="2400" b="1" dirty="0">
                <a:latin typeface="Arial"/>
                <a:cs typeface="Arial"/>
              </a:rPr>
              <a:t>Acts 26:17-18</a:t>
            </a:r>
            <a:r>
              <a:rPr lang="en-US" sz="2400" b="1" baseline="30000" dirty="0">
                <a:latin typeface="Arial"/>
                <a:cs typeface="Arial"/>
              </a:rPr>
              <a:t> </a:t>
            </a:r>
            <a:endParaRPr lang="en-US" sz="2400" b="1" baseline="30000" dirty="0" smtClean="0">
              <a:latin typeface="Arial"/>
              <a:cs typeface="Arial"/>
            </a:endParaRPr>
          </a:p>
          <a:p>
            <a:pPr algn="ctr"/>
            <a:r>
              <a:rPr lang="en-US" sz="2400" dirty="0" smtClean="0">
                <a:latin typeface="Arial"/>
                <a:cs typeface="Arial"/>
              </a:rPr>
              <a:t>I </a:t>
            </a:r>
            <a:r>
              <a:rPr lang="en-US" sz="2400" dirty="0">
                <a:latin typeface="Arial"/>
                <a:cs typeface="Arial"/>
              </a:rPr>
              <a:t>will deliver you from the Jewish people, as well as from the Gentiles, to whom I now send you, </a:t>
            </a:r>
            <a:r>
              <a:rPr lang="en-US" sz="2400" b="1" baseline="30000" dirty="0">
                <a:latin typeface="Arial"/>
                <a:cs typeface="Arial"/>
              </a:rPr>
              <a:t>18 </a:t>
            </a:r>
            <a:r>
              <a:rPr lang="en-US" sz="2400" dirty="0">
                <a:latin typeface="Arial"/>
                <a:cs typeface="Arial"/>
              </a:rPr>
              <a:t>to open their eyes, in order to turn them from darkness to light, and from the power of Satan to God, that they may receive forgiveness of sins and an inheritance among those who are sanctified by faith in Me.’</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9" name="Rectangle 8"/>
          <p:cNvSpPr/>
          <p:nvPr/>
        </p:nvSpPr>
        <p:spPr>
          <a:xfrm>
            <a:off x="531657" y="484344"/>
            <a:ext cx="8310004" cy="4308872"/>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latin typeface="Bangla MN"/>
                <a:cs typeface="Bangla MN"/>
              </a:rPr>
              <a:t>1 Thessalonians 5:8-9 </a:t>
            </a:r>
            <a:endParaRPr lang="en-US" sz="3200" b="1" dirty="0" smtClean="0">
              <a:ln w="50800"/>
              <a:latin typeface="Bangla MN"/>
              <a:cs typeface="Bangla MN"/>
            </a:endParaRPr>
          </a:p>
          <a:p>
            <a:pPr algn="ctr"/>
            <a:r>
              <a:rPr lang="en-US" sz="3200" b="1" baseline="30000" dirty="0">
                <a:ln w="50800"/>
                <a:latin typeface="Bangla MN"/>
                <a:cs typeface="Bangla MN"/>
              </a:rPr>
              <a:t> </a:t>
            </a:r>
            <a:r>
              <a:rPr lang="en-US" sz="3200" b="1" dirty="0">
                <a:ln w="50800"/>
                <a:latin typeface="Bangla MN"/>
                <a:cs typeface="Bangla MN"/>
              </a:rPr>
              <a:t>But since we belong to the day, let us be sober, putting on faith and love as a breastplate, and the hope of salvation as a helmet. </a:t>
            </a:r>
            <a:r>
              <a:rPr lang="en-US" sz="3200" b="1" baseline="30000" dirty="0">
                <a:ln w="50800"/>
                <a:latin typeface="Bangla MN"/>
                <a:cs typeface="Bangla MN"/>
              </a:rPr>
              <a:t>9 </a:t>
            </a:r>
            <a:r>
              <a:rPr lang="en-US" sz="3200" b="1" dirty="0">
                <a:ln w="50800"/>
                <a:latin typeface="Bangla MN"/>
                <a:cs typeface="Bangla MN"/>
              </a:rPr>
              <a:t>For God did not appoint us to suffer wrath but to receive salvation through our Lord Jesus Christ.</a:t>
            </a:r>
          </a:p>
          <a:p>
            <a:pPr algn="ctr"/>
            <a:r>
              <a:rPr lang="en-US" b="1" dirty="0">
                <a:ln w="50800"/>
                <a:solidFill>
                  <a:schemeClr val="bg1">
                    <a:shade val="50000"/>
                  </a:schemeClr>
                </a:solidFill>
              </a:rPr>
              <a:t> </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6094</TotalTime>
  <Words>167</Words>
  <Application>Microsoft Macintosh PowerPoint</Application>
  <PresentationFormat>On-screen Show (16:9)</PresentationFormat>
  <Paragraphs>33</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319</cp:revision>
  <dcterms:created xsi:type="dcterms:W3CDTF">2016-08-27T22:55:59Z</dcterms:created>
  <dcterms:modified xsi:type="dcterms:W3CDTF">2017-11-18T23:25:43Z</dcterms:modified>
</cp:coreProperties>
</file>