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wdp" ContentType="image/vnd.ms-photo"/>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sldIdLst>
    <p:sldId id="289" r:id="rId2"/>
    <p:sldId id="279" r:id="rId3"/>
    <p:sldId id="322" r:id="rId4"/>
    <p:sldId id="292" r:id="rId5"/>
    <p:sldId id="334" r:id="rId6"/>
    <p:sldId id="300" r:id="rId7"/>
    <p:sldId id="317" r:id="rId8"/>
    <p:sldId id="303" r:id="rId9"/>
    <p:sldId id="302" r:id="rId10"/>
    <p:sldId id="313" r:id="rId11"/>
    <p:sldId id="305" r:id="rId12"/>
    <p:sldId id="306" r:id="rId13"/>
    <p:sldId id="324" r:id="rId14"/>
    <p:sldId id="323" r:id="rId15"/>
    <p:sldId id="331" r:id="rId16"/>
    <p:sldId id="332" r:id="rId17"/>
    <p:sldId id="336" r:id="rId18"/>
    <p:sldId id="335" r:id="rId19"/>
    <p:sldId id="337" r:id="rId20"/>
    <p:sldId id="261" r:id="rId2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8011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9" d="100"/>
          <a:sy n="129" d="100"/>
        </p:scale>
        <p:origin x="-120" y="-156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B6699-FDD2-4944-B0EF-D6543AD99DD7}" type="datetimeFigureOut">
              <a:rPr lang="en-US" smtClean="0"/>
              <a:t>8/12/17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6FF4-8795-B641-BBA6-070086CE5779}" type="slidenum">
              <a:rPr lang="en-US" smtClean="0"/>
              <a:t>‹#›</a:t>
            </a:fld>
            <a:endParaRPr lang="en-US" dirty="0"/>
          </a:p>
        </p:txBody>
      </p:sp>
    </p:spTree>
    <p:extLst>
      <p:ext uri="{BB962C8B-B14F-4D97-AF65-F5344CB8AC3E}">
        <p14:creationId xmlns:p14="http://schemas.microsoft.com/office/powerpoint/2010/main" val="46434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8/12/17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8/12/17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8/12/17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8/12/17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EEB39-6905-2A4C-A514-F32CAB29EF98}" type="datetimeFigureOut">
              <a:rPr lang="en-US" smtClean="0"/>
              <a:t>8/12/17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EEB39-6905-2A4C-A514-F32CAB29EF98}" type="datetimeFigureOut">
              <a:rPr lang="en-US" smtClean="0"/>
              <a:t>8/12/17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EEB39-6905-2A4C-A514-F32CAB29EF98}" type="datetimeFigureOut">
              <a:rPr lang="en-US" smtClean="0"/>
              <a:t>8/12/17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EEB39-6905-2A4C-A514-F32CAB29EF98}" type="datetimeFigureOut">
              <a:rPr lang="en-US" smtClean="0"/>
              <a:t>8/12/17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EB39-6905-2A4C-A514-F32CAB29EF98}" type="datetimeFigureOut">
              <a:rPr lang="en-US" smtClean="0"/>
              <a:t>8/12/17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8/12/17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8/12/17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EB39-6905-2A4C-A514-F32CAB29EF98}" type="datetimeFigureOut">
              <a:rPr lang="en-US" smtClean="0"/>
              <a:t>8/12/17</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5689CC-2951-A242-B0E2-3BABB9B5A26F}"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microsoft.com/office/2007/relationships/hdphoto" Target="../media/hdphoto2.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package" Target="../embeddings/Microsoft_Word_Document2.docx"/><Relationship Id="rId5"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microsoft.com/office/2007/relationships/hdphoto" Target="../media/hdphoto1.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240965095"/>
              </p:ext>
            </p:extLst>
          </p:nvPr>
        </p:nvGraphicFramePr>
        <p:xfrm>
          <a:off x="65298" y="0"/>
          <a:ext cx="9078702" cy="5143500"/>
        </p:xfrm>
        <a:graphic>
          <a:graphicData uri="http://schemas.openxmlformats.org/presentationml/2006/ole">
            <mc:AlternateContent xmlns:mc="http://schemas.openxmlformats.org/markup-compatibility/2006">
              <mc:Choice xmlns:v="urn:schemas-microsoft-com:vml" Requires="v">
                <p:oleObj spid="_x0000_s1110" name="Document" r:id="rId3" imgW="5486400" imgH="3238500" progId="Word.Document.12">
                  <p:embed/>
                </p:oleObj>
              </mc:Choice>
              <mc:Fallback>
                <p:oleObj name="Document" r:id="rId3" imgW="5486400" imgH="3238500" progId="Word.Document.12">
                  <p:embed/>
                  <p:pic>
                    <p:nvPicPr>
                      <p:cNvPr id="0" name=""/>
                      <p:cNvPicPr/>
                      <p:nvPr/>
                    </p:nvPicPr>
                    <p:blipFill>
                      <a:blip r:embed="rId4"/>
                      <a:stretch>
                        <a:fillRect/>
                      </a:stretch>
                    </p:blipFill>
                    <p:spPr>
                      <a:xfrm>
                        <a:off x="65298"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988849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20265" y="340819"/>
            <a:ext cx="8132377" cy="1528624"/>
          </a:xfrm>
          <a:prstGeom prst="rect">
            <a:avLst/>
          </a:prstGeom>
        </p:spPr>
        <p:txBody>
          <a:bodyPr wrap="square">
            <a:spAutoFit/>
          </a:bodyPr>
          <a:lstStyle/>
          <a:p>
            <a:r>
              <a:rPr lang="en-US" sz="3200" dirty="0" smtClean="0"/>
              <a:t>.</a:t>
            </a:r>
            <a:endParaRPr lang="en-US" sz="3200" b="1" dirty="0"/>
          </a:p>
          <a:p>
            <a:r>
              <a:rPr lang="en-US" sz="3200" baseline="30000" dirty="0"/>
              <a:t> </a:t>
            </a:r>
            <a:endParaRPr lang="en-US" sz="3200" dirty="0"/>
          </a:p>
          <a:p>
            <a:r>
              <a:rPr lang="en-US" sz="4000" dirty="0" smtClean="0">
                <a:latin typeface="Arial Hebrew"/>
                <a:cs typeface="Arial Hebrew"/>
              </a:rPr>
              <a:t> </a:t>
            </a:r>
            <a:endParaRPr lang="en-US" sz="4000" dirty="0">
              <a:latin typeface="Arial Hebrew"/>
              <a:cs typeface="Arial Hebrew"/>
            </a:endParaRPr>
          </a:p>
        </p:txBody>
      </p:sp>
      <p:pic>
        <p:nvPicPr>
          <p:cNvPr id="4" name="Picture 3"/>
          <p:cNvPicPr>
            <a:picLocks noChangeAspect="1"/>
          </p:cNvPicPr>
          <p:nvPr/>
        </p:nvPicPr>
        <p:blipFill>
          <a:blip r:embed="rId2"/>
          <a:stretch>
            <a:fillRect/>
          </a:stretch>
        </p:blipFill>
        <p:spPr>
          <a:xfrm>
            <a:off x="354439" y="296642"/>
            <a:ext cx="8398204" cy="4517655"/>
          </a:xfrm>
          <a:prstGeom prst="rect">
            <a:avLst/>
          </a:prstGeom>
        </p:spPr>
      </p:pic>
    </p:spTree>
    <p:extLst>
      <p:ext uri="{BB962C8B-B14F-4D97-AF65-F5344CB8AC3E}">
        <p14:creationId xmlns:p14="http://schemas.microsoft.com/office/powerpoint/2010/main" val="45763171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82606"/>
            <a:ext cx="9065273" cy="923330"/>
          </a:xfrm>
          <a:prstGeom prst="rect">
            <a:avLst/>
          </a:prstGeom>
        </p:spPr>
        <p:txBody>
          <a:bodyPr wrap="square">
            <a:spAutoFit/>
          </a:bodyPr>
          <a:lstStyle/>
          <a:p>
            <a:r>
              <a:rPr lang="en-US" sz="5400" b="1" dirty="0"/>
              <a:t> </a:t>
            </a:r>
            <a:r>
              <a:rPr lang="en-US" dirty="0"/>
              <a:t> </a:t>
            </a:r>
          </a:p>
        </p:txBody>
      </p:sp>
      <p:sp>
        <p:nvSpPr>
          <p:cNvPr id="3" name="Rectangle 2"/>
          <p:cNvSpPr/>
          <p:nvPr/>
        </p:nvSpPr>
        <p:spPr>
          <a:xfrm>
            <a:off x="452893" y="246100"/>
            <a:ext cx="8220985" cy="1384995"/>
          </a:xfrm>
          <a:prstGeom prst="rect">
            <a:avLst/>
          </a:prstGeom>
        </p:spPr>
        <p:txBody>
          <a:bodyPr wrap="square">
            <a:spAutoFit/>
          </a:bodyPr>
          <a:lstStyle/>
          <a:p>
            <a:r>
              <a:rPr lang="en-US" sz="2800" dirty="0"/>
              <a:t> </a:t>
            </a:r>
          </a:p>
          <a:p>
            <a:endParaRPr lang="en-US" sz="2800" dirty="0">
              <a:latin typeface="American Typewriter"/>
              <a:cs typeface="American Typewriter"/>
            </a:endParaRPr>
          </a:p>
          <a:p>
            <a:endParaRPr lang="en-US" sz="2800" dirty="0">
              <a:latin typeface="American Typewriter"/>
              <a:cs typeface="American Typewriter"/>
            </a:endParaRPr>
          </a:p>
        </p:txBody>
      </p:sp>
      <p:sp>
        <p:nvSpPr>
          <p:cNvPr id="2" name="Rectangle 1"/>
          <p:cNvSpPr/>
          <p:nvPr/>
        </p:nvSpPr>
        <p:spPr>
          <a:xfrm>
            <a:off x="452893" y="275632"/>
            <a:ext cx="8220985" cy="4401205"/>
          </a:xfrm>
          <a:prstGeom prst="rect">
            <a:avLst/>
          </a:prstGeom>
        </p:spPr>
        <p:txBody>
          <a:bodyPr wrap="square">
            <a:spAutoFit/>
          </a:bodyPr>
          <a:lstStyle/>
          <a:p>
            <a:r>
              <a:rPr lang="en-US" sz="4000" b="1" dirty="0"/>
              <a:t>Hebrews 10:38-39 </a:t>
            </a:r>
            <a:r>
              <a:rPr lang="en-US" sz="4000" b="1" baseline="30000" dirty="0"/>
              <a:t> </a:t>
            </a:r>
            <a:endParaRPr lang="en-US" sz="4000" b="1" baseline="30000" dirty="0" smtClean="0"/>
          </a:p>
          <a:p>
            <a:r>
              <a:rPr lang="en-US" sz="4000" dirty="0" smtClean="0"/>
              <a:t>And</a:t>
            </a:r>
            <a:r>
              <a:rPr lang="en-US" sz="4000" dirty="0"/>
              <a:t>, “But my righteous one will live by faith.  And I take no pleasure in the one who shrinks back.” But we do not belong to those who shrink back and are destroyed, but to those who have faith and are saved.</a:t>
            </a:r>
            <a:endParaRPr lang="en-US" sz="4000" b="1" dirty="0"/>
          </a:p>
        </p:txBody>
      </p:sp>
    </p:spTree>
    <p:extLst>
      <p:ext uri="{BB962C8B-B14F-4D97-AF65-F5344CB8AC3E}">
        <p14:creationId xmlns:p14="http://schemas.microsoft.com/office/powerpoint/2010/main" val="139458522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3511" y="177192"/>
            <a:ext cx="8378513" cy="4524315"/>
          </a:xfrm>
          <a:prstGeom prst="rect">
            <a:avLst/>
          </a:prstGeom>
        </p:spPr>
        <p:txBody>
          <a:bodyPr wrap="square">
            <a:spAutoFit/>
          </a:bodyPr>
          <a:lstStyle/>
          <a:p>
            <a:r>
              <a:rPr lang="en-US" sz="4800" b="1" dirty="0" smtClean="0">
                <a:latin typeface="Apple Chancery"/>
                <a:cs typeface="Apple Chancery"/>
              </a:rPr>
              <a:t>Habakkuk </a:t>
            </a:r>
            <a:r>
              <a:rPr lang="en-US" sz="4800" b="1" dirty="0">
                <a:latin typeface="Apple Chancery"/>
                <a:cs typeface="Apple Chancery"/>
              </a:rPr>
              <a:t>2:4</a:t>
            </a:r>
            <a:r>
              <a:rPr lang="en-US" sz="4800" dirty="0">
                <a:latin typeface="Apple Chancery"/>
                <a:cs typeface="Apple Chancery"/>
              </a:rPr>
              <a:t> </a:t>
            </a:r>
            <a:r>
              <a:rPr lang="en-US" sz="4800" dirty="0" smtClean="0">
                <a:latin typeface="Apple Chancery"/>
                <a:cs typeface="Apple Chancery"/>
              </a:rPr>
              <a:t>“</a:t>
            </a:r>
          </a:p>
          <a:p>
            <a:r>
              <a:rPr lang="en-US" sz="4800" dirty="0" smtClean="0">
                <a:latin typeface="Apple Chancery"/>
                <a:cs typeface="Apple Chancery"/>
              </a:rPr>
              <a:t>See</a:t>
            </a:r>
            <a:r>
              <a:rPr lang="en-US" sz="4800" dirty="0">
                <a:latin typeface="Apple Chancery"/>
                <a:cs typeface="Apple Chancery"/>
              </a:rPr>
              <a:t>, the enemy is puffed up;  his desires are not upright— but the righteous person will live by his faithfulness—</a:t>
            </a:r>
            <a:endParaRPr lang="en-US" sz="4800" b="1" dirty="0">
              <a:latin typeface="Apple Chancery"/>
              <a:cs typeface="Apple Chancery"/>
            </a:endParaRPr>
          </a:p>
          <a:p>
            <a:r>
              <a:rPr lang="en-US" sz="4800" i="1" dirty="0"/>
              <a:t> </a:t>
            </a:r>
            <a:endParaRPr lang="en-US" sz="4800" dirty="0"/>
          </a:p>
        </p:txBody>
      </p:sp>
    </p:spTree>
    <p:extLst>
      <p:ext uri="{BB962C8B-B14F-4D97-AF65-F5344CB8AC3E}">
        <p14:creationId xmlns:p14="http://schemas.microsoft.com/office/powerpoint/2010/main" val="300579098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7528" y="0"/>
            <a:ext cx="9212919" cy="5143500"/>
          </a:xfrm>
          <a:prstGeom prst="rect">
            <a:avLst/>
          </a:prstGeom>
        </p:spPr>
      </p:pic>
    </p:spTree>
    <p:extLst>
      <p:ext uri="{BB962C8B-B14F-4D97-AF65-F5344CB8AC3E}">
        <p14:creationId xmlns:p14="http://schemas.microsoft.com/office/powerpoint/2010/main" val="228266853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0420" y="364229"/>
            <a:ext cx="8014230" cy="3785652"/>
          </a:xfrm>
          <a:prstGeom prst="rect">
            <a:avLst/>
          </a:prstGeom>
        </p:spPr>
        <p:txBody>
          <a:bodyPr wrap="square">
            <a:spAutoFit/>
          </a:bodyPr>
          <a:lstStyle/>
          <a:p>
            <a:pPr algn="ctr"/>
            <a:r>
              <a:rPr lang="en-US" sz="4800" b="1" dirty="0">
                <a:latin typeface="Apple Chancery"/>
                <a:cs typeface="Apple Chancery"/>
              </a:rPr>
              <a:t>John 17:3</a:t>
            </a:r>
            <a:r>
              <a:rPr lang="en-US" sz="4800" dirty="0">
                <a:latin typeface="Apple Chancery"/>
                <a:cs typeface="Apple Chancery"/>
              </a:rPr>
              <a:t> </a:t>
            </a:r>
            <a:endParaRPr lang="en-US" sz="4800" dirty="0" smtClean="0">
              <a:latin typeface="Apple Chancery"/>
              <a:cs typeface="Apple Chancery"/>
            </a:endParaRPr>
          </a:p>
          <a:p>
            <a:pPr algn="ctr"/>
            <a:r>
              <a:rPr lang="en-US" sz="4800" dirty="0" smtClean="0">
                <a:latin typeface="Apple Chancery"/>
                <a:cs typeface="Apple Chancery"/>
              </a:rPr>
              <a:t>Now </a:t>
            </a:r>
            <a:r>
              <a:rPr lang="en-US" sz="4800" dirty="0">
                <a:latin typeface="Apple Chancery"/>
                <a:cs typeface="Apple Chancery"/>
              </a:rPr>
              <a:t>this is eternal life: that they know you, the only true God, and Jesus Christ, whom you have sent.</a:t>
            </a:r>
          </a:p>
        </p:txBody>
      </p:sp>
    </p:spTree>
    <p:extLst>
      <p:ext uri="{BB962C8B-B14F-4D97-AF65-F5344CB8AC3E}">
        <p14:creationId xmlns:p14="http://schemas.microsoft.com/office/powerpoint/2010/main" val="336158036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1965" y="295322"/>
            <a:ext cx="8063457" cy="3970318"/>
          </a:xfrm>
          <a:prstGeom prst="rect">
            <a:avLst/>
          </a:prstGeom>
        </p:spPr>
        <p:txBody>
          <a:bodyPr wrap="square">
            <a:spAutoFit/>
          </a:bodyPr>
          <a:lstStyle/>
          <a:p>
            <a:r>
              <a:rPr lang="en-US" sz="2800" b="1" dirty="0">
                <a:solidFill>
                  <a:srgbClr val="000000"/>
                </a:solidFill>
              </a:rPr>
              <a:t>2 Peter 2:20-21 If they have escaped the corruption of the world by knowing our Lord and Savior Jesus Christ and are again entangled in it and are overcome, they are worse off at the end than they were at the beginning. </a:t>
            </a:r>
            <a:r>
              <a:rPr lang="en-US" sz="2800" b="1" baseline="30000" dirty="0">
                <a:solidFill>
                  <a:srgbClr val="000000"/>
                </a:solidFill>
              </a:rPr>
              <a:t>21 </a:t>
            </a:r>
            <a:r>
              <a:rPr lang="en-US" sz="2800" b="1" dirty="0">
                <a:solidFill>
                  <a:srgbClr val="000000"/>
                </a:solidFill>
              </a:rPr>
              <a:t>It would have been better for them not to have known the way of righteousness, than to have known it and then to turn their backs on the sacred command that was passed on to them.</a:t>
            </a: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Lst>
          </a:blip>
          <a:stretch>
            <a:fillRect/>
          </a:stretch>
        </p:blipFill>
        <p:spPr>
          <a:xfrm>
            <a:off x="0" y="0"/>
            <a:ext cx="9144000" cy="5143500"/>
          </a:xfrm>
          <a:prstGeom prst="rect">
            <a:avLst/>
          </a:prstGeom>
        </p:spPr>
      </p:pic>
      <p:sp>
        <p:nvSpPr>
          <p:cNvPr id="6" name="Rectangle 5"/>
          <p:cNvSpPr/>
          <p:nvPr/>
        </p:nvSpPr>
        <p:spPr>
          <a:xfrm>
            <a:off x="169218" y="177193"/>
            <a:ext cx="6299269" cy="3416320"/>
          </a:xfrm>
          <a:prstGeom prst="rect">
            <a:avLst/>
          </a:prstGeom>
        </p:spPr>
        <p:txBody>
          <a:bodyPr wrap="square">
            <a:spAutoFit/>
          </a:bodyPr>
          <a:lstStyle/>
          <a:p>
            <a:r>
              <a:rPr lang="en-US" b="1" dirty="0">
                <a:ln w="10541" cmpd="sng">
                  <a:solidFill>
                    <a:srgbClr val="7D7D7D">
                      <a:tint val="100000"/>
                      <a:shade val="100000"/>
                      <a:satMod val="110000"/>
                    </a:srgbClr>
                  </a:solidFill>
                  <a:prstDash val="solid"/>
                </a:ln>
                <a:solidFill>
                  <a:srgbClr val="FF0000"/>
                </a:solidFill>
              </a:rPr>
              <a:t>2 </a:t>
            </a:r>
            <a:r>
              <a:rPr lang="en-US" sz="2400" b="1" dirty="0">
                <a:ln w="10541" cmpd="sng">
                  <a:solidFill>
                    <a:srgbClr val="7D7D7D">
                      <a:tint val="100000"/>
                      <a:shade val="100000"/>
                      <a:satMod val="110000"/>
                    </a:srgbClr>
                  </a:solidFill>
                  <a:prstDash val="solid"/>
                </a:ln>
                <a:solidFill>
                  <a:srgbClr val="FF0000"/>
                </a:solidFill>
              </a:rPr>
              <a:t>Peter 2:20-21 If they have escaped the corruption of the world by knowing our Lord and Savior Jesus Christ and are again entangled in it and are overcome, they are worse off at the end than they were at the beginning. </a:t>
            </a:r>
            <a:r>
              <a:rPr lang="en-US" sz="2400" b="1" baseline="30000" dirty="0">
                <a:ln w="10541" cmpd="sng">
                  <a:solidFill>
                    <a:srgbClr val="7D7D7D">
                      <a:tint val="100000"/>
                      <a:shade val="100000"/>
                      <a:satMod val="110000"/>
                    </a:srgbClr>
                  </a:solidFill>
                  <a:prstDash val="solid"/>
                </a:ln>
                <a:solidFill>
                  <a:srgbClr val="FF0000"/>
                </a:solidFill>
              </a:rPr>
              <a:t>21 </a:t>
            </a:r>
            <a:r>
              <a:rPr lang="en-US" sz="2400" b="1" dirty="0">
                <a:ln w="10541" cmpd="sng">
                  <a:solidFill>
                    <a:srgbClr val="7D7D7D">
                      <a:tint val="100000"/>
                      <a:shade val="100000"/>
                      <a:satMod val="110000"/>
                    </a:srgbClr>
                  </a:solidFill>
                  <a:prstDash val="solid"/>
                </a:ln>
                <a:solidFill>
                  <a:srgbClr val="FF0000"/>
                </a:solidFill>
              </a:rPr>
              <a:t>It would have been better for them not to have known the way of righteousness, than to have known it and then to turn their backs on the sacred command that was passed on to them.</a:t>
            </a:r>
          </a:p>
        </p:txBody>
      </p:sp>
    </p:spTree>
    <p:extLst>
      <p:ext uri="{BB962C8B-B14F-4D97-AF65-F5344CB8AC3E}">
        <p14:creationId xmlns:p14="http://schemas.microsoft.com/office/powerpoint/2010/main" val="409001161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68908"/>
            <a:ext cx="5777796" cy="4931854"/>
          </a:xfrm>
          <a:prstGeom prst="rect">
            <a:avLst/>
          </a:prstGeom>
        </p:spPr>
      </p:pic>
      <p:sp>
        <p:nvSpPr>
          <p:cNvPr id="5" name="Rectangle 4"/>
          <p:cNvSpPr/>
          <p:nvPr/>
        </p:nvSpPr>
        <p:spPr>
          <a:xfrm>
            <a:off x="4814445" y="239038"/>
            <a:ext cx="3918506" cy="4524315"/>
          </a:xfrm>
          <a:prstGeom prst="rect">
            <a:avLst/>
          </a:prstGeom>
        </p:spPr>
        <p:txBody>
          <a:bodyPr wrap="square">
            <a:spAutoFit/>
          </a:bodyPr>
          <a:lstStyle/>
          <a:p>
            <a:pPr algn="ctr"/>
            <a:r>
              <a:rPr lang="en-US" sz="3200" b="1" dirty="0"/>
              <a:t>2 Corinthians 13:5</a:t>
            </a:r>
            <a:r>
              <a:rPr lang="en-US" sz="3200" b="1" baseline="30000" dirty="0"/>
              <a:t> </a:t>
            </a:r>
            <a:endParaRPr lang="en-US" sz="3200" b="1" baseline="30000" dirty="0" smtClean="0"/>
          </a:p>
          <a:p>
            <a:pPr algn="ctr"/>
            <a:r>
              <a:rPr lang="en-US" sz="3200" dirty="0" smtClean="0"/>
              <a:t>Examine </a:t>
            </a:r>
            <a:r>
              <a:rPr lang="en-US" sz="3200" dirty="0"/>
              <a:t>yourselves to see whether you are in the faith; test yourselves. Do you not realize that Christ Jesus is in you—unless, of course, you fail the test?</a:t>
            </a:r>
            <a:endParaRPr lang="en-US" sz="3200" b="1" dirty="0"/>
          </a:p>
        </p:txBody>
      </p:sp>
    </p:spTree>
    <p:extLst>
      <p:ext uri="{BB962C8B-B14F-4D97-AF65-F5344CB8AC3E}">
        <p14:creationId xmlns:p14="http://schemas.microsoft.com/office/powerpoint/2010/main" val="345201816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9957" y="472513"/>
            <a:ext cx="7876393" cy="4031873"/>
          </a:xfrm>
          <a:prstGeom prst="rect">
            <a:avLst/>
          </a:prstGeom>
        </p:spPr>
        <p:txBody>
          <a:bodyPr wrap="square">
            <a:spAutoFit/>
          </a:bodyPr>
          <a:lstStyle/>
          <a:p>
            <a:r>
              <a:rPr lang="en-US" sz="3200" b="1" dirty="0">
                <a:latin typeface="American Typewriter"/>
                <a:cs typeface="American Typewriter"/>
              </a:rPr>
              <a:t>2 Peter 1:10-11</a:t>
            </a:r>
            <a:r>
              <a:rPr lang="en-US" sz="3200" b="1" baseline="30000" dirty="0">
                <a:latin typeface="American Typewriter"/>
                <a:cs typeface="American Typewriter"/>
              </a:rPr>
              <a:t> </a:t>
            </a:r>
            <a:endParaRPr lang="en-US" sz="3200" b="1" baseline="30000" dirty="0" smtClean="0">
              <a:latin typeface="American Typewriter"/>
              <a:cs typeface="American Typewriter"/>
            </a:endParaRPr>
          </a:p>
          <a:p>
            <a:r>
              <a:rPr lang="en-US" sz="3200" dirty="0" smtClean="0">
                <a:latin typeface="American Typewriter"/>
                <a:cs typeface="American Typewriter"/>
              </a:rPr>
              <a:t>Therefore</a:t>
            </a:r>
            <a:r>
              <a:rPr lang="en-US" sz="3200" dirty="0">
                <a:latin typeface="American Typewriter"/>
                <a:cs typeface="American Typewriter"/>
              </a:rPr>
              <a:t>, my brothers and sisters, make every effort to confirm your calling and election. For if you do these things, you will never stumble, </a:t>
            </a:r>
            <a:r>
              <a:rPr lang="en-US" sz="3200" baseline="30000" dirty="0">
                <a:latin typeface="American Typewriter"/>
                <a:cs typeface="American Typewriter"/>
              </a:rPr>
              <a:t>11 </a:t>
            </a:r>
            <a:r>
              <a:rPr lang="en-US" sz="3200" dirty="0">
                <a:latin typeface="American Typewriter"/>
                <a:cs typeface="American Typewriter"/>
              </a:rPr>
              <a:t>and you will receive a rich welcome into the eternal kingdom of our Lord and Savior Jesus Christ.</a:t>
            </a:r>
            <a:endParaRPr lang="en-US" sz="3200" b="1" dirty="0">
              <a:latin typeface="American Typewriter"/>
              <a:cs typeface="American Typewriter"/>
            </a:endParaRPr>
          </a:p>
        </p:txBody>
      </p:sp>
    </p:spTree>
    <p:extLst>
      <p:ext uri="{BB962C8B-B14F-4D97-AF65-F5344CB8AC3E}">
        <p14:creationId xmlns:p14="http://schemas.microsoft.com/office/powerpoint/2010/main" val="317959490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27021" y="275633"/>
            <a:ext cx="7748402" cy="4708981"/>
          </a:xfrm>
          <a:prstGeom prst="rect">
            <a:avLst/>
          </a:prstGeom>
        </p:spPr>
        <p:txBody>
          <a:bodyPr wrap="square">
            <a:spAutoFit/>
          </a:bodyPr>
          <a:lstStyle/>
          <a:p>
            <a:pPr algn="ctr"/>
            <a:endParaRPr lang="en-US" sz="3200" b="1" dirty="0" smtClean="0"/>
          </a:p>
          <a:p>
            <a:r>
              <a:rPr lang="en-US" sz="3200" b="1" dirty="0" smtClean="0"/>
              <a:t>2 </a:t>
            </a:r>
            <a:r>
              <a:rPr lang="en-US" sz="3200" b="1" dirty="0"/>
              <a:t>Peter 1:5-7</a:t>
            </a:r>
            <a:r>
              <a:rPr lang="en-US" sz="3200" dirty="0"/>
              <a:t> For this very reason, make every effort to add to your faith goodness; and to goodness, knowledge; </a:t>
            </a:r>
            <a:r>
              <a:rPr lang="en-US" sz="3200" baseline="30000" dirty="0"/>
              <a:t>6 </a:t>
            </a:r>
            <a:r>
              <a:rPr lang="en-US" sz="3200" dirty="0"/>
              <a:t>and to knowledge, self-control; and to self-control, perseverance; and to perseverance, godliness; </a:t>
            </a:r>
            <a:r>
              <a:rPr lang="en-US" sz="3200" baseline="30000" dirty="0"/>
              <a:t>7 </a:t>
            </a:r>
            <a:r>
              <a:rPr lang="en-US" sz="3200" dirty="0"/>
              <a:t>and to godliness, mutual affection; and to mutual affection, love.</a:t>
            </a:r>
            <a:endParaRPr lang="en-US" sz="3200" b="1" dirty="0"/>
          </a:p>
          <a:p>
            <a:endParaRPr lang="en-US" sz="4400" dirty="0">
              <a:latin typeface="American Typewriter"/>
              <a:cs typeface="American Typewriter"/>
            </a:endParaRPr>
          </a:p>
        </p:txBody>
      </p:sp>
    </p:spTree>
    <p:extLst>
      <p:ext uri="{BB962C8B-B14F-4D97-AF65-F5344CB8AC3E}">
        <p14:creationId xmlns:p14="http://schemas.microsoft.com/office/powerpoint/2010/main" val="239038058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77794" y="445763"/>
            <a:ext cx="7620409" cy="3754874"/>
          </a:xfrm>
          <a:prstGeom prst="rect">
            <a:avLst/>
          </a:prstGeom>
        </p:spPr>
        <p:txBody>
          <a:bodyPr wrap="square">
            <a:spAutoFit/>
          </a:bodyPr>
          <a:lstStyle/>
          <a:p>
            <a:pPr algn="ctr"/>
            <a:r>
              <a:rPr lang="en-US" sz="2800" b="1" dirty="0">
                <a:latin typeface="American Typewriter"/>
                <a:cs typeface="American Typewriter"/>
              </a:rPr>
              <a:t>Then, when the question arises</a:t>
            </a:r>
            <a:r>
              <a:rPr lang="en-US" sz="2800" b="1" dirty="0" smtClean="0">
                <a:latin typeface="American Typewriter"/>
                <a:cs typeface="American Typewriter"/>
              </a:rPr>
              <a:t>,</a:t>
            </a:r>
          </a:p>
          <a:p>
            <a:r>
              <a:rPr lang="en-US" b="1" dirty="0" smtClean="0"/>
              <a:t> </a:t>
            </a:r>
          </a:p>
          <a:p>
            <a:pPr algn="ctr"/>
            <a:r>
              <a:rPr lang="en-US" sz="4000" b="1" dirty="0" smtClean="0">
                <a:latin typeface="Arial Hebrew Scholar"/>
                <a:cs typeface="Arial Hebrew Scholar"/>
              </a:rPr>
              <a:t>"When the Son of man comes, will He really find faith on the earth?" </a:t>
            </a:r>
          </a:p>
          <a:p>
            <a:endParaRPr lang="en-US" b="1" dirty="0" smtClean="0"/>
          </a:p>
          <a:p>
            <a:pPr algn="ctr"/>
            <a:r>
              <a:rPr lang="en-US" sz="2800" b="1" dirty="0" smtClean="0">
                <a:latin typeface="American Typewriter"/>
                <a:cs typeface="American Typewriter"/>
              </a:rPr>
              <a:t>the </a:t>
            </a:r>
            <a:r>
              <a:rPr lang="en-US" sz="2800" b="1" dirty="0">
                <a:latin typeface="American Typewriter"/>
                <a:cs typeface="American Typewriter"/>
              </a:rPr>
              <a:t>answer will be a resounding</a:t>
            </a:r>
            <a:r>
              <a:rPr lang="en-US" b="1" dirty="0"/>
              <a:t>, </a:t>
            </a:r>
            <a:endParaRPr lang="en-US" b="1" dirty="0" smtClean="0"/>
          </a:p>
          <a:p>
            <a:pPr algn="ctr"/>
            <a:r>
              <a:rPr lang="en-US" sz="6600" b="1" dirty="0" smtClean="0">
                <a:latin typeface="Arial Hebrew Scholar"/>
                <a:cs typeface="Arial Hebrew Scholar"/>
              </a:rPr>
              <a:t>"</a:t>
            </a:r>
            <a:r>
              <a:rPr lang="en-US" sz="6600" b="1" dirty="0">
                <a:latin typeface="Arial Hebrew Scholar"/>
                <a:cs typeface="Arial Hebrew Scholar"/>
              </a:rPr>
              <a:t>Yes!"</a:t>
            </a:r>
            <a:endParaRPr lang="en-US" sz="6600" dirty="0">
              <a:latin typeface="Arial Hebrew Scholar"/>
              <a:cs typeface="Arial Hebrew Scholar"/>
            </a:endParaRPr>
          </a:p>
        </p:txBody>
      </p:sp>
    </p:spTree>
    <p:extLst>
      <p:ext uri="{BB962C8B-B14F-4D97-AF65-F5344CB8AC3E}">
        <p14:creationId xmlns:p14="http://schemas.microsoft.com/office/powerpoint/2010/main" val="105240900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9039" y="0"/>
            <a:ext cx="9144000" cy="5211515"/>
          </a:xfrm>
          <a:prstGeom prst="rect">
            <a:avLst/>
          </a:prstGeom>
        </p:spPr>
      </p:pic>
      <p:sp>
        <p:nvSpPr>
          <p:cNvPr id="2" name="Rectangle 1"/>
          <p:cNvSpPr/>
          <p:nvPr/>
        </p:nvSpPr>
        <p:spPr>
          <a:xfrm>
            <a:off x="19040" y="0"/>
            <a:ext cx="9124960" cy="7048084"/>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en-U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01600">
                    <a:schemeClr val="accent2">
                      <a:satMod val="175000"/>
                      <a:alpha val="40000"/>
                    </a:schemeClr>
                  </a:glow>
                  <a:outerShdw blurRad="50800" algn="tl" rotWithShape="0">
                    <a:srgbClr val="000000"/>
                  </a:outerShdw>
                </a:effectLst>
              </a:rPr>
              <a:t>“</a:t>
            </a:r>
            <a:r>
              <a:rPr lang="en-US"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01600">
                    <a:schemeClr val="accent2">
                      <a:satMod val="175000"/>
                      <a:alpha val="40000"/>
                    </a:schemeClr>
                  </a:glow>
                  <a:outerShdw blurRad="50800" algn="tl" rotWithShape="0">
                    <a:srgbClr val="000000"/>
                  </a:outerShdw>
                </a:effectLst>
              </a:rPr>
              <a:t>Will He Find Faith On The Earth?</a:t>
            </a:r>
            <a:r>
              <a:rPr lang="en-US"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01600">
                    <a:schemeClr val="accent2">
                      <a:satMod val="175000"/>
                      <a:alpha val="40000"/>
                    </a:schemeClr>
                  </a:glow>
                  <a:outerShdw blurRad="50800" algn="tl" rotWithShape="0">
                    <a:srgbClr val="000000"/>
                  </a:outerShdw>
                </a:effectLst>
              </a:rPr>
              <a:t> </a:t>
            </a:r>
            <a:r>
              <a:rPr lang="en-U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01600">
                    <a:schemeClr val="accent2">
                      <a:satMod val="175000"/>
                      <a:alpha val="40000"/>
                    </a:schemeClr>
                  </a:glow>
                  <a:outerShdw blurRad="50800" algn="tl" rotWithShape="0">
                    <a:srgbClr val="000000"/>
                  </a:outerShdw>
                </a:effectLst>
              </a:rPr>
              <a:t>”</a:t>
            </a:r>
            <a:endPar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01600">
                  <a:schemeClr val="accent2">
                    <a:satMod val="175000"/>
                    <a:alpha val="40000"/>
                  </a:schemeClr>
                </a:glow>
                <a:outerShdw blurRad="50800" algn="tl" rotWithShape="0">
                  <a:srgbClr val="000000"/>
                </a:outerShdw>
              </a:effectLst>
            </a:endParaRPr>
          </a:p>
          <a:p>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algn="ct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r>
              <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algn="ctr"/>
            <a:endParaRPr lang="en-U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21728708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7356246"/>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2127"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8181707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5143500"/>
          </a:xfrm>
          <a:prstGeom prst="rect">
            <a:avLst/>
          </a:prstGeom>
        </p:spPr>
      </p:pic>
      <p:sp>
        <p:nvSpPr>
          <p:cNvPr id="5" name="Rectangle 4"/>
          <p:cNvSpPr/>
          <p:nvPr/>
        </p:nvSpPr>
        <p:spPr>
          <a:xfrm>
            <a:off x="522386" y="600028"/>
            <a:ext cx="8123997" cy="3785652"/>
          </a:xfrm>
          <a:prstGeom prst="rect">
            <a:avLst/>
          </a:prstGeom>
        </p:spPr>
        <p:txBody>
          <a:bodyPr wrap="square">
            <a:spAutoFit/>
          </a:bodyPr>
          <a:lstStyle/>
          <a:p>
            <a:r>
              <a:rPr lang="en-US" sz="4000" b="1" dirty="0" smtClean="0">
                <a:solidFill>
                  <a:schemeClr val="bg1"/>
                </a:solidFill>
              </a:rPr>
              <a:t>Hebrews 4:12</a:t>
            </a:r>
            <a:r>
              <a:rPr lang="en-US" sz="4000" dirty="0" smtClean="0">
                <a:solidFill>
                  <a:schemeClr val="bg1"/>
                </a:solidFill>
              </a:rPr>
              <a:t> For the word of God is alive and active. Sharper than any double-edged sword, it penetrates even to dividing soul and spirit, joints and marrow; it judges the thoughts and attitudes of the heart.</a:t>
            </a:r>
            <a:endParaRPr lang="en-US" sz="4000" dirty="0">
              <a:solidFill>
                <a:schemeClr val="bg1"/>
              </a:solidFill>
            </a:endParaRPr>
          </a:p>
        </p:txBody>
      </p:sp>
    </p:spTree>
    <p:extLst>
      <p:ext uri="{BB962C8B-B14F-4D97-AF65-F5344CB8AC3E}">
        <p14:creationId xmlns:p14="http://schemas.microsoft.com/office/powerpoint/2010/main" val="341066493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46431" y="1786598"/>
            <a:ext cx="2082070" cy="523220"/>
          </a:xfrm>
          <a:prstGeom prst="rect">
            <a:avLst/>
          </a:prstGeom>
        </p:spPr>
        <p:txBody>
          <a:bodyPr wrap="none">
            <a:spAutoFit/>
          </a:bodyPr>
          <a:lstStyle/>
          <a:p>
            <a:r>
              <a:rPr lang="en-US" sz="2800" b="1" dirty="0">
                <a:solidFill>
                  <a:srgbClr val="000000"/>
                </a:solidFill>
              </a:rPr>
              <a:t>John 6:14-15 </a:t>
            </a:r>
            <a:endParaRPr lang="en-US" sz="2800" dirty="0">
              <a:solidFill>
                <a:srgbClr val="000000"/>
              </a:solidFill>
            </a:endParaRPr>
          </a:p>
        </p:txBody>
      </p:sp>
      <p:sp>
        <p:nvSpPr>
          <p:cNvPr id="2" name="Rectangle 1"/>
          <p:cNvSpPr/>
          <p:nvPr/>
        </p:nvSpPr>
        <p:spPr>
          <a:xfrm>
            <a:off x="679339" y="586591"/>
            <a:ext cx="7856702" cy="3785652"/>
          </a:xfrm>
          <a:prstGeom prst="rect">
            <a:avLst/>
          </a:prstGeom>
        </p:spPr>
        <p:txBody>
          <a:bodyPr wrap="square">
            <a:spAutoFit/>
          </a:bodyPr>
          <a:lstStyle/>
          <a:p>
            <a:r>
              <a:rPr lang="en-US" sz="2400" dirty="0"/>
              <a:t>Luke 18:1-8 </a:t>
            </a:r>
            <a:r>
              <a:rPr lang="en-US" sz="2400" b="1" dirty="0"/>
              <a:t>Then Jesus told his disciples a parable to show them that they should always pray and not give up. </a:t>
            </a:r>
            <a:r>
              <a:rPr lang="en-US" sz="2400" b="1" baseline="30000" dirty="0"/>
              <a:t>2 </a:t>
            </a:r>
            <a:r>
              <a:rPr lang="en-US" sz="2400" b="1" dirty="0"/>
              <a:t>He said: “In a certain town there was a judge who neither feared God nor cared what people thought. </a:t>
            </a:r>
            <a:r>
              <a:rPr lang="en-US" sz="2400" b="1" baseline="30000" dirty="0"/>
              <a:t>3 </a:t>
            </a:r>
            <a:r>
              <a:rPr lang="en-US" sz="2400" b="1" dirty="0"/>
              <a:t>And there was a widow in that town who kept coming to him with the plea, ‘Grant me justice against my adversary.’ </a:t>
            </a:r>
            <a:r>
              <a:rPr lang="en-US" sz="2400" b="1" baseline="30000" dirty="0"/>
              <a:t>4 </a:t>
            </a:r>
            <a:r>
              <a:rPr lang="en-US" sz="2400" b="1" dirty="0"/>
              <a:t>“For some time he refused. But finally he said to himself, ‘Even though I don’t fear God or care what people think, </a:t>
            </a:r>
            <a:r>
              <a:rPr lang="en-US" sz="2400" b="1" baseline="30000" dirty="0"/>
              <a:t>5 </a:t>
            </a:r>
            <a:r>
              <a:rPr lang="en-US" sz="2400" b="1" dirty="0"/>
              <a:t>yet because this widow keeps bothering me, I will see that she gets justice, so that she won’t eventually come and attack me!</a:t>
            </a:r>
            <a:r>
              <a:rPr lang="en-US" sz="2400" dirty="0"/>
              <a:t> </a:t>
            </a:r>
          </a:p>
        </p:txBody>
      </p:sp>
    </p:spTree>
    <p:extLst>
      <p:ext uri="{BB962C8B-B14F-4D97-AF65-F5344CB8AC3E}">
        <p14:creationId xmlns:p14="http://schemas.microsoft.com/office/powerpoint/2010/main" val="198645478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0575" y="954919"/>
            <a:ext cx="7945311" cy="2585323"/>
          </a:xfrm>
          <a:prstGeom prst="rect">
            <a:avLst/>
          </a:prstGeom>
        </p:spPr>
        <p:txBody>
          <a:bodyPr wrap="square">
            <a:spAutoFit/>
          </a:bodyPr>
          <a:lstStyle/>
          <a:p>
            <a:r>
              <a:rPr lang="en-US" sz="2400" baseline="30000" dirty="0" smtClean="0"/>
              <a:t>6</a:t>
            </a:r>
            <a:r>
              <a:rPr lang="en-US" sz="2400" dirty="0" smtClean="0"/>
              <a:t>And </a:t>
            </a:r>
            <a:r>
              <a:rPr lang="en-US" sz="2400" dirty="0"/>
              <a:t>the Lord said, “Listen to what the unjust judge says. </a:t>
            </a:r>
            <a:r>
              <a:rPr lang="en-US" sz="2400" baseline="30000" dirty="0"/>
              <a:t>7 </a:t>
            </a:r>
            <a:r>
              <a:rPr lang="en-US" sz="2400" dirty="0"/>
              <a:t>And will not God bring about justice for his chosen ones, who cry out to him day and night? Will he keep putting them off? </a:t>
            </a:r>
            <a:r>
              <a:rPr lang="en-US" sz="2400" baseline="30000" dirty="0"/>
              <a:t>8 </a:t>
            </a:r>
            <a:r>
              <a:rPr lang="en-US" sz="2400" dirty="0"/>
              <a:t>I tell you, he will see that they get justice, and quickly. However, when the Son of Man comes, will he find faith on the earth?”</a:t>
            </a:r>
            <a:endParaRPr lang="en-US" sz="2400" b="1" dirty="0"/>
          </a:p>
          <a:p>
            <a:r>
              <a:rPr lang="en-US" dirty="0"/>
              <a:t> </a:t>
            </a:r>
          </a:p>
        </p:txBody>
      </p:sp>
    </p:spTree>
    <p:extLst>
      <p:ext uri="{BB962C8B-B14F-4D97-AF65-F5344CB8AC3E}">
        <p14:creationId xmlns:p14="http://schemas.microsoft.com/office/powerpoint/2010/main" val="351949011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Lst>
          </a:blip>
          <a:stretch>
            <a:fillRect/>
          </a:stretch>
        </p:blipFill>
        <p:spPr>
          <a:xfrm>
            <a:off x="285519" y="280457"/>
            <a:ext cx="8591194" cy="4592332"/>
          </a:xfrm>
          <a:prstGeom prst="rect">
            <a:avLst/>
          </a:prstGeom>
        </p:spPr>
      </p:pic>
      <p:sp>
        <p:nvSpPr>
          <p:cNvPr id="4" name="Rectangle 3"/>
          <p:cNvSpPr/>
          <p:nvPr/>
        </p:nvSpPr>
        <p:spPr>
          <a:xfrm>
            <a:off x="630111" y="482357"/>
            <a:ext cx="7768093" cy="381643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James 2:16-18 If one of you says to them, “Go in peace; keep warm and well fed,” but does nothing about their physical needs, what good is it? </a:t>
            </a:r>
            <a:r>
              <a:rPr lang="en-US" sz="2800" b="1" spc="50" baseline="3000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17 </a:t>
            </a: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 the same way, faith by itself, if it is not accompanied by action, is dead </a:t>
            </a:r>
            <a:r>
              <a:rPr lang="en-US" sz="2800" b="1" spc="50" baseline="3000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18 </a:t>
            </a: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But someone will say, “You have faith; I have deeds. ”Show me your faith without deeds, and I will show you my faith by my deeds.</a:t>
            </a:r>
          </a:p>
          <a:p>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p:txBody>
      </p:sp>
    </p:spTree>
    <p:extLst>
      <p:ext uri="{BB962C8B-B14F-4D97-AF65-F5344CB8AC3E}">
        <p14:creationId xmlns:p14="http://schemas.microsoft.com/office/powerpoint/2010/main" val="385892538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7992" y="127972"/>
            <a:ext cx="8860942" cy="4862946"/>
          </a:xfrm>
          <a:prstGeom prst="rect">
            <a:avLst/>
          </a:prstGeom>
        </p:spPr>
      </p:pic>
    </p:spTree>
    <p:extLst>
      <p:ext uri="{BB962C8B-B14F-4D97-AF65-F5344CB8AC3E}">
        <p14:creationId xmlns:p14="http://schemas.microsoft.com/office/powerpoint/2010/main" val="80815969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3200" y="279400"/>
            <a:ext cx="8737600" cy="4572000"/>
          </a:xfrm>
          <a:prstGeom prst="rect">
            <a:avLst/>
          </a:prstGeom>
        </p:spPr>
      </p:pic>
    </p:spTree>
    <p:extLst>
      <p:ext uri="{BB962C8B-B14F-4D97-AF65-F5344CB8AC3E}">
        <p14:creationId xmlns:p14="http://schemas.microsoft.com/office/powerpoint/2010/main" val="140659536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3250" y="371099"/>
            <a:ext cx="8931048" cy="830997"/>
          </a:xfrm>
          <a:prstGeom prst="rect">
            <a:avLst/>
          </a:prstGeom>
        </p:spPr>
        <p:txBody>
          <a:bodyPr wrap="square">
            <a:spAutoFit/>
          </a:bodyPr>
          <a:lstStyle/>
          <a:p>
            <a:r>
              <a:rPr lang="en-US" sz="4800" dirty="0">
                <a:solidFill>
                  <a:schemeClr val="bg1"/>
                </a:solidFill>
              </a:rPr>
              <a:t> </a:t>
            </a:r>
          </a:p>
        </p:txBody>
      </p:sp>
      <p:sp>
        <p:nvSpPr>
          <p:cNvPr id="7" name="TextBox 6"/>
          <p:cNvSpPr txBox="1"/>
          <p:nvPr/>
        </p:nvSpPr>
        <p:spPr>
          <a:xfrm>
            <a:off x="6236247" y="1602881"/>
            <a:ext cx="1713935" cy="461665"/>
          </a:xfrm>
          <a:prstGeom prst="rect">
            <a:avLst/>
          </a:prstGeom>
          <a:noFill/>
        </p:spPr>
        <p:txBody>
          <a:bodyPr wrap="square" rtlCol="0">
            <a:spAutoFit/>
          </a:bodyPr>
          <a:lstStyle/>
          <a:p>
            <a:r>
              <a:rPr lang="en-US" sz="2400" b="1" dirty="0">
                <a:solidFill>
                  <a:srgbClr val="000000"/>
                </a:solidFill>
              </a:rPr>
              <a:t>Exodus 3:14</a:t>
            </a:r>
            <a:r>
              <a:rPr lang="en-US" sz="2400" dirty="0">
                <a:solidFill>
                  <a:srgbClr val="000000"/>
                </a:solidFill>
              </a:rPr>
              <a:t> </a:t>
            </a:r>
          </a:p>
        </p:txBody>
      </p:sp>
      <p:sp>
        <p:nvSpPr>
          <p:cNvPr id="3" name="Rectangle 2"/>
          <p:cNvSpPr/>
          <p:nvPr/>
        </p:nvSpPr>
        <p:spPr>
          <a:xfrm>
            <a:off x="531657" y="371099"/>
            <a:ext cx="8142221" cy="810478"/>
          </a:xfrm>
          <a:prstGeom prst="rect">
            <a:avLst/>
          </a:prstGeom>
        </p:spPr>
        <p:txBody>
          <a:bodyPr wrap="square">
            <a:spAutoFit/>
          </a:bodyPr>
          <a:lstStyle/>
          <a:p>
            <a:r>
              <a:rPr lang="en-US" sz="2800" i="1" baseline="30000" dirty="0"/>
              <a:t> </a:t>
            </a:r>
            <a:endParaRPr lang="en-US" sz="2800" dirty="0"/>
          </a:p>
          <a:p>
            <a:endParaRPr lang="en-US" sz="2800" dirty="0">
              <a:latin typeface="Arial Hebrew"/>
              <a:cs typeface="Arial Hebrew"/>
            </a:endParaRPr>
          </a:p>
        </p:txBody>
      </p:sp>
      <p:pic>
        <p:nvPicPr>
          <p:cNvPr id="4" name="Picture 3"/>
          <p:cNvPicPr>
            <a:picLocks noChangeAspect="1"/>
          </p:cNvPicPr>
          <p:nvPr/>
        </p:nvPicPr>
        <p:blipFill>
          <a:blip r:embed="rId2"/>
          <a:stretch>
            <a:fillRect/>
          </a:stretch>
        </p:blipFill>
        <p:spPr>
          <a:xfrm>
            <a:off x="212952" y="127972"/>
            <a:ext cx="8746445" cy="4872790"/>
          </a:xfrm>
          <a:prstGeom prst="rect">
            <a:avLst/>
          </a:prstGeom>
        </p:spPr>
      </p:pic>
      <p:sp>
        <p:nvSpPr>
          <p:cNvPr id="6" name="TextBox 5"/>
          <p:cNvSpPr txBox="1"/>
          <p:nvPr/>
        </p:nvSpPr>
        <p:spPr>
          <a:xfrm flipH="1">
            <a:off x="3199783" y="4427257"/>
            <a:ext cx="2874884" cy="369332"/>
          </a:xfrm>
          <a:prstGeom prst="rect">
            <a:avLst/>
          </a:prstGeom>
          <a:noFill/>
        </p:spPr>
        <p:txBody>
          <a:bodyPr wrap="square" rtlCol="0">
            <a:spAutoFit/>
          </a:bodyPr>
          <a:lstStyle/>
          <a:p>
            <a:pPr algn="ctr"/>
            <a:r>
              <a:rPr lang="en-US" dirty="0"/>
              <a:t>2 Corinthians 5:7 </a:t>
            </a:r>
          </a:p>
        </p:txBody>
      </p:sp>
    </p:spTree>
    <p:extLst>
      <p:ext uri="{BB962C8B-B14F-4D97-AF65-F5344CB8AC3E}">
        <p14:creationId xmlns:p14="http://schemas.microsoft.com/office/powerpoint/2010/main" val="407302860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5119</TotalTime>
  <Words>266</Words>
  <Application>Microsoft Macintosh PowerPoint</Application>
  <PresentationFormat>On-screen Show (16:9)</PresentationFormat>
  <Paragraphs>44</Paragraphs>
  <Slides>20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Black</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Olla</dc:creator>
  <cp:lastModifiedBy>Robert J. Olla</cp:lastModifiedBy>
  <cp:revision>256</cp:revision>
  <dcterms:created xsi:type="dcterms:W3CDTF">2016-08-27T22:55:59Z</dcterms:created>
  <dcterms:modified xsi:type="dcterms:W3CDTF">2017-08-12T20:23:19Z</dcterms:modified>
</cp:coreProperties>
</file>