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89" r:id="rId2"/>
    <p:sldId id="299" r:id="rId3"/>
    <p:sldId id="279" r:id="rId4"/>
    <p:sldId id="292" r:id="rId5"/>
    <p:sldId id="300" r:id="rId6"/>
    <p:sldId id="303" r:id="rId7"/>
    <p:sldId id="302" r:id="rId8"/>
    <p:sldId id="313" r:id="rId9"/>
    <p:sldId id="305" r:id="rId10"/>
    <p:sldId id="306" r:id="rId11"/>
    <p:sldId id="310" r:id="rId12"/>
    <p:sldId id="309" r:id="rId13"/>
    <p:sldId id="314" r:id="rId14"/>
    <p:sldId id="315" r:id="rId15"/>
    <p:sldId id="261"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ACC"/>
    <a:srgbClr val="506DF2"/>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9" d="100"/>
          <a:sy n="139" d="100"/>
        </p:scale>
        <p:origin x="-104" y="-143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2/25/17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2/25/17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2/25/17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2/25/17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2/25/17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2/25/17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2/25/17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2/25/17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2/25/17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088"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3999" cy="5143500"/>
          </a:xfrm>
          <a:prstGeom prst="rect">
            <a:avLst/>
          </a:prstGeom>
        </p:spPr>
      </p:pic>
      <p:sp>
        <p:nvSpPr>
          <p:cNvPr id="5" name="Rectangle 4"/>
          <p:cNvSpPr/>
          <p:nvPr/>
        </p:nvSpPr>
        <p:spPr>
          <a:xfrm>
            <a:off x="219291" y="307394"/>
            <a:ext cx="8470135" cy="1569660"/>
          </a:xfrm>
          <a:prstGeom prst="rect">
            <a:avLst/>
          </a:prstGeom>
          <a:solidFill>
            <a:srgbClr val="415ACC"/>
          </a:solidFill>
        </p:spPr>
        <p:txBody>
          <a:bodyPr wrap="square">
            <a:spAutoFit/>
          </a:bodyPr>
          <a:lstStyle/>
          <a:p>
            <a:pPr algn="ctr"/>
            <a:r>
              <a:rPr lang="en-US" sz="2400" b="1" dirty="0"/>
              <a:t>Matthew 24:11-13 </a:t>
            </a:r>
            <a:endParaRPr lang="en-US" sz="2400" b="1" dirty="0" smtClean="0"/>
          </a:p>
          <a:p>
            <a:pPr algn="ctr"/>
            <a:r>
              <a:rPr lang="en-US" sz="2400" dirty="0" smtClean="0"/>
              <a:t>and </a:t>
            </a:r>
            <a:r>
              <a:rPr lang="en-US" sz="2400" dirty="0"/>
              <a:t>many false prophets will appear and deceive many people. </a:t>
            </a:r>
            <a:r>
              <a:rPr lang="en-US" sz="2400" b="1" baseline="30000" dirty="0"/>
              <a:t>12</a:t>
            </a:r>
            <a:r>
              <a:rPr lang="en-US" sz="2400" b="1" dirty="0"/>
              <a:t> </a:t>
            </a:r>
            <a:r>
              <a:rPr lang="en-US" sz="2400" dirty="0"/>
              <a:t>Because of the increase of wickedness, the love of most will grow cold, </a:t>
            </a:r>
            <a:r>
              <a:rPr lang="en-US" sz="2400" b="1" baseline="30000" dirty="0"/>
              <a:t>13</a:t>
            </a:r>
            <a:r>
              <a:rPr lang="en-US" sz="2400" b="1" dirty="0"/>
              <a:t> </a:t>
            </a:r>
            <a:r>
              <a:rPr lang="en-US" sz="2400" dirty="0"/>
              <a:t>but the one who stands firm to the end will be saved.</a:t>
            </a:r>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215780"/>
          </a:xfrm>
          <a:prstGeom prst="rect">
            <a:avLst/>
          </a:prstGeom>
        </p:spPr>
      </p:pic>
      <p:sp>
        <p:nvSpPr>
          <p:cNvPr id="2" name="Rectangle 1"/>
          <p:cNvSpPr/>
          <p:nvPr/>
        </p:nvSpPr>
        <p:spPr>
          <a:xfrm>
            <a:off x="764042" y="840022"/>
            <a:ext cx="7908883" cy="523220"/>
          </a:xfrm>
          <a:prstGeom prst="rect">
            <a:avLst/>
          </a:prstGeom>
        </p:spPr>
        <p:txBody>
          <a:bodyPr wrap="square">
            <a:spAutoFit/>
          </a:bodyPr>
          <a:lstStyle/>
          <a:p>
            <a:r>
              <a:rPr lang="en-US" sz="2800" b="1" dirty="0"/>
              <a:t> </a:t>
            </a:r>
            <a:endParaRPr lang="en-US" sz="2800" dirty="0">
              <a:solidFill>
                <a:schemeClr val="bg1">
                  <a:lumMod val="85000"/>
                  <a:lumOff val="15000"/>
                </a:schemeClr>
              </a:solidFill>
            </a:endParaRPr>
          </a:p>
        </p:txBody>
      </p:sp>
      <p:sp>
        <p:nvSpPr>
          <p:cNvPr id="3" name="Rectangle 2"/>
          <p:cNvSpPr/>
          <p:nvPr/>
        </p:nvSpPr>
        <p:spPr>
          <a:xfrm>
            <a:off x="650469" y="840022"/>
            <a:ext cx="7846933" cy="3046988"/>
          </a:xfrm>
          <a:prstGeom prst="rect">
            <a:avLst/>
          </a:prstGeom>
        </p:spPr>
        <p:txBody>
          <a:bodyPr wrap="square">
            <a:spAutoFit/>
          </a:bodyPr>
          <a:lstStyle/>
          <a:p>
            <a:r>
              <a:rPr lang="en-US" sz="2400" b="1" dirty="0">
                <a:solidFill>
                  <a:srgbClr val="000000"/>
                </a:solidFill>
              </a:rPr>
              <a:t>Luke 6:27-36 </a:t>
            </a:r>
            <a:r>
              <a:rPr lang="en-US" sz="2400" dirty="0">
                <a:solidFill>
                  <a:srgbClr val="000000"/>
                </a:solidFill>
              </a:rPr>
              <a:t>“But to you who are listening I say: Love your enemies, do good to those who hate you, </a:t>
            </a:r>
            <a:r>
              <a:rPr lang="en-US" sz="2400" b="1" dirty="0">
                <a:solidFill>
                  <a:srgbClr val="000000"/>
                </a:solidFill>
              </a:rPr>
              <a:t>28 </a:t>
            </a:r>
            <a:r>
              <a:rPr lang="en-US" sz="2400" dirty="0">
                <a:solidFill>
                  <a:srgbClr val="000000"/>
                </a:solidFill>
              </a:rPr>
              <a:t>bless those who curse you, pray for those who mistreat you. </a:t>
            </a:r>
            <a:r>
              <a:rPr lang="en-US" sz="2400" b="1" dirty="0">
                <a:solidFill>
                  <a:srgbClr val="000000"/>
                </a:solidFill>
              </a:rPr>
              <a:t>29 </a:t>
            </a:r>
            <a:r>
              <a:rPr lang="en-US" sz="2400" dirty="0">
                <a:solidFill>
                  <a:srgbClr val="000000"/>
                </a:solidFill>
              </a:rPr>
              <a:t>If someone slaps you on one cheek, turn to them the other also. If someone takes your coat, do not withhold your shirt from them. </a:t>
            </a:r>
            <a:r>
              <a:rPr lang="en-US" sz="2400" b="1" dirty="0">
                <a:solidFill>
                  <a:srgbClr val="000000"/>
                </a:solidFill>
              </a:rPr>
              <a:t>30 </a:t>
            </a:r>
            <a:r>
              <a:rPr lang="en-US" sz="2400" dirty="0">
                <a:solidFill>
                  <a:srgbClr val="000000"/>
                </a:solidFill>
              </a:rPr>
              <a:t>Give to everyone who asks you, and if anyone takes what belongs to you, do not demand it back. </a:t>
            </a:r>
            <a:r>
              <a:rPr lang="en-US" sz="2400" b="1" dirty="0">
                <a:solidFill>
                  <a:srgbClr val="000000"/>
                </a:solidFill>
              </a:rPr>
              <a:t>31 </a:t>
            </a:r>
            <a:r>
              <a:rPr lang="en-US" sz="2400" dirty="0">
                <a:solidFill>
                  <a:srgbClr val="000000"/>
                </a:solidFill>
              </a:rPr>
              <a:t>Do to others as you would have them do to you.</a:t>
            </a:r>
          </a:p>
        </p:txBody>
      </p:sp>
    </p:spTree>
    <p:extLst>
      <p:ext uri="{BB962C8B-B14F-4D97-AF65-F5344CB8AC3E}">
        <p14:creationId xmlns:p14="http://schemas.microsoft.com/office/powerpoint/2010/main" val="14173753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5215780"/>
          </a:xfrm>
          <a:prstGeom prst="rect">
            <a:avLst/>
          </a:prstGeom>
        </p:spPr>
      </p:pic>
      <p:sp>
        <p:nvSpPr>
          <p:cNvPr id="2" name="Rectangle 1"/>
          <p:cNvSpPr/>
          <p:nvPr/>
        </p:nvSpPr>
        <p:spPr>
          <a:xfrm>
            <a:off x="539092" y="987109"/>
            <a:ext cx="8058963" cy="2862322"/>
          </a:xfrm>
          <a:prstGeom prst="rect">
            <a:avLst/>
          </a:prstGeom>
        </p:spPr>
        <p:txBody>
          <a:bodyPr wrap="square">
            <a:spAutoFit/>
          </a:bodyPr>
          <a:lstStyle/>
          <a:p>
            <a:r>
              <a:rPr lang="en-US" sz="2000" b="1" dirty="0">
                <a:solidFill>
                  <a:srgbClr val="000000"/>
                </a:solidFill>
              </a:rPr>
              <a:t>Luke 6:32-36 </a:t>
            </a:r>
            <a:r>
              <a:rPr lang="en-US" sz="2000" dirty="0">
                <a:solidFill>
                  <a:srgbClr val="000000"/>
                </a:solidFill>
              </a:rPr>
              <a:t>“If you love those who love you, what credit is that to you? Even sinners love those who love them. </a:t>
            </a:r>
            <a:r>
              <a:rPr lang="en-US" sz="2000" b="1" dirty="0">
                <a:solidFill>
                  <a:srgbClr val="000000"/>
                </a:solidFill>
              </a:rPr>
              <a:t>33 </a:t>
            </a:r>
            <a:r>
              <a:rPr lang="en-US" sz="2000" dirty="0">
                <a:solidFill>
                  <a:srgbClr val="000000"/>
                </a:solidFill>
              </a:rPr>
              <a:t>And if you do good to those who are good to you, what credit is that to you? Even sinners do that. </a:t>
            </a:r>
            <a:r>
              <a:rPr lang="en-US" sz="2000" b="1" dirty="0">
                <a:solidFill>
                  <a:srgbClr val="000000"/>
                </a:solidFill>
              </a:rPr>
              <a:t>34 </a:t>
            </a:r>
            <a:r>
              <a:rPr lang="en-US" sz="2000" dirty="0">
                <a:solidFill>
                  <a:srgbClr val="000000"/>
                </a:solidFill>
              </a:rPr>
              <a:t>And if you lend to those from whom you expect repayment, what credit is that to you? Even sinners lend to sinners, expecting to be repaid in full. </a:t>
            </a:r>
            <a:r>
              <a:rPr lang="en-US" sz="2000" b="1" dirty="0">
                <a:solidFill>
                  <a:srgbClr val="000000"/>
                </a:solidFill>
              </a:rPr>
              <a:t>35 </a:t>
            </a:r>
            <a:r>
              <a:rPr lang="en-US" sz="2000" dirty="0">
                <a:solidFill>
                  <a:srgbClr val="000000"/>
                </a:solidFill>
              </a:rPr>
              <a:t>But love your enemies, do good to them, and lend to them without expecting to get anything back. Then your reward will be great, and you will be children of the Most High, because he is kind to the ungrateful and wicked. </a:t>
            </a:r>
            <a:r>
              <a:rPr lang="en-US" sz="2000" b="1" dirty="0">
                <a:solidFill>
                  <a:srgbClr val="000000"/>
                </a:solidFill>
              </a:rPr>
              <a:t>36 </a:t>
            </a:r>
            <a:r>
              <a:rPr lang="en-US" sz="2000" dirty="0">
                <a:solidFill>
                  <a:srgbClr val="000000"/>
                </a:solidFill>
              </a:rPr>
              <a:t>Be merciful, just as your Father is merciful.</a:t>
            </a:r>
          </a:p>
        </p:txBody>
      </p:sp>
    </p:spTree>
    <p:extLst>
      <p:ext uri="{BB962C8B-B14F-4D97-AF65-F5344CB8AC3E}">
        <p14:creationId xmlns:p14="http://schemas.microsoft.com/office/powerpoint/2010/main" val="42905841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29713" cy="5143500"/>
          </a:xfrm>
          <a:prstGeom prst="rect">
            <a:avLst/>
          </a:prstGeom>
        </p:spPr>
      </p:pic>
      <p:sp>
        <p:nvSpPr>
          <p:cNvPr id="5" name="Rectangle 4"/>
          <p:cNvSpPr/>
          <p:nvPr/>
        </p:nvSpPr>
        <p:spPr>
          <a:xfrm>
            <a:off x="383760" y="685191"/>
            <a:ext cx="8406176" cy="4031873"/>
          </a:xfrm>
          <a:prstGeom prst="rect">
            <a:avLst/>
          </a:prstGeom>
        </p:spPr>
        <p:txBody>
          <a:bodyPr wrap="square">
            <a:spAutoFit/>
          </a:bodyPr>
          <a:lstStyle/>
          <a:p>
            <a:r>
              <a:rPr lang="en-US" sz="3200" b="1" dirty="0"/>
              <a:t>Philippians 2:14-16  </a:t>
            </a:r>
            <a:r>
              <a:rPr lang="en-US" sz="3200" dirty="0"/>
              <a:t>Do everything without grumbling or arguing, </a:t>
            </a:r>
            <a:r>
              <a:rPr lang="en-US" sz="3200" b="1" baseline="30000" dirty="0"/>
              <a:t>15</a:t>
            </a:r>
            <a:r>
              <a:rPr lang="en-US" sz="3200" b="1" dirty="0"/>
              <a:t> </a:t>
            </a:r>
            <a:r>
              <a:rPr lang="en-US" sz="3200" dirty="0"/>
              <a:t>so that you may become blameless and pure, “children of God without fault in a warped and crooked generation.” Then you will shine among them like stars in the sky </a:t>
            </a:r>
            <a:r>
              <a:rPr lang="en-US" sz="3200" b="1" baseline="30000" dirty="0"/>
              <a:t>16 </a:t>
            </a:r>
            <a:r>
              <a:rPr lang="en-US" sz="3200" dirty="0"/>
              <a:t>as you hold firmly to the word of life. And then I will be able to boast on the day of Christ that I did not run or labor in vain.</a:t>
            </a:r>
          </a:p>
        </p:txBody>
      </p:sp>
    </p:spTree>
    <p:extLst>
      <p:ext uri="{BB962C8B-B14F-4D97-AF65-F5344CB8AC3E}">
        <p14:creationId xmlns:p14="http://schemas.microsoft.com/office/powerpoint/2010/main" val="33922687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70325" y="396063"/>
            <a:ext cx="3472461" cy="584776"/>
          </a:xfrm>
          <a:prstGeom prst="rect">
            <a:avLst/>
          </a:prstGeom>
        </p:spPr>
        <p:txBody>
          <a:bodyPr wrap="square">
            <a:spAutoFit/>
          </a:bodyPr>
          <a:lstStyle/>
          <a:p>
            <a:r>
              <a:rPr lang="en-US" sz="3200" b="1" dirty="0">
                <a:solidFill>
                  <a:srgbClr val="000000"/>
                </a:solidFill>
              </a:rPr>
              <a:t>Matthew 11:29-30</a:t>
            </a:r>
            <a:r>
              <a:rPr lang="en-US" b="1" dirty="0"/>
              <a:t> </a:t>
            </a:r>
            <a:r>
              <a:rPr lang="en-US" dirty="0"/>
              <a:t> </a:t>
            </a:r>
          </a:p>
        </p:txBody>
      </p:sp>
      <p:sp>
        <p:nvSpPr>
          <p:cNvPr id="8" name="TextBox 7"/>
          <p:cNvSpPr txBox="1"/>
          <p:nvPr/>
        </p:nvSpPr>
        <p:spPr>
          <a:xfrm>
            <a:off x="3056173" y="2044492"/>
            <a:ext cx="3149099" cy="369332"/>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2"/>
          <a:stretch>
            <a:fillRect/>
          </a:stretch>
        </p:blipFill>
        <p:spPr>
          <a:xfrm>
            <a:off x="100509" y="82223"/>
            <a:ext cx="8945267" cy="4540577"/>
          </a:xfrm>
          <a:prstGeom prst="rect">
            <a:avLst/>
          </a:prstGeom>
        </p:spPr>
      </p:pic>
    </p:spTree>
    <p:extLst>
      <p:ext uri="{BB962C8B-B14F-4D97-AF65-F5344CB8AC3E}">
        <p14:creationId xmlns:p14="http://schemas.microsoft.com/office/powerpoint/2010/main" val="4026640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05"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3785652"/>
          </a:xfrm>
          <a:prstGeom prst="rect">
            <a:avLst/>
          </a:prstGeom>
        </p:spPr>
        <p:txBody>
          <a:bodyPr wrap="square">
            <a:spAutoFit/>
          </a:bodyPr>
          <a:lstStyle/>
          <a:p>
            <a:r>
              <a:rPr lang="en-US" sz="4000" b="1" dirty="0">
                <a:solidFill>
                  <a:schemeClr val="bg1"/>
                </a:solidFill>
              </a:rPr>
              <a:t>Hebrews 4:12</a:t>
            </a:r>
            <a:r>
              <a:rPr lang="en-US" sz="4000" dirty="0">
                <a:solidFill>
                  <a:schemeClr val="bg1"/>
                </a:solidFill>
              </a:rPr>
              <a:t> For the word of God is alive and active. Sharper than any double-edged sword, it penetrates even to dividing soul and spirit, joints and marrow; it judges the thoughts and attitudes of the heart.</a:t>
            </a:r>
          </a:p>
        </p:txBody>
      </p:sp>
    </p:spTree>
    <p:extLst>
      <p:ext uri="{BB962C8B-B14F-4D97-AF65-F5344CB8AC3E}">
        <p14:creationId xmlns:p14="http://schemas.microsoft.com/office/powerpoint/2010/main" val="12184710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039" y="0"/>
            <a:ext cx="9144000" cy="5211515"/>
          </a:xfrm>
          <a:prstGeom prst="rect">
            <a:avLst/>
          </a:prstGeom>
        </p:spPr>
      </p:pic>
      <p:sp>
        <p:nvSpPr>
          <p:cNvPr id="2" name="Rectangle 1"/>
          <p:cNvSpPr/>
          <p:nvPr/>
        </p:nvSpPr>
        <p:spPr>
          <a:xfrm>
            <a:off x="163145" y="0"/>
            <a:ext cx="8798470" cy="6186309"/>
          </a:xfrm>
          <a:prstGeom prst="rect">
            <a:avLst/>
          </a:prstGeom>
        </p:spPr>
        <p:txBody>
          <a:bodyPr wrap="square">
            <a:spAutoFit/>
          </a:bodyPr>
          <a:lstStyle/>
          <a:p>
            <a:pPr algn="ctr"/>
            <a:endParaRPr lang="en-US" sz="5400" b="1" dirty="0" smtClean="0">
              <a:solidFill>
                <a:srgbClr val="FFFF00"/>
              </a:solidFill>
            </a:endParaRPr>
          </a:p>
          <a:p>
            <a:pPr algn="ctr"/>
            <a:endParaRPr lang="en-US" sz="5400" b="1" dirty="0" smtClean="0"/>
          </a:p>
          <a:p>
            <a:pPr algn="ctr"/>
            <a:r>
              <a:rPr lang="en-US" sz="5400" b="1" dirty="0" smtClean="0"/>
              <a:t>“</a:t>
            </a:r>
            <a:r>
              <a:rPr lang="en-US" sz="9600" b="1" dirty="0" smtClean="0"/>
              <a:t>Time To Shine</a:t>
            </a:r>
            <a:r>
              <a:rPr lang="en-US" sz="5400" b="1" dirty="0" smtClean="0"/>
              <a:t>”</a:t>
            </a:r>
            <a:endParaRPr lang="en-US" sz="5400" dirty="0"/>
          </a:p>
          <a:p>
            <a:pPr algn="ctr"/>
            <a:endParaRPr lang="en-US" sz="5400" b="1" dirty="0" smtClean="0">
              <a:solidFill>
                <a:srgbClr val="FFFF00"/>
              </a:solidFill>
            </a:endParaRPr>
          </a:p>
          <a:p>
            <a:r>
              <a:rPr lang="en-US" sz="6600" b="1" dirty="0"/>
              <a:t> </a:t>
            </a:r>
            <a:endParaRPr lang="en-US" sz="6600" dirty="0"/>
          </a:p>
          <a:p>
            <a:pPr algn="ctr"/>
            <a:endParaRPr lang="en-US" sz="7200" dirty="0">
              <a:solidFill>
                <a:srgbClr val="FFFF00"/>
              </a:solidFill>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153" y="155744"/>
            <a:ext cx="8780799" cy="4832093"/>
          </a:xfrm>
          <a:prstGeom prst="rect">
            <a:avLst/>
          </a:prstGeom>
        </p:spPr>
        <p:txBody>
          <a:bodyPr wrap="square">
            <a:spAutoFit/>
          </a:bodyPr>
          <a:lstStyle/>
          <a:p>
            <a:r>
              <a:rPr lang="en-US" sz="2800" b="1" dirty="0"/>
              <a:t>Philippians 2:12-16 </a:t>
            </a:r>
            <a:r>
              <a:rPr lang="en-US" sz="2800" dirty="0"/>
              <a:t>Therefore, my dear friends, as you have always obeyed—not only in my presence, but now much more in my absence—continue to work out your salvation with fear and trembling</a:t>
            </a:r>
            <a:r>
              <a:rPr lang="en-US" sz="2800" baseline="30000" dirty="0"/>
              <a:t>, </a:t>
            </a:r>
            <a:r>
              <a:rPr lang="en-US" sz="2800" b="1" baseline="30000" dirty="0"/>
              <a:t>13 </a:t>
            </a:r>
            <a:r>
              <a:rPr lang="en-US" sz="2800" dirty="0"/>
              <a:t>for it is God who works in you to will and to act in order to fulfill his good purpose. </a:t>
            </a:r>
            <a:r>
              <a:rPr lang="en-US" sz="2800" b="1" baseline="30000" dirty="0"/>
              <a:t>14</a:t>
            </a:r>
            <a:r>
              <a:rPr lang="en-US" sz="2800" b="1" dirty="0"/>
              <a:t> </a:t>
            </a:r>
            <a:r>
              <a:rPr lang="en-US" sz="2800" dirty="0"/>
              <a:t>Do everything without grumbling or arguing, </a:t>
            </a:r>
            <a:r>
              <a:rPr lang="en-US" sz="2800" b="1" baseline="30000" dirty="0"/>
              <a:t>15</a:t>
            </a:r>
            <a:r>
              <a:rPr lang="en-US" sz="2800" b="1" dirty="0"/>
              <a:t> </a:t>
            </a:r>
            <a:r>
              <a:rPr lang="en-US" sz="2800" dirty="0"/>
              <a:t>so that you may become blameless and pure, “children of God without fault in a warped and crooked generation.” Then you will shine among them like stars in the sky </a:t>
            </a:r>
            <a:r>
              <a:rPr lang="en-US" sz="2800" b="1" baseline="30000" dirty="0"/>
              <a:t>16 </a:t>
            </a:r>
            <a:r>
              <a:rPr lang="en-US" sz="2800" dirty="0"/>
              <a:t>as you hold firmly to the word of life. And then I will be able to boast on the day of Christ that I did not run or labor in vain.</a:t>
            </a: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832" y="420566"/>
            <a:ext cx="3135089" cy="4284411"/>
          </a:xfrm>
          <a:prstGeom prst="rect">
            <a:avLst/>
          </a:prstGeom>
        </p:spPr>
      </p:pic>
      <p:sp>
        <p:nvSpPr>
          <p:cNvPr id="5" name="Rectangle 4"/>
          <p:cNvSpPr/>
          <p:nvPr/>
        </p:nvSpPr>
        <p:spPr>
          <a:xfrm>
            <a:off x="3426430" y="27723"/>
            <a:ext cx="5582797" cy="4893647"/>
          </a:xfrm>
          <a:prstGeom prst="rect">
            <a:avLst/>
          </a:prstGeom>
        </p:spPr>
        <p:txBody>
          <a:bodyPr wrap="square">
            <a:spAutoFit/>
          </a:bodyPr>
          <a:lstStyle/>
          <a:p>
            <a:r>
              <a:rPr lang="en-US" sz="2400" b="1" dirty="0"/>
              <a:t>1 Corinthians 9:24-27 </a:t>
            </a:r>
            <a:r>
              <a:rPr lang="en-US" sz="2400" dirty="0"/>
              <a:t>Do you not know that in a race all the runners run, but only one gets the prize? Run in such a way as to get the prize. </a:t>
            </a:r>
            <a:r>
              <a:rPr lang="en-US" sz="2400" b="1" baseline="30000" dirty="0"/>
              <a:t>25 </a:t>
            </a:r>
            <a:r>
              <a:rPr lang="en-US" sz="2400" dirty="0"/>
              <a:t>Everyone who competes in the games goes into strict training. They do it to get a crown that will not last, but we do it to get a crown that will last forever.</a:t>
            </a:r>
            <a:r>
              <a:rPr lang="en-US" sz="2400" baseline="30000" dirty="0"/>
              <a:t> </a:t>
            </a:r>
            <a:r>
              <a:rPr lang="en-US" sz="2400" b="1" baseline="30000" dirty="0"/>
              <a:t>26 </a:t>
            </a:r>
            <a:r>
              <a:rPr lang="en-US" sz="2400" dirty="0"/>
              <a:t>Therefore I do not run like someone running aimlessly; I do not fight like a boxer beating the air. </a:t>
            </a:r>
            <a:r>
              <a:rPr lang="en-US" sz="2400" b="1" baseline="30000" dirty="0"/>
              <a:t>27 </a:t>
            </a:r>
            <a:r>
              <a:rPr lang="en-US" sz="2400" dirty="0"/>
              <a:t>No, I strike a blow to my body and make it my slave so that after I have preached to others, I myself will not be disqualified for the prize.</a:t>
            </a:r>
          </a:p>
        </p:txBody>
      </p:sp>
    </p:spTree>
    <p:extLst>
      <p:ext uri="{BB962C8B-B14F-4D97-AF65-F5344CB8AC3E}">
        <p14:creationId xmlns:p14="http://schemas.microsoft.com/office/powerpoint/2010/main" val="38589253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8725976" cy="5143500"/>
          </a:xfrm>
          <a:prstGeom prst="rect">
            <a:avLst/>
          </a:prstGeom>
        </p:spPr>
      </p:pic>
      <p:sp>
        <p:nvSpPr>
          <p:cNvPr id="5" name="Rectangle 4"/>
          <p:cNvSpPr/>
          <p:nvPr/>
        </p:nvSpPr>
        <p:spPr>
          <a:xfrm>
            <a:off x="2348248" y="3678230"/>
            <a:ext cx="6697528" cy="1815882"/>
          </a:xfrm>
          <a:prstGeom prst="rect">
            <a:avLst/>
          </a:prstGeom>
        </p:spPr>
        <p:txBody>
          <a:bodyPr wrap="square">
            <a:spAutoFit/>
          </a:bodyPr>
          <a:lstStyle/>
          <a:p>
            <a:r>
              <a:rPr lang="en-US" sz="2800" b="1" dirty="0"/>
              <a:t>Hebrews 3:14 </a:t>
            </a:r>
            <a:r>
              <a:rPr lang="en-US" sz="2800" dirty="0"/>
              <a:t>We have come to share in Christ, if indeed we hold our original conviction firmly to the very end.</a:t>
            </a:r>
          </a:p>
          <a:p>
            <a:r>
              <a:rPr lang="en-US" sz="2800" dirty="0"/>
              <a:t> </a:t>
            </a:r>
          </a:p>
        </p:txBody>
      </p:sp>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sp>
        <p:nvSpPr>
          <p:cNvPr id="4" name="Rectangle 3"/>
          <p:cNvSpPr/>
          <p:nvPr/>
        </p:nvSpPr>
        <p:spPr>
          <a:xfrm>
            <a:off x="383760" y="82223"/>
            <a:ext cx="8470136" cy="4524315"/>
          </a:xfrm>
          <a:prstGeom prst="rect">
            <a:avLst/>
          </a:prstGeom>
        </p:spPr>
        <p:txBody>
          <a:bodyPr wrap="square">
            <a:spAutoFit/>
          </a:bodyPr>
          <a:lstStyle/>
          <a:p>
            <a:r>
              <a:rPr lang="en-US" sz="3200" b="1" dirty="0"/>
              <a:t>Hebrews 6:9</a:t>
            </a:r>
            <a:r>
              <a:rPr lang="en-US" sz="3200" dirty="0"/>
              <a:t>-</a:t>
            </a:r>
            <a:r>
              <a:rPr lang="en-US" sz="3200" b="1" dirty="0"/>
              <a:t>11 </a:t>
            </a:r>
            <a:r>
              <a:rPr lang="en-US" sz="3200" dirty="0"/>
              <a:t>Even though we speak like this, dear friends, we are convinced of better things in your case—the things that have to do with salvation. </a:t>
            </a:r>
            <a:r>
              <a:rPr lang="en-US" sz="3200" b="1" baseline="30000" dirty="0"/>
              <a:t>10 </a:t>
            </a:r>
            <a:r>
              <a:rPr lang="en-US" sz="3200" dirty="0"/>
              <a:t>God is not unjust; he will not forget your work and the love you have shown him as you have helped his people and continue to help them. </a:t>
            </a:r>
            <a:r>
              <a:rPr lang="en-US" sz="3200" b="1" baseline="30000" dirty="0"/>
              <a:t>11</a:t>
            </a:r>
            <a:r>
              <a:rPr lang="en-US" sz="3200" b="1" dirty="0"/>
              <a:t> </a:t>
            </a:r>
            <a:r>
              <a:rPr lang="en-US" sz="3200" dirty="0"/>
              <a:t>We want each of you to show this same diligence to the very end, so that what you hope for may be fully realized.</a:t>
            </a:r>
          </a:p>
        </p:txBody>
      </p:sp>
    </p:spTree>
    <p:extLst>
      <p:ext uri="{BB962C8B-B14F-4D97-AF65-F5344CB8AC3E}">
        <p14:creationId xmlns:p14="http://schemas.microsoft.com/office/powerpoint/2010/main" val="40730286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1879" y="0"/>
            <a:ext cx="8735113" cy="5143500"/>
          </a:xfrm>
          <a:prstGeom prst="rect">
            <a:avLst/>
          </a:prstGeom>
        </p:spPr>
      </p:pic>
    </p:spTree>
    <p:extLst>
      <p:ext uri="{BB962C8B-B14F-4D97-AF65-F5344CB8AC3E}">
        <p14:creationId xmlns:p14="http://schemas.microsoft.com/office/powerpoint/2010/main" val="4576317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200" y="279400"/>
            <a:ext cx="8737600" cy="4572000"/>
          </a:xfrm>
          <a:prstGeom prst="rect">
            <a:avLst/>
          </a:prstGeom>
        </p:spPr>
      </p:pic>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4587</TotalTime>
  <Words>132</Words>
  <Application>Microsoft Macintosh PowerPoint</Application>
  <PresentationFormat>On-screen Show (16:9)</PresentationFormat>
  <Paragraphs>20</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224</cp:revision>
  <dcterms:created xsi:type="dcterms:W3CDTF">2016-08-27T22:55:59Z</dcterms:created>
  <dcterms:modified xsi:type="dcterms:W3CDTF">2017-02-25T21:38:00Z</dcterms:modified>
</cp:coreProperties>
</file>