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89" r:id="rId2"/>
    <p:sldId id="279" r:id="rId3"/>
    <p:sldId id="322" r:id="rId4"/>
    <p:sldId id="292" r:id="rId5"/>
    <p:sldId id="300" r:id="rId6"/>
    <p:sldId id="317" r:id="rId7"/>
    <p:sldId id="303" r:id="rId8"/>
    <p:sldId id="302" r:id="rId9"/>
    <p:sldId id="313" r:id="rId10"/>
    <p:sldId id="305" r:id="rId11"/>
    <p:sldId id="306" r:id="rId12"/>
    <p:sldId id="324" r:id="rId13"/>
    <p:sldId id="323" r:id="rId14"/>
    <p:sldId id="325" r:id="rId15"/>
    <p:sldId id="326" r:id="rId16"/>
    <p:sldId id="310" r:id="rId17"/>
    <p:sldId id="327" r:id="rId18"/>
    <p:sldId id="328" r:id="rId19"/>
    <p:sldId id="329" r:id="rId20"/>
    <p:sldId id="330" r:id="rId21"/>
    <p:sldId id="331" r:id="rId22"/>
    <p:sldId id="332" r:id="rId23"/>
    <p:sldId id="333"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120" y="-17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7/22/17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7/22/17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7/22/17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7/22/17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7/22/17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7/22/17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7/22/17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0"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pic>
        <p:nvPicPr>
          <p:cNvPr id="2" name="Picture 1"/>
          <p:cNvPicPr>
            <a:picLocks noChangeAspect="1"/>
          </p:cNvPicPr>
          <p:nvPr/>
        </p:nvPicPr>
        <p:blipFill>
          <a:blip r:embed="rId2"/>
          <a:stretch>
            <a:fillRect/>
          </a:stretch>
        </p:blipFill>
        <p:spPr>
          <a:xfrm>
            <a:off x="344592" y="190500"/>
            <a:ext cx="8447432" cy="4762500"/>
          </a:xfrm>
          <a:prstGeom prst="rect">
            <a:avLst/>
          </a:prstGeom>
        </p:spPr>
      </p:pic>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91" y="98440"/>
            <a:ext cx="8732951" cy="5447645"/>
          </a:xfrm>
          <a:prstGeom prst="rect">
            <a:avLst/>
          </a:prstGeom>
        </p:spPr>
        <p:txBody>
          <a:bodyPr wrap="square">
            <a:spAutoFit/>
          </a:bodyPr>
          <a:lstStyle/>
          <a:p>
            <a:r>
              <a:rPr lang="en-US" sz="4000" dirty="0" smtClean="0">
                <a:latin typeface="American Typewriter"/>
                <a:cs typeface="American Typewriter"/>
              </a:rPr>
              <a:t>Do </a:t>
            </a:r>
            <a:r>
              <a:rPr lang="en-US" sz="4000" dirty="0">
                <a:latin typeface="American Typewriter"/>
                <a:cs typeface="American Typewriter"/>
              </a:rPr>
              <a:t>not suppose that I have come to bring peace to the earth. I did not come to bring peace, but a sword. </a:t>
            </a:r>
            <a:r>
              <a:rPr lang="en-US" sz="4000" b="1" baseline="30000" dirty="0">
                <a:latin typeface="American Typewriter"/>
                <a:cs typeface="American Typewriter"/>
              </a:rPr>
              <a:t>35 </a:t>
            </a:r>
            <a:r>
              <a:rPr lang="en-US" sz="4000" dirty="0">
                <a:latin typeface="American Typewriter"/>
                <a:cs typeface="American Typewriter"/>
              </a:rPr>
              <a:t>For I have come to turn “‘a man against his father, a daughter against her mother, a daughter-in-law against her mother-in-</a:t>
            </a:r>
            <a:r>
              <a:rPr lang="en-US" sz="4000" dirty="0" smtClean="0">
                <a:latin typeface="American Typewriter"/>
                <a:cs typeface="American Typewriter"/>
              </a:rPr>
              <a:t>law</a:t>
            </a:r>
            <a:r>
              <a:rPr lang="en-US" sz="4000" dirty="0">
                <a:latin typeface="American Typewriter"/>
                <a:cs typeface="American Typewriter"/>
              </a:rPr>
              <a:t> </a:t>
            </a:r>
            <a:r>
              <a:rPr lang="en-US" sz="4000" dirty="0" smtClean="0">
                <a:latin typeface="American Typewriter"/>
                <a:cs typeface="American Typewriter"/>
              </a:rPr>
              <a:t>     </a:t>
            </a:r>
            <a:r>
              <a:rPr lang="en-US" sz="4000" b="1" dirty="0"/>
              <a:t>Matthew 10:34-35</a:t>
            </a:r>
            <a:r>
              <a:rPr lang="en-US" sz="4000" dirty="0"/>
              <a:t> </a:t>
            </a:r>
            <a:endParaRPr lang="en-US" sz="4000" dirty="0">
              <a:latin typeface="American Typewriter"/>
              <a:cs typeface="American Typewriter"/>
            </a:endParaRPr>
          </a:p>
          <a:p>
            <a:r>
              <a:rPr lang="en-US" sz="2800" dirty="0"/>
              <a:t> </a:t>
            </a:r>
            <a:endParaRPr lang="en-US" sz="2800" b="1" dirty="0"/>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99" y="108285"/>
            <a:ext cx="8929861" cy="5078314"/>
          </a:xfrm>
          <a:prstGeom prst="rect">
            <a:avLst/>
          </a:prstGeom>
        </p:spPr>
        <p:txBody>
          <a:bodyPr wrap="square">
            <a:spAutoFit/>
          </a:bodyPr>
          <a:lstStyle/>
          <a:p>
            <a:pPr algn="ctr"/>
            <a:r>
              <a:rPr lang="en-US" sz="3600" b="1" dirty="0">
                <a:latin typeface="Arial Hebrew Scholar"/>
                <a:cs typeface="Arial Hebrew Scholar"/>
              </a:rPr>
              <a:t>Acts 1:7-9</a:t>
            </a:r>
            <a:r>
              <a:rPr lang="en-US" sz="3600" b="1" baseline="30000" dirty="0">
                <a:latin typeface="Arial Hebrew Scholar"/>
                <a:cs typeface="Arial Hebrew Scholar"/>
              </a:rPr>
              <a:t> </a:t>
            </a:r>
            <a:r>
              <a:rPr lang="en-US" sz="3600" dirty="0">
                <a:latin typeface="Arial Hebrew Scholar"/>
                <a:cs typeface="Arial Hebrew Scholar"/>
              </a:rPr>
              <a:t>He said to them: “It is not for you to know the times or dates the Father has set by his own authority. </a:t>
            </a:r>
            <a:r>
              <a:rPr lang="en-US" sz="3600" b="1" baseline="30000" dirty="0">
                <a:latin typeface="Arial Hebrew Scholar"/>
                <a:cs typeface="Arial Hebrew Scholar"/>
              </a:rPr>
              <a:t>8 </a:t>
            </a:r>
            <a:r>
              <a:rPr lang="en-US" sz="3600" dirty="0">
                <a:latin typeface="Arial Hebrew Scholar"/>
                <a:cs typeface="Arial Hebrew Scholar"/>
              </a:rPr>
              <a:t>But you will receive power when the Holy Spirit comes on you; and you will be my witnesses in Jerusalem, and in all Judea and Samaria, and to the ends of the earth.” </a:t>
            </a:r>
            <a:r>
              <a:rPr lang="en-US" sz="3600" b="1" baseline="30000" dirty="0">
                <a:latin typeface="Arial Hebrew Scholar"/>
                <a:cs typeface="Arial Hebrew Scholar"/>
              </a:rPr>
              <a:t>9 </a:t>
            </a:r>
            <a:r>
              <a:rPr lang="en-US" sz="3600" dirty="0">
                <a:latin typeface="Arial Hebrew Scholar"/>
                <a:cs typeface="Arial Hebrew Scholar"/>
              </a:rPr>
              <a:t>After he said this, he was taken up before their very eyes, and a cloud hid him from their sight.</a:t>
            </a:r>
          </a:p>
        </p:txBody>
      </p:sp>
    </p:spTree>
    <p:extLst>
      <p:ext uri="{BB962C8B-B14F-4D97-AF65-F5344CB8AC3E}">
        <p14:creationId xmlns:p14="http://schemas.microsoft.com/office/powerpoint/2010/main" val="22826685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755" y="177193"/>
            <a:ext cx="8723106" cy="4524315"/>
          </a:xfrm>
          <a:prstGeom prst="rect">
            <a:avLst/>
          </a:prstGeom>
        </p:spPr>
        <p:txBody>
          <a:bodyPr wrap="square">
            <a:spAutoFit/>
          </a:bodyPr>
          <a:lstStyle/>
          <a:p>
            <a:r>
              <a:rPr lang="en-US" sz="3200" dirty="0">
                <a:latin typeface="American Typewriter"/>
                <a:cs typeface="American Typewriter"/>
              </a:rPr>
              <a:t>Mark 16:14-16 </a:t>
            </a:r>
            <a:r>
              <a:rPr lang="en-US" sz="3200" baseline="30000" dirty="0">
                <a:latin typeface="American Typewriter"/>
                <a:cs typeface="American Typewriter"/>
              </a:rPr>
              <a:t>14 </a:t>
            </a:r>
            <a:r>
              <a:rPr lang="en-US" sz="3200" dirty="0">
                <a:latin typeface="American Typewriter"/>
                <a:cs typeface="American Typewriter"/>
              </a:rPr>
              <a:t>Later Jesus appeared to the Eleven as they were eating; he rebuked them for their lack of faith and their stubborn refusal to believe those who had seen him after he had risen.</a:t>
            </a:r>
            <a:r>
              <a:rPr lang="en-US" sz="3200" baseline="30000" dirty="0">
                <a:latin typeface="American Typewriter"/>
                <a:cs typeface="American Typewriter"/>
              </a:rPr>
              <a:t>15 </a:t>
            </a:r>
            <a:r>
              <a:rPr lang="en-US" sz="3200" dirty="0">
                <a:latin typeface="American Typewriter"/>
                <a:cs typeface="American Typewriter"/>
              </a:rPr>
              <a:t>He said to them, “Go into all the world and preach the gospel to all creation.</a:t>
            </a:r>
            <a:r>
              <a:rPr lang="en-US" sz="3200" baseline="30000" dirty="0">
                <a:latin typeface="American Typewriter"/>
                <a:cs typeface="American Typewriter"/>
              </a:rPr>
              <a:t>16 </a:t>
            </a:r>
            <a:r>
              <a:rPr lang="en-US" sz="3200" dirty="0">
                <a:latin typeface="American Typewriter"/>
                <a:cs typeface="American Typewriter"/>
              </a:rPr>
              <a:t>Whoever believes and is baptized will be saved, but whoever does not believe will be condemned.</a:t>
            </a: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300" y="0"/>
            <a:ext cx="8939706" cy="5143500"/>
          </a:xfrm>
          <a:prstGeom prst="rect">
            <a:avLst/>
          </a:prstGeom>
        </p:spPr>
      </p:pic>
    </p:spTree>
    <p:extLst>
      <p:ext uri="{BB962C8B-B14F-4D97-AF65-F5344CB8AC3E}">
        <p14:creationId xmlns:p14="http://schemas.microsoft.com/office/powerpoint/2010/main" val="5803002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0" y="137816"/>
            <a:ext cx="8890000" cy="4853102"/>
          </a:xfrm>
          <a:prstGeom prst="rect">
            <a:avLst/>
          </a:prstGeom>
        </p:spPr>
      </p:pic>
      <p:sp>
        <p:nvSpPr>
          <p:cNvPr id="5" name="Rectangle 4"/>
          <p:cNvSpPr/>
          <p:nvPr/>
        </p:nvSpPr>
        <p:spPr>
          <a:xfrm>
            <a:off x="206755" y="237672"/>
            <a:ext cx="8683724" cy="707886"/>
          </a:xfrm>
          <a:prstGeom prst="rect">
            <a:avLst/>
          </a:prstGeom>
        </p:spPr>
        <p:txBody>
          <a:bodyPr wrap="square">
            <a:spAutoFit/>
          </a:bodyPr>
          <a:lstStyle/>
          <a:p>
            <a:r>
              <a:rPr lang="en-US" sz="4000" dirty="0">
                <a:solidFill>
                  <a:srgbClr val="000000"/>
                </a:solidFill>
              </a:rPr>
              <a:t> </a:t>
            </a:r>
          </a:p>
        </p:txBody>
      </p:sp>
      <p:sp>
        <p:nvSpPr>
          <p:cNvPr id="2" name="Rectangle 1"/>
          <p:cNvSpPr/>
          <p:nvPr/>
        </p:nvSpPr>
        <p:spPr>
          <a:xfrm>
            <a:off x="206755" y="237673"/>
            <a:ext cx="8683724" cy="4524315"/>
          </a:xfrm>
          <a:prstGeom prst="rect">
            <a:avLst/>
          </a:prstGeom>
        </p:spPr>
        <p:txBody>
          <a:bodyPr wrap="square">
            <a:spAutoFit/>
          </a:bodyPr>
          <a:lstStyle/>
          <a:p>
            <a:r>
              <a:rPr lang="en-US" sz="3200" b="1" dirty="0">
                <a:solidFill>
                  <a:schemeClr val="bg1"/>
                </a:solidFill>
              </a:rPr>
              <a:t>Matthew 28:18-20</a:t>
            </a:r>
            <a:r>
              <a:rPr lang="en-US" sz="3200" b="1" baseline="30000" dirty="0">
                <a:solidFill>
                  <a:schemeClr val="bg1"/>
                </a:solidFill>
              </a:rPr>
              <a:t>  </a:t>
            </a:r>
            <a:endParaRPr lang="en-US" sz="3200" b="1" baseline="30000" dirty="0" smtClean="0">
              <a:solidFill>
                <a:schemeClr val="bg1"/>
              </a:solidFill>
            </a:endParaRPr>
          </a:p>
          <a:p>
            <a:r>
              <a:rPr lang="en-US" sz="3200" dirty="0" smtClean="0">
                <a:solidFill>
                  <a:schemeClr val="bg1"/>
                </a:solidFill>
              </a:rPr>
              <a:t>Then </a:t>
            </a:r>
            <a:r>
              <a:rPr lang="en-US" sz="3200" dirty="0">
                <a:solidFill>
                  <a:schemeClr val="bg1"/>
                </a:solidFill>
              </a:rPr>
              <a:t>Jesus came to them and said, “All authority in heaven and on earth has been given to me. </a:t>
            </a:r>
            <a:r>
              <a:rPr lang="en-US" sz="3200" b="1" baseline="30000" dirty="0">
                <a:solidFill>
                  <a:schemeClr val="bg1"/>
                </a:solidFill>
              </a:rPr>
              <a:t>19 </a:t>
            </a:r>
            <a:r>
              <a:rPr lang="en-US" sz="3200" dirty="0">
                <a:solidFill>
                  <a:schemeClr val="bg1"/>
                </a:solidFill>
              </a:rPr>
              <a:t>Therefore go and make disciples of all nations, baptizing them in the name of the Father and of the Son and of the Holy Spirit, </a:t>
            </a:r>
            <a:r>
              <a:rPr lang="en-US" sz="3200" b="1" baseline="30000" dirty="0">
                <a:solidFill>
                  <a:schemeClr val="bg1"/>
                </a:solidFill>
              </a:rPr>
              <a:t>20 </a:t>
            </a:r>
            <a:r>
              <a:rPr lang="en-US" sz="3200" dirty="0">
                <a:solidFill>
                  <a:schemeClr val="bg1"/>
                </a:solidFill>
              </a:rPr>
              <a:t>and teaching them to obey everything I have commanded you. And surely I am with you always, to the very end of the age.”</a:t>
            </a:r>
          </a:p>
        </p:txBody>
      </p:sp>
    </p:spTree>
    <p:extLst>
      <p:ext uri="{BB962C8B-B14F-4D97-AF65-F5344CB8AC3E}">
        <p14:creationId xmlns:p14="http://schemas.microsoft.com/office/powerpoint/2010/main" val="1415025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910" y="-72280"/>
            <a:ext cx="9144000" cy="5215780"/>
          </a:xfrm>
          <a:prstGeom prst="rect">
            <a:avLst/>
          </a:prstGeom>
        </p:spPr>
      </p:pic>
      <p:sp>
        <p:nvSpPr>
          <p:cNvPr id="3" name="Rectangle 2"/>
          <p:cNvSpPr/>
          <p:nvPr/>
        </p:nvSpPr>
        <p:spPr>
          <a:xfrm>
            <a:off x="915630" y="750927"/>
            <a:ext cx="8092993" cy="3293209"/>
          </a:xfrm>
          <a:prstGeom prst="rect">
            <a:avLst/>
          </a:prstGeom>
        </p:spPr>
        <p:txBody>
          <a:bodyPr wrap="square">
            <a:spAutoFit/>
          </a:bodyPr>
          <a:lstStyle/>
          <a:p>
            <a:pPr algn="ctr"/>
            <a:r>
              <a:rPr lang="en-US" sz="4400" b="1" dirty="0" smtClean="0">
                <a:solidFill>
                  <a:srgbClr val="000000"/>
                </a:solidFill>
                <a:latin typeface="Arial Hebrew Scholar"/>
                <a:cs typeface="Arial Hebrew Scholar"/>
              </a:rPr>
              <a:t>Matthew 10:22 </a:t>
            </a:r>
            <a:r>
              <a:rPr lang="en-US" sz="4400" b="1" baseline="30000" dirty="0" smtClean="0">
                <a:solidFill>
                  <a:srgbClr val="000000"/>
                </a:solidFill>
                <a:latin typeface="Arial Hebrew Scholar"/>
                <a:cs typeface="Arial Hebrew Scholar"/>
              </a:rPr>
              <a:t> </a:t>
            </a:r>
          </a:p>
          <a:p>
            <a:pPr algn="ctr"/>
            <a:r>
              <a:rPr lang="en-US" sz="4000" dirty="0" smtClean="0">
                <a:solidFill>
                  <a:srgbClr val="000000"/>
                </a:solidFill>
                <a:latin typeface="Arial Hebrew Scholar"/>
                <a:cs typeface="Arial Hebrew Scholar"/>
              </a:rPr>
              <a:t>You will be hated by everyone because of me, but the one who stands firm to the end will be saved.</a:t>
            </a:r>
          </a:p>
          <a:p>
            <a:pPr algn="ctr"/>
            <a:r>
              <a:rPr lang="en-US" sz="4400" dirty="0">
                <a:solidFill>
                  <a:srgbClr val="000000"/>
                </a:solidFill>
                <a:latin typeface="Arial Hebrew Scholar"/>
                <a:cs typeface="Arial Hebrew Scholar"/>
              </a:rPr>
              <a:t> </a:t>
            </a: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828" y="167348"/>
            <a:ext cx="8634496" cy="5078313"/>
          </a:xfrm>
          <a:prstGeom prst="rect">
            <a:avLst/>
          </a:prstGeom>
        </p:spPr>
        <p:txBody>
          <a:bodyPr wrap="square">
            <a:spAutoFit/>
          </a:bodyPr>
          <a:lstStyle/>
          <a:p>
            <a:r>
              <a:rPr lang="en-US" sz="4800" b="1" baseline="30000" dirty="0">
                <a:latin typeface="American Typewriter"/>
                <a:cs typeface="American Typewriter"/>
              </a:rPr>
              <a:t> </a:t>
            </a:r>
            <a:r>
              <a:rPr lang="en-US" sz="5400" dirty="0" smtClean="0">
                <a:latin typeface="American Typewriter"/>
                <a:cs typeface="American Typewriter"/>
              </a:rPr>
              <a:t>“</a:t>
            </a:r>
            <a:r>
              <a:rPr lang="en-US" sz="5400" dirty="0">
                <a:latin typeface="American Typewriter"/>
                <a:cs typeface="American Typewriter"/>
              </a:rPr>
              <a:t>Then you will be handed over to be persecuted and put to death, and you will be hated by all nations because of me</a:t>
            </a:r>
            <a:r>
              <a:rPr lang="en-US" sz="5400" dirty="0" smtClean="0">
                <a:latin typeface="American Typewriter"/>
                <a:cs typeface="American Typewriter"/>
              </a:rPr>
              <a:t>. </a:t>
            </a:r>
          </a:p>
          <a:p>
            <a:r>
              <a:rPr lang="en-US" sz="5400" dirty="0">
                <a:latin typeface="American Typewriter"/>
                <a:cs typeface="American Typewriter"/>
              </a:rPr>
              <a:t> </a:t>
            </a:r>
            <a:r>
              <a:rPr lang="en-US" sz="5400" dirty="0" smtClean="0">
                <a:latin typeface="American Typewriter"/>
                <a:cs typeface="American Typewriter"/>
              </a:rPr>
              <a:t>                           </a:t>
            </a:r>
            <a:r>
              <a:rPr lang="en-US" sz="4000" dirty="0" smtClean="0">
                <a:latin typeface="American Typewriter"/>
                <a:cs typeface="American Typewriter"/>
              </a:rPr>
              <a:t>Matthew </a:t>
            </a:r>
            <a:r>
              <a:rPr lang="en-US" sz="4000" dirty="0">
                <a:latin typeface="American Typewriter"/>
                <a:cs typeface="American Typewriter"/>
              </a:rPr>
              <a:t>24:9</a:t>
            </a:r>
            <a:endParaRPr lang="en-US" sz="4000" dirty="0">
              <a:latin typeface="American Typewriter"/>
              <a:cs typeface="American Typewriter"/>
            </a:endParaRPr>
          </a:p>
        </p:txBody>
      </p:sp>
    </p:spTree>
    <p:extLst>
      <p:ext uri="{BB962C8B-B14F-4D97-AF65-F5344CB8AC3E}">
        <p14:creationId xmlns:p14="http://schemas.microsoft.com/office/powerpoint/2010/main" val="103131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527" y="177192"/>
            <a:ext cx="8811715" cy="3877985"/>
          </a:xfrm>
          <a:prstGeom prst="rect">
            <a:avLst/>
          </a:prstGeom>
        </p:spPr>
        <p:txBody>
          <a:bodyPr wrap="square">
            <a:spAutoFit/>
          </a:bodyPr>
          <a:lstStyle/>
          <a:p>
            <a:pPr algn="ctr"/>
            <a:r>
              <a:rPr lang="en-US" sz="3600" dirty="0">
                <a:latin typeface="Arial Hebrew Scholar"/>
                <a:cs typeface="Arial Hebrew Scholar"/>
              </a:rPr>
              <a:t>2 Corinthians 4:8-10</a:t>
            </a:r>
            <a:r>
              <a:rPr lang="en-US" sz="3600" baseline="30000" dirty="0">
                <a:latin typeface="Arial Hebrew Scholar"/>
                <a:cs typeface="Arial Hebrew Scholar"/>
              </a:rPr>
              <a:t> </a:t>
            </a:r>
            <a:endParaRPr lang="en-US" sz="3600" baseline="30000" dirty="0" smtClean="0">
              <a:latin typeface="Arial Hebrew Scholar"/>
              <a:cs typeface="Arial Hebrew Scholar"/>
            </a:endParaRPr>
          </a:p>
          <a:p>
            <a:pPr algn="ctr"/>
            <a:r>
              <a:rPr lang="en-US" sz="3200" dirty="0" smtClean="0">
                <a:latin typeface="Arial Hebrew Scholar"/>
                <a:cs typeface="Arial Hebrew Scholar"/>
              </a:rPr>
              <a:t>We </a:t>
            </a:r>
            <a:r>
              <a:rPr lang="en-US" sz="3200" dirty="0">
                <a:latin typeface="Arial Hebrew Scholar"/>
                <a:cs typeface="Arial Hebrew Scholar"/>
              </a:rPr>
              <a:t>are hard pressed on every side, but not crushed; perplexed, but not in despair;</a:t>
            </a:r>
            <a:r>
              <a:rPr lang="en-US" sz="3200" b="1" baseline="30000" dirty="0">
                <a:latin typeface="Arial Hebrew Scholar"/>
                <a:cs typeface="Arial Hebrew Scholar"/>
              </a:rPr>
              <a:t>9 </a:t>
            </a:r>
            <a:r>
              <a:rPr lang="en-US" sz="3200" dirty="0">
                <a:latin typeface="Arial Hebrew Scholar"/>
                <a:cs typeface="Arial Hebrew Scholar"/>
              </a:rPr>
              <a:t>persecuted, but not abandoned; struck down, but not destroyed. </a:t>
            </a:r>
            <a:r>
              <a:rPr lang="en-US" sz="3200" b="1" baseline="30000" dirty="0">
                <a:latin typeface="Arial Hebrew Scholar"/>
                <a:cs typeface="Arial Hebrew Scholar"/>
              </a:rPr>
              <a:t>10 </a:t>
            </a:r>
            <a:r>
              <a:rPr lang="en-US" sz="3200" dirty="0">
                <a:latin typeface="Arial Hebrew Scholar"/>
                <a:cs typeface="Arial Hebrew Scholar"/>
              </a:rPr>
              <a:t>We always carry around in our body the death of Jesus, so that the life of Jesus may also be revealed in our body.</a:t>
            </a:r>
          </a:p>
          <a:p>
            <a:r>
              <a:rPr lang="en-US" dirty="0"/>
              <a:t> </a:t>
            </a:r>
            <a:endParaRPr lang="en-US" b="1" dirty="0"/>
          </a:p>
        </p:txBody>
      </p:sp>
    </p:spTree>
    <p:extLst>
      <p:ext uri="{BB962C8B-B14F-4D97-AF65-F5344CB8AC3E}">
        <p14:creationId xmlns:p14="http://schemas.microsoft.com/office/powerpoint/2010/main" val="173245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108299" y="118129"/>
            <a:ext cx="8929861" cy="4708982"/>
          </a:xfrm>
          <a:prstGeom prst="rect">
            <a:avLst/>
          </a:prstGeom>
        </p:spPr>
        <p:txBody>
          <a:bodyPr wrap="square">
            <a:spAutoFit/>
          </a:bodyPr>
          <a:lstStyle/>
          <a:p>
            <a:r>
              <a:rPr lang="en-US" sz="3200" b="1" dirty="0">
                <a:solidFill>
                  <a:srgbClr val="000000"/>
                </a:solidFill>
                <a:latin typeface="American Typewriter"/>
                <a:cs typeface="American Typewriter"/>
              </a:rPr>
              <a:t>Luke 10:2 </a:t>
            </a:r>
            <a:r>
              <a:rPr lang="en-US" sz="3200" b="1" baseline="30000" dirty="0">
                <a:solidFill>
                  <a:srgbClr val="000000"/>
                </a:solidFill>
                <a:latin typeface="American Typewriter"/>
                <a:cs typeface="American Typewriter"/>
              </a:rPr>
              <a:t> </a:t>
            </a:r>
            <a:r>
              <a:rPr lang="en-US" sz="3200" dirty="0">
                <a:solidFill>
                  <a:srgbClr val="000000"/>
                </a:solidFill>
                <a:latin typeface="American Typewriter"/>
                <a:cs typeface="American Typewriter"/>
              </a:rPr>
              <a:t>He told them, “The harvest is plentiful, but the workers are few. Ask the Lord of the harvest, therefore, to send out workers into his harvest field</a:t>
            </a:r>
            <a:endParaRPr lang="en-US" sz="3200" b="1" dirty="0">
              <a:solidFill>
                <a:srgbClr val="000000"/>
              </a:solidFill>
              <a:latin typeface="American Typewriter"/>
              <a:cs typeface="American Typewriter"/>
            </a:endParaRPr>
          </a:p>
          <a:p>
            <a:endParaRPr lang="en-US" sz="3200" b="1" dirty="0" smtClean="0">
              <a:solidFill>
                <a:srgbClr val="000000"/>
              </a:solidFill>
              <a:latin typeface="American Typewriter"/>
              <a:cs typeface="American Typewriter"/>
            </a:endParaRPr>
          </a:p>
          <a:p>
            <a:r>
              <a:rPr lang="en-US" sz="2800" b="1" dirty="0" smtClean="0">
                <a:solidFill>
                  <a:srgbClr val="000000"/>
                </a:solidFill>
                <a:latin typeface="American Typewriter"/>
                <a:cs typeface="American Typewriter"/>
              </a:rPr>
              <a:t>Matthew </a:t>
            </a:r>
            <a:r>
              <a:rPr lang="en-US" sz="2800" b="1" dirty="0">
                <a:solidFill>
                  <a:srgbClr val="000000"/>
                </a:solidFill>
                <a:latin typeface="American Typewriter"/>
                <a:cs typeface="American Typewriter"/>
              </a:rPr>
              <a:t>7:13-14 “Enter through the narrow gate. For wide is the gate and broad is the road that leads to destruction, and many enter through it. </a:t>
            </a:r>
            <a:r>
              <a:rPr lang="en-US" sz="2800" b="1" baseline="30000" dirty="0">
                <a:solidFill>
                  <a:srgbClr val="000000"/>
                </a:solidFill>
                <a:latin typeface="American Typewriter"/>
                <a:cs typeface="American Typewriter"/>
              </a:rPr>
              <a:t>14 </a:t>
            </a:r>
            <a:r>
              <a:rPr lang="en-US" sz="2800" b="1" dirty="0">
                <a:solidFill>
                  <a:srgbClr val="000000"/>
                </a:solidFill>
                <a:latin typeface="American Typewriter"/>
                <a:cs typeface="American Typewriter"/>
              </a:rPr>
              <a:t>But small is the gate and narrow the road that leads to life, and only a few find it</a:t>
            </a:r>
          </a:p>
        </p:txBody>
      </p:sp>
    </p:spTree>
    <p:extLst>
      <p:ext uri="{BB962C8B-B14F-4D97-AF65-F5344CB8AC3E}">
        <p14:creationId xmlns:p14="http://schemas.microsoft.com/office/powerpoint/2010/main" val="415153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8032968"/>
          </a:xfrm>
          <a:prstGeom prst="rect">
            <a:avLst/>
          </a:prstGeom>
        </p:spPr>
        <p:txBody>
          <a:bodyPr wrap="square">
            <a:spAutoFit/>
          </a:bodyPr>
          <a:lstStyle/>
          <a:p>
            <a:pPr algn="ctr"/>
            <a:endParaRPr lang="en-US" sz="7200" b="1" dirty="0">
              <a:solidFill>
                <a:srgbClr val="FFFF00"/>
              </a:solidFill>
            </a:endParaRPr>
          </a:p>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Life We Are </a:t>
            </a:r>
          </a:p>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Called  To Live ”</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endParaRPr lang="en-US" sz="5400" b="1" dirty="0">
              <a:solidFill>
                <a:srgbClr val="FFFF00"/>
              </a:solidFill>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528" y="65186"/>
            <a:ext cx="8831406" cy="5078314"/>
          </a:xfrm>
          <a:prstGeom prst="rect">
            <a:avLst/>
          </a:prstGeom>
        </p:spPr>
        <p:txBody>
          <a:bodyPr wrap="square">
            <a:spAutoFit/>
          </a:bodyPr>
          <a:lstStyle/>
          <a:p>
            <a:r>
              <a:rPr lang="en-US" sz="3600" b="1" dirty="0">
                <a:latin typeface="Arial Hebrew Scholar"/>
                <a:cs typeface="Arial Hebrew Scholar"/>
              </a:rPr>
              <a:t>Romans 10:13-15</a:t>
            </a:r>
            <a:r>
              <a:rPr lang="en-US" sz="3600" dirty="0">
                <a:latin typeface="Arial Hebrew Scholar"/>
                <a:cs typeface="Arial Hebrew Scholar"/>
              </a:rPr>
              <a:t>  “Everyone who calls on the name of the Lord will be saved.” </a:t>
            </a:r>
            <a:r>
              <a:rPr lang="en-US" sz="3600" b="1" baseline="30000" dirty="0">
                <a:latin typeface="Arial Hebrew Scholar"/>
                <a:cs typeface="Arial Hebrew Scholar"/>
              </a:rPr>
              <a:t>14 </a:t>
            </a:r>
            <a:r>
              <a:rPr lang="en-US" sz="3600" dirty="0">
                <a:latin typeface="Arial Hebrew Scholar"/>
                <a:cs typeface="Arial Hebrew Scholar"/>
              </a:rPr>
              <a:t>How, then, can they call on the one they have not believed in? And how can they believe in the one of whom they have not heard? And how can they hear without someone preaching to them? </a:t>
            </a:r>
            <a:r>
              <a:rPr lang="en-US" sz="3600" b="1" baseline="30000" dirty="0">
                <a:latin typeface="Arial Hebrew Scholar"/>
                <a:cs typeface="Arial Hebrew Scholar"/>
              </a:rPr>
              <a:t>15 </a:t>
            </a:r>
            <a:r>
              <a:rPr lang="en-US" sz="3600" dirty="0">
                <a:latin typeface="Arial Hebrew Scholar"/>
                <a:cs typeface="Arial Hebrew Scholar"/>
              </a:rPr>
              <a:t>And how can anyone preach unless they are sent? As it is written: “How beautiful are the feet of those who bring good news!”</a:t>
            </a:r>
          </a:p>
        </p:txBody>
      </p:sp>
    </p:spTree>
    <p:extLst>
      <p:ext uri="{BB962C8B-B14F-4D97-AF65-F5344CB8AC3E}">
        <p14:creationId xmlns:p14="http://schemas.microsoft.com/office/powerpoint/2010/main" val="194946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527" y="140194"/>
            <a:ext cx="8841251" cy="4154983"/>
          </a:xfrm>
          <a:prstGeom prst="rect">
            <a:avLst/>
          </a:prstGeom>
        </p:spPr>
        <p:txBody>
          <a:bodyPr wrap="square">
            <a:spAutoFit/>
          </a:bodyPr>
          <a:lstStyle/>
          <a:p>
            <a:r>
              <a:rPr lang="en-US" sz="2400" b="1" dirty="0"/>
              <a:t>Revelation 2:</a:t>
            </a:r>
            <a:r>
              <a:rPr lang="en-US" sz="2400" dirty="0"/>
              <a:t> </a:t>
            </a:r>
            <a:r>
              <a:rPr lang="en-US" sz="2400" b="1" dirty="0"/>
              <a:t>7</a:t>
            </a:r>
            <a:r>
              <a:rPr lang="en-US" sz="2400" b="1" baseline="30000" dirty="0"/>
              <a:t> </a:t>
            </a:r>
            <a:r>
              <a:rPr lang="en-US" sz="2400" dirty="0"/>
              <a:t>“He who has an ear, let him hear what the Spirit says to the churches. </a:t>
            </a:r>
            <a:r>
              <a:rPr lang="en-US" sz="2400" b="1" dirty="0">
                <a:solidFill>
                  <a:srgbClr val="FFFF00"/>
                </a:solidFill>
              </a:rPr>
              <a:t>To him who </a:t>
            </a:r>
            <a:r>
              <a:rPr lang="en-US" sz="2400" b="1" dirty="0" smtClean="0">
                <a:solidFill>
                  <a:srgbClr val="FFFF00"/>
                </a:solidFill>
              </a:rPr>
              <a:t>overcomes </a:t>
            </a:r>
            <a:r>
              <a:rPr lang="en-US" sz="2400" dirty="0" smtClean="0"/>
              <a:t>I </a:t>
            </a:r>
            <a:r>
              <a:rPr lang="en-US" sz="2400" dirty="0"/>
              <a:t>will give to eat from the tree of life, which is in the midst of the Paradise of God.”’</a:t>
            </a:r>
          </a:p>
          <a:p>
            <a:r>
              <a:rPr lang="en-US" sz="2400" dirty="0"/>
              <a:t> </a:t>
            </a:r>
            <a:r>
              <a:rPr lang="en-US" sz="2400" b="1" dirty="0"/>
              <a:t>11 </a:t>
            </a:r>
            <a:r>
              <a:rPr lang="en-US" sz="2400" dirty="0"/>
              <a:t>“He who has an ear, let him hear what the Spirit says to the churches. </a:t>
            </a:r>
            <a:r>
              <a:rPr lang="en-US" sz="2400" b="1" dirty="0">
                <a:solidFill>
                  <a:srgbClr val="FFFF00"/>
                </a:solidFill>
              </a:rPr>
              <a:t>He who overcomes </a:t>
            </a:r>
            <a:r>
              <a:rPr lang="en-US" sz="2400" dirty="0" smtClean="0"/>
              <a:t>shall </a:t>
            </a:r>
            <a:r>
              <a:rPr lang="en-US" sz="2400" dirty="0"/>
              <a:t>not be hurt by the second death.”</a:t>
            </a:r>
          </a:p>
          <a:p>
            <a:r>
              <a:rPr lang="en-US" sz="2400" b="1" dirty="0"/>
              <a:t>17</a:t>
            </a:r>
            <a:r>
              <a:rPr lang="en-US" sz="2400" b="1" baseline="30000" dirty="0"/>
              <a:t> </a:t>
            </a:r>
            <a:r>
              <a:rPr lang="en-US" sz="2400" dirty="0"/>
              <a:t>“He who has an ear, let him hear what the Spirit says to the churches. </a:t>
            </a:r>
            <a:r>
              <a:rPr lang="en-US" sz="2400" b="1" dirty="0">
                <a:solidFill>
                  <a:srgbClr val="FFFF00"/>
                </a:solidFill>
              </a:rPr>
              <a:t>To him who overcomes</a:t>
            </a:r>
            <a:r>
              <a:rPr lang="en-US" sz="2400" dirty="0">
                <a:solidFill>
                  <a:srgbClr val="FFFF00"/>
                </a:solidFill>
              </a:rPr>
              <a:t> </a:t>
            </a:r>
            <a:r>
              <a:rPr lang="en-US" sz="2400" dirty="0"/>
              <a:t>I will give some of the hidden manna to eat. And I will give him a white stone, and on the stone a new name written which no one knows except him who receives </a:t>
            </a:r>
            <a:r>
              <a:rPr lang="en-US" sz="2400" i="1" dirty="0"/>
              <a:t>it.</a:t>
            </a:r>
            <a:r>
              <a:rPr lang="en-US" sz="2400" dirty="0"/>
              <a:t>”’</a:t>
            </a:r>
          </a:p>
          <a:p>
            <a:r>
              <a:rPr lang="en-US" sz="2400" b="1" dirty="0"/>
              <a:t>26</a:t>
            </a:r>
            <a:r>
              <a:rPr lang="en-US" sz="2400" b="1" baseline="30000" dirty="0"/>
              <a:t> </a:t>
            </a:r>
            <a:r>
              <a:rPr lang="en-US" sz="2400" b="1" dirty="0"/>
              <a:t>And </a:t>
            </a:r>
            <a:r>
              <a:rPr lang="en-US" sz="2400" b="1" dirty="0">
                <a:solidFill>
                  <a:srgbClr val="FFFF00"/>
                </a:solidFill>
              </a:rPr>
              <a:t>he who overcomes</a:t>
            </a:r>
            <a:r>
              <a:rPr lang="en-US" sz="2400" dirty="0"/>
              <a:t>, and keeps My works until the end, to him I will give power over the nations—</a:t>
            </a:r>
          </a:p>
        </p:txBody>
      </p:sp>
    </p:spTree>
    <p:extLst>
      <p:ext uri="{BB962C8B-B14F-4D97-AF65-F5344CB8AC3E}">
        <p14:creationId xmlns:p14="http://schemas.microsoft.com/office/powerpoint/2010/main" val="4090011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909" y="290588"/>
            <a:ext cx="8732951" cy="3785652"/>
          </a:xfrm>
          <a:prstGeom prst="rect">
            <a:avLst/>
          </a:prstGeom>
        </p:spPr>
        <p:txBody>
          <a:bodyPr wrap="square">
            <a:spAutoFit/>
          </a:bodyPr>
          <a:lstStyle/>
          <a:p>
            <a:r>
              <a:rPr lang="en-US" sz="2400" b="1" dirty="0"/>
              <a:t>Revelation 3</a:t>
            </a:r>
            <a:r>
              <a:rPr lang="en-US" sz="2400" dirty="0" smtClean="0"/>
              <a:t>:</a:t>
            </a:r>
            <a:r>
              <a:rPr lang="en-US" sz="2400" b="1" dirty="0"/>
              <a:t>5</a:t>
            </a:r>
            <a:r>
              <a:rPr lang="en-US" sz="2400" b="1" baseline="30000" dirty="0"/>
              <a:t> </a:t>
            </a:r>
            <a:r>
              <a:rPr lang="en-US" sz="2400" b="1" dirty="0">
                <a:solidFill>
                  <a:srgbClr val="FFFF00"/>
                </a:solidFill>
              </a:rPr>
              <a:t>He who overcomes</a:t>
            </a:r>
            <a:r>
              <a:rPr lang="en-US" sz="2400" dirty="0">
                <a:solidFill>
                  <a:srgbClr val="FFFF00"/>
                </a:solidFill>
              </a:rPr>
              <a:t> </a:t>
            </a:r>
            <a:r>
              <a:rPr lang="en-US" sz="2400" dirty="0"/>
              <a:t>shall be clothed in white garments, and I will not blot out his name from the Book of Life; but I will confess his name before My Father and before His angels.</a:t>
            </a:r>
          </a:p>
          <a:p>
            <a:r>
              <a:rPr lang="en-US" sz="2400" b="1" dirty="0"/>
              <a:t>12</a:t>
            </a:r>
            <a:r>
              <a:rPr lang="en-US" sz="2400" b="1" baseline="30000" dirty="0"/>
              <a:t> </a:t>
            </a:r>
            <a:r>
              <a:rPr lang="en-US" sz="2400" b="1" dirty="0">
                <a:solidFill>
                  <a:srgbClr val="FFFF00"/>
                </a:solidFill>
              </a:rPr>
              <a:t>He who overcomes</a:t>
            </a:r>
            <a:r>
              <a:rPr lang="en-US" sz="2400" dirty="0"/>
              <a:t>, I will make him a pillar in the temple of My God, and he shall go out no more. I will write on him the name of My God and the name of the city of My God, the New Jerusalem, which comes down out of heaven from My God. And </a:t>
            </a:r>
            <a:r>
              <a:rPr lang="en-US" sz="2400" i="1" dirty="0"/>
              <a:t>I will write on him</a:t>
            </a:r>
            <a:r>
              <a:rPr lang="en-US" sz="2400" dirty="0"/>
              <a:t> My new name.</a:t>
            </a:r>
          </a:p>
          <a:p>
            <a:r>
              <a:rPr lang="en-US" sz="2400" b="1" dirty="0"/>
              <a:t>21</a:t>
            </a:r>
            <a:r>
              <a:rPr lang="en-US" sz="2400" b="1" baseline="30000" dirty="0"/>
              <a:t> </a:t>
            </a:r>
            <a:r>
              <a:rPr lang="en-US" sz="2400" b="1" dirty="0">
                <a:solidFill>
                  <a:srgbClr val="FFFF00"/>
                </a:solidFill>
              </a:rPr>
              <a:t>To him who overcomes</a:t>
            </a:r>
            <a:r>
              <a:rPr lang="en-US" sz="2400" dirty="0">
                <a:solidFill>
                  <a:srgbClr val="FFFF00"/>
                </a:solidFill>
              </a:rPr>
              <a:t> </a:t>
            </a:r>
            <a:r>
              <a:rPr lang="en-US" sz="2400" dirty="0"/>
              <a:t>I will grant to sit with Me on My throne, as I also overcame and sat down with My Father on His throne.</a:t>
            </a:r>
          </a:p>
        </p:txBody>
      </p:sp>
    </p:spTree>
    <p:extLst>
      <p:ext uri="{BB962C8B-B14F-4D97-AF65-F5344CB8AC3E}">
        <p14:creationId xmlns:p14="http://schemas.microsoft.com/office/powerpoint/2010/main" val="345201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19379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1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3" name="Picture 2"/>
          <p:cNvPicPr>
            <a:picLocks noChangeAspect="1"/>
          </p:cNvPicPr>
          <p:nvPr/>
        </p:nvPicPr>
        <p:blipFill>
          <a:blip r:embed="rId2"/>
          <a:stretch>
            <a:fillRect/>
          </a:stretch>
        </p:blipFill>
        <p:spPr>
          <a:xfrm>
            <a:off x="95783" y="157503"/>
            <a:ext cx="8942378" cy="4810383"/>
          </a:xfrm>
          <a:prstGeom prst="rect">
            <a:avLst/>
          </a:prstGeom>
        </p:spPr>
      </p:pic>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528" y="137816"/>
            <a:ext cx="8792024" cy="4823570"/>
          </a:xfrm>
          <a:prstGeom prst="rect">
            <a:avLst/>
          </a:prstGeom>
        </p:spPr>
      </p:pic>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37" y="98440"/>
            <a:ext cx="8841251" cy="4585871"/>
          </a:xfrm>
          <a:prstGeom prst="rect">
            <a:avLst/>
          </a:prstGeom>
        </p:spPr>
        <p:txBody>
          <a:bodyPr wrap="square">
            <a:spAutoFit/>
          </a:bodyPr>
          <a:lstStyle/>
          <a:p>
            <a:r>
              <a:rPr lang="en-US" sz="3600" dirty="0">
                <a:latin typeface="American Typewriter"/>
                <a:cs typeface="American Typewriter"/>
              </a:rPr>
              <a:t>Ephesians 1:13-14</a:t>
            </a:r>
            <a:r>
              <a:rPr lang="en-US" sz="3200" b="1" baseline="30000" dirty="0">
                <a:latin typeface="American Typewriter"/>
                <a:cs typeface="American Typewriter"/>
              </a:rPr>
              <a:t> </a:t>
            </a:r>
            <a:endParaRPr lang="en-US" sz="3200" b="1" baseline="30000" dirty="0" smtClean="0">
              <a:latin typeface="American Typewriter"/>
              <a:cs typeface="American Typewriter"/>
            </a:endParaRPr>
          </a:p>
          <a:p>
            <a:r>
              <a:rPr lang="en-US" sz="3200" dirty="0" smtClean="0">
                <a:latin typeface="American Typewriter"/>
                <a:cs typeface="American Typewriter"/>
              </a:rPr>
              <a:t>And </a:t>
            </a:r>
            <a:r>
              <a:rPr lang="en-US" sz="3200" dirty="0">
                <a:latin typeface="American Typewriter"/>
                <a:cs typeface="American Typewriter"/>
              </a:rPr>
              <a:t>you also were included in Christ when you heard the message of truth, the gospel of your salvation. When you believed, you were marked in him with a seal, the promised Holy Spirit, </a:t>
            </a:r>
            <a:r>
              <a:rPr lang="en-US" sz="3200" b="1" baseline="30000" dirty="0">
                <a:latin typeface="American Typewriter"/>
                <a:cs typeface="American Typewriter"/>
              </a:rPr>
              <a:t>14 </a:t>
            </a:r>
            <a:r>
              <a:rPr lang="en-US" sz="3200" dirty="0">
                <a:latin typeface="American Typewriter"/>
                <a:cs typeface="American Typewriter"/>
              </a:rPr>
              <a:t>who is a deposit guaranteeing our inheritance until the redemption of those who are God’s possession—to the praise of his glory.</a:t>
            </a: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4" name="Rectangle 3"/>
          <p:cNvSpPr/>
          <p:nvPr/>
        </p:nvSpPr>
        <p:spPr>
          <a:xfrm>
            <a:off x="103250" y="1"/>
            <a:ext cx="8931048" cy="4616648"/>
          </a:xfrm>
          <a:prstGeom prst="rect">
            <a:avLst/>
          </a:prstGeom>
        </p:spPr>
        <p:txBody>
          <a:bodyPr wrap="square">
            <a:spAutoFit/>
          </a:bodyPr>
          <a:lstStyle/>
          <a:p>
            <a:pPr algn="ctr"/>
            <a:r>
              <a:rPr lang="en-US" sz="5400" dirty="0">
                <a:latin typeface="American Typewriter"/>
                <a:cs typeface="American Typewriter"/>
              </a:rPr>
              <a:t>1 Timothy 1:15 </a:t>
            </a:r>
            <a:r>
              <a:rPr lang="en-US" sz="4800" b="1" baseline="30000" dirty="0">
                <a:latin typeface="American Typewriter"/>
                <a:cs typeface="American Typewriter"/>
              </a:rPr>
              <a:t> </a:t>
            </a:r>
            <a:r>
              <a:rPr lang="en-US" sz="4800" dirty="0" smtClean="0">
                <a:latin typeface="American Typewriter"/>
                <a:cs typeface="American Typewriter"/>
              </a:rPr>
              <a:t>Here </a:t>
            </a:r>
            <a:r>
              <a:rPr lang="en-US" sz="4800" dirty="0">
                <a:latin typeface="American Typewriter"/>
                <a:cs typeface="American Typewriter"/>
              </a:rPr>
              <a:t>is a trustworthy saying that deserves full acceptance: Christ Jesus came into the world to save sinners—of whom I am the worst.</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147" y="65186"/>
            <a:ext cx="8939706" cy="4401205"/>
          </a:xfrm>
          <a:prstGeom prst="rect">
            <a:avLst/>
          </a:prstGeom>
        </p:spPr>
        <p:txBody>
          <a:bodyPr wrap="square">
            <a:spAutoFit/>
          </a:bodyPr>
          <a:lstStyle/>
          <a:p>
            <a:r>
              <a:rPr lang="en-US" sz="4000" b="1" dirty="0">
                <a:latin typeface="Arial Hebrew Scholar"/>
                <a:cs typeface="Arial Hebrew Scholar"/>
              </a:rPr>
              <a:t>John 3:16-17</a:t>
            </a:r>
            <a:r>
              <a:rPr lang="en-US" sz="4000" dirty="0">
                <a:latin typeface="Arial Hebrew Scholar"/>
                <a:cs typeface="Arial Hebrew Scholar"/>
              </a:rPr>
              <a:t> </a:t>
            </a:r>
            <a:endParaRPr lang="en-US" sz="4000" dirty="0" smtClean="0">
              <a:latin typeface="Arial Hebrew Scholar"/>
              <a:cs typeface="Arial Hebrew Scholar"/>
            </a:endParaRPr>
          </a:p>
          <a:p>
            <a:r>
              <a:rPr lang="en-US" sz="4000" dirty="0" smtClean="0">
                <a:latin typeface="Arial Hebrew Scholar"/>
                <a:cs typeface="Arial Hebrew Scholar"/>
              </a:rPr>
              <a:t>For </a:t>
            </a:r>
            <a:r>
              <a:rPr lang="en-US" sz="4000" dirty="0">
                <a:latin typeface="Arial Hebrew Scholar"/>
                <a:cs typeface="Arial Hebrew Scholar"/>
              </a:rPr>
              <a:t>God so loved the world that he gave his one and only Son, that whoever believes in him shall not perish but have eternal life. </a:t>
            </a:r>
            <a:r>
              <a:rPr lang="en-US" sz="4000" b="1" baseline="30000" dirty="0">
                <a:latin typeface="Arial Hebrew Scholar"/>
                <a:cs typeface="Arial Hebrew Scholar"/>
              </a:rPr>
              <a:t>17 </a:t>
            </a:r>
            <a:r>
              <a:rPr lang="en-US" sz="4000" dirty="0">
                <a:latin typeface="Arial Hebrew Scholar"/>
                <a:cs typeface="Arial Hebrew Scholar"/>
              </a:rPr>
              <a:t>For God did not send his Son into the world to condemn the world, but to save the world through him.</a:t>
            </a: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4648</TotalTime>
  <Words>173</Words>
  <Application>Microsoft Macintosh PowerPoint</Application>
  <PresentationFormat>On-screen Show (16:9)</PresentationFormat>
  <Paragraphs>50</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232</cp:revision>
  <dcterms:created xsi:type="dcterms:W3CDTF">2016-08-27T22:55:59Z</dcterms:created>
  <dcterms:modified xsi:type="dcterms:W3CDTF">2017-07-23T02:50:01Z</dcterms:modified>
</cp:coreProperties>
</file>