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89" r:id="rId2"/>
    <p:sldId id="279" r:id="rId3"/>
    <p:sldId id="322" r:id="rId4"/>
    <p:sldId id="292" r:id="rId5"/>
    <p:sldId id="334" r:id="rId6"/>
    <p:sldId id="300" r:id="rId7"/>
    <p:sldId id="335" r:id="rId8"/>
    <p:sldId id="317" r:id="rId9"/>
    <p:sldId id="303" r:id="rId10"/>
    <p:sldId id="302" r:id="rId11"/>
    <p:sldId id="313" r:id="rId12"/>
    <p:sldId id="305" r:id="rId13"/>
    <p:sldId id="306" r:id="rId14"/>
    <p:sldId id="336" r:id="rId15"/>
    <p:sldId id="337" r:id="rId16"/>
    <p:sldId id="338" r:id="rId17"/>
    <p:sldId id="339" r:id="rId18"/>
    <p:sldId id="340" r:id="rId19"/>
    <p:sldId id="341" r:id="rId20"/>
    <p:sldId id="261"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0FD0"/>
    <a:srgbClr val="190894"/>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7" d="100"/>
          <a:sy n="157" d="100"/>
        </p:scale>
        <p:origin x="-96" y="-1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10/14/17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10/14/17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10/14/17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10/14/17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10/14/17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10/14/17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10/14/17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10/14/17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10/14/17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28"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3" name="Rectangle 2"/>
          <p:cNvSpPr/>
          <p:nvPr/>
        </p:nvSpPr>
        <p:spPr>
          <a:xfrm>
            <a:off x="531657" y="371099"/>
            <a:ext cx="8142221" cy="810478"/>
          </a:xfrm>
          <a:prstGeom prst="rect">
            <a:avLst/>
          </a:prstGeom>
        </p:spPr>
        <p:txBody>
          <a:bodyPr wrap="square">
            <a:spAutoFit/>
          </a:bodyPr>
          <a:lstStyle/>
          <a:p>
            <a:r>
              <a:rPr lang="en-US" sz="2800" i="1" baseline="30000" dirty="0"/>
              <a:t> </a:t>
            </a:r>
            <a:endParaRPr lang="en-US" sz="2800" dirty="0"/>
          </a:p>
          <a:p>
            <a:endParaRPr lang="en-US" sz="2800" dirty="0">
              <a:latin typeface="Arial Hebrew"/>
              <a:cs typeface="Arial Hebrew"/>
            </a:endParaRPr>
          </a:p>
        </p:txBody>
      </p:sp>
      <p:pic>
        <p:nvPicPr>
          <p:cNvPr id="2" name="Picture 1"/>
          <p:cNvPicPr>
            <a:picLocks noChangeAspect="1"/>
          </p:cNvPicPr>
          <p:nvPr/>
        </p:nvPicPr>
        <p:blipFill>
          <a:blip r:embed="rId2"/>
          <a:stretch>
            <a:fillRect/>
          </a:stretch>
        </p:blipFill>
        <p:spPr>
          <a:xfrm>
            <a:off x="446065" y="550041"/>
            <a:ext cx="8138378" cy="3987805"/>
          </a:xfrm>
          <a:prstGeom prst="rect">
            <a:avLst/>
          </a:prstGeom>
        </p:spPr>
      </p:pic>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6755" y="265789"/>
            <a:ext cx="8654187" cy="523220"/>
          </a:xfrm>
          <a:prstGeom prst="rect">
            <a:avLst/>
          </a:prstGeom>
        </p:spPr>
        <p:txBody>
          <a:bodyPr wrap="square">
            <a:spAutoFit/>
          </a:bodyPr>
          <a:lstStyle/>
          <a:p>
            <a:r>
              <a:rPr lang="en-US" sz="2800" dirty="0"/>
              <a:t> </a:t>
            </a:r>
          </a:p>
        </p:txBody>
      </p:sp>
      <p:sp>
        <p:nvSpPr>
          <p:cNvPr id="2" name="Rectangle 1"/>
          <p:cNvSpPr/>
          <p:nvPr/>
        </p:nvSpPr>
        <p:spPr>
          <a:xfrm>
            <a:off x="364021" y="265789"/>
            <a:ext cx="8437193" cy="3785652"/>
          </a:xfrm>
          <a:prstGeom prst="rect">
            <a:avLst/>
          </a:prstGeom>
        </p:spPr>
        <p:txBody>
          <a:bodyPr wrap="square">
            <a:spAutoFit/>
          </a:bodyPr>
          <a:lstStyle/>
          <a:p>
            <a:r>
              <a:rPr lang="en-US" sz="2400" b="1" dirty="0">
                <a:latin typeface="Arial Hebrew Scholar"/>
                <a:cs typeface="Arial Hebrew Scholar"/>
              </a:rPr>
              <a:t>Luke 6:46-49</a:t>
            </a:r>
            <a:r>
              <a:rPr lang="en-US" sz="2400" b="1" baseline="30000" dirty="0">
                <a:latin typeface="Arial Hebrew Scholar"/>
                <a:cs typeface="Arial Hebrew Scholar"/>
              </a:rPr>
              <a:t> </a:t>
            </a:r>
            <a:r>
              <a:rPr lang="en-US" sz="2400" dirty="0">
                <a:latin typeface="Arial Hebrew Scholar"/>
                <a:cs typeface="Arial Hebrew Scholar"/>
              </a:rPr>
              <a:t>“Why do you call me, ‘Lord, Lord,’ and do not do what I say? </a:t>
            </a:r>
            <a:r>
              <a:rPr lang="en-US" sz="2400" baseline="30000" dirty="0">
                <a:latin typeface="Arial Hebrew Scholar"/>
                <a:cs typeface="Arial Hebrew Scholar"/>
              </a:rPr>
              <a:t>47 </a:t>
            </a:r>
            <a:r>
              <a:rPr lang="en-US" sz="2400" dirty="0">
                <a:latin typeface="Arial Hebrew Scholar"/>
                <a:cs typeface="Arial Hebrew Scholar"/>
              </a:rPr>
              <a:t>As for everyone who comes to me and hears my words and puts them into practice, I will show you what they are like. </a:t>
            </a:r>
            <a:r>
              <a:rPr lang="en-US" sz="2400" baseline="30000" dirty="0">
                <a:latin typeface="Arial Hebrew Scholar"/>
                <a:cs typeface="Arial Hebrew Scholar"/>
              </a:rPr>
              <a:t>48 </a:t>
            </a:r>
            <a:r>
              <a:rPr lang="en-US" sz="2400" dirty="0">
                <a:latin typeface="Arial Hebrew Scholar"/>
                <a:cs typeface="Arial Hebrew Scholar"/>
              </a:rPr>
              <a:t>They are like a man building a house, who dug down deep and laid the foundation on rock. When a flood came, the torrent struck that house but could not shake it, because it was well built. </a:t>
            </a:r>
            <a:r>
              <a:rPr lang="en-US" sz="2400" baseline="30000" dirty="0">
                <a:latin typeface="Arial Hebrew Scholar"/>
                <a:cs typeface="Arial Hebrew Scholar"/>
              </a:rPr>
              <a:t>49 </a:t>
            </a:r>
            <a:r>
              <a:rPr lang="en-US" sz="2400" dirty="0">
                <a:latin typeface="Arial Hebrew Scholar"/>
                <a:cs typeface="Arial Hebrew Scholar"/>
              </a:rPr>
              <a:t>But the one who hears my words and does not put them into practice is like a man who built a house on the ground without a foundation. The moment the torrent struck that house, it collapsed and its destruction was complete.”</a:t>
            </a:r>
            <a:endParaRPr lang="en-US" sz="2400" b="1" dirty="0">
              <a:latin typeface="Arial Hebrew Scholar"/>
              <a:cs typeface="Arial Hebrew Scholar"/>
            </a:endParaRPr>
          </a:p>
        </p:txBody>
      </p:sp>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452893" y="246100"/>
            <a:ext cx="8220985" cy="1384995"/>
          </a:xfrm>
          <a:prstGeom prst="rect">
            <a:avLst/>
          </a:prstGeom>
        </p:spPr>
        <p:txBody>
          <a:bodyPr wrap="square">
            <a:spAutoFit/>
          </a:bodyPr>
          <a:lstStyle/>
          <a:p>
            <a:r>
              <a:rPr lang="en-US" sz="2800" dirty="0"/>
              <a:t> </a:t>
            </a:r>
          </a:p>
          <a:p>
            <a:endParaRPr lang="en-US" sz="2800" dirty="0">
              <a:latin typeface="American Typewriter"/>
              <a:cs typeface="American Typewriter"/>
            </a:endParaRPr>
          </a:p>
          <a:p>
            <a:endParaRPr lang="en-US" sz="2800" dirty="0">
              <a:latin typeface="American Typewriter"/>
              <a:cs typeface="American Typewriter"/>
            </a:endParaRPr>
          </a:p>
        </p:txBody>
      </p:sp>
      <p:pic>
        <p:nvPicPr>
          <p:cNvPr id="4" name="Picture 3"/>
          <p:cNvPicPr>
            <a:picLocks noChangeAspect="1"/>
          </p:cNvPicPr>
          <p:nvPr/>
        </p:nvPicPr>
        <p:blipFill>
          <a:blip r:embed="rId2"/>
          <a:stretch>
            <a:fillRect/>
          </a:stretch>
        </p:blipFill>
        <p:spPr>
          <a:xfrm>
            <a:off x="186055" y="246100"/>
            <a:ext cx="8752678" cy="4671923"/>
          </a:xfrm>
          <a:prstGeom prst="rect">
            <a:avLst/>
          </a:prstGeom>
        </p:spPr>
      </p:pic>
      <p:sp>
        <p:nvSpPr>
          <p:cNvPr id="7" name="Rectangle 6"/>
          <p:cNvSpPr/>
          <p:nvPr/>
        </p:nvSpPr>
        <p:spPr>
          <a:xfrm>
            <a:off x="2523876" y="357949"/>
            <a:ext cx="6150001" cy="4801314"/>
          </a:xfrm>
          <a:prstGeom prst="rect">
            <a:avLst/>
          </a:prstGeom>
        </p:spPr>
        <p:txBody>
          <a:bodyPr wrap="square">
            <a:spAutoFit/>
          </a:bodyPr>
          <a:lstStyle/>
          <a:p>
            <a:r>
              <a:rPr lang="en-US" sz="3200" b="1" dirty="0">
                <a:solidFill>
                  <a:srgbClr val="000000"/>
                </a:solidFill>
              </a:rPr>
              <a:t>1 Peter 2:20-21</a:t>
            </a:r>
            <a:r>
              <a:rPr lang="en-US" sz="3200" b="1" baseline="30000" dirty="0">
                <a:solidFill>
                  <a:srgbClr val="000000"/>
                </a:solidFill>
              </a:rPr>
              <a:t> </a:t>
            </a:r>
            <a:r>
              <a:rPr lang="en-US" sz="3200" dirty="0">
                <a:solidFill>
                  <a:srgbClr val="000000"/>
                </a:solidFill>
              </a:rPr>
              <a:t>But how is it to your credit if you receive a beating for doing wrong and endure it? But if you suffer for doing good and you endure it, this is commendable before God. </a:t>
            </a:r>
            <a:r>
              <a:rPr lang="en-US" sz="3200" baseline="30000" dirty="0">
                <a:solidFill>
                  <a:srgbClr val="000000"/>
                </a:solidFill>
              </a:rPr>
              <a:t>21 </a:t>
            </a:r>
            <a:r>
              <a:rPr lang="en-US" sz="3200" dirty="0">
                <a:solidFill>
                  <a:srgbClr val="000000"/>
                </a:solidFill>
              </a:rPr>
              <a:t>To this you were called, because Christ suffered for you, leaving you an example, that you should follow in his steps.</a:t>
            </a:r>
            <a:endParaRPr lang="en-US" sz="3200" b="1" dirty="0">
              <a:solidFill>
                <a:srgbClr val="000000"/>
              </a:solidFill>
            </a:endParaRPr>
          </a:p>
          <a:p>
            <a:r>
              <a:rPr lang="en-US" dirty="0"/>
              <a:t>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53306" y="-242666"/>
            <a:ext cx="6689893" cy="5386166"/>
          </a:xfrm>
          <a:prstGeom prst="rect">
            <a:avLst/>
          </a:prstGeom>
        </p:spPr>
      </p:pic>
      <p:sp>
        <p:nvSpPr>
          <p:cNvPr id="5" name="Rectangle 4"/>
          <p:cNvSpPr/>
          <p:nvPr/>
        </p:nvSpPr>
        <p:spPr>
          <a:xfrm>
            <a:off x="291216" y="187962"/>
            <a:ext cx="4570483" cy="4893648"/>
          </a:xfrm>
          <a:prstGeom prst="rect">
            <a:avLst/>
          </a:prstGeom>
        </p:spPr>
        <p:txBody>
          <a:bodyPr wrap="square">
            <a:spAutoFit/>
          </a:bodyPr>
          <a:lstStyle/>
          <a:p>
            <a:pPr algn="ctr"/>
            <a:r>
              <a:rPr lang="en-US" sz="3200" b="1" dirty="0">
                <a:latin typeface="Arial Hebrew Scholar"/>
                <a:cs typeface="Arial Hebrew Scholar"/>
              </a:rPr>
              <a:t>Matthew 16:24</a:t>
            </a:r>
            <a:r>
              <a:rPr lang="en-US" sz="3200" b="1" baseline="30000" dirty="0">
                <a:latin typeface="Arial Hebrew Scholar"/>
                <a:cs typeface="Arial Hebrew Scholar"/>
              </a:rPr>
              <a:t> </a:t>
            </a:r>
            <a:endParaRPr lang="en-US" sz="3200" b="1" baseline="30000" dirty="0" smtClean="0">
              <a:latin typeface="Arial Hebrew Scholar"/>
              <a:cs typeface="Arial Hebrew Scholar"/>
            </a:endParaRPr>
          </a:p>
          <a:p>
            <a:r>
              <a:rPr lang="en-US" sz="3600" dirty="0" smtClean="0">
                <a:latin typeface="Arial Hebrew Scholar"/>
                <a:cs typeface="Arial Hebrew Scholar"/>
              </a:rPr>
              <a:t>Then </a:t>
            </a:r>
            <a:r>
              <a:rPr lang="en-US" sz="3600" dirty="0">
                <a:latin typeface="Arial Hebrew Scholar"/>
                <a:cs typeface="Arial Hebrew Scholar"/>
              </a:rPr>
              <a:t>Jesus said to </a:t>
            </a:r>
            <a:r>
              <a:rPr lang="en-US" sz="3600" dirty="0" smtClean="0">
                <a:latin typeface="Arial Hebrew Scholar"/>
                <a:cs typeface="Arial Hebrew Scholar"/>
              </a:rPr>
              <a:t>his disciples</a:t>
            </a:r>
            <a:r>
              <a:rPr lang="en-US" sz="3600" dirty="0">
                <a:latin typeface="Arial Hebrew Scholar"/>
                <a:cs typeface="Arial Hebrew Scholar"/>
              </a:rPr>
              <a:t>, “Whoever wants to be my disciple must deny themselves and take up their cross and follow me.</a:t>
            </a:r>
            <a:endParaRPr lang="en-US" sz="3600" b="1" dirty="0">
              <a:latin typeface="Arial Hebrew Scholar"/>
              <a:cs typeface="Arial Hebrew Scholar"/>
            </a:endParaRPr>
          </a:p>
          <a:p>
            <a:pPr algn="ctr"/>
            <a:r>
              <a:rPr lang="en-US" sz="2800" dirty="0"/>
              <a:t> </a:t>
            </a: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437" y="238624"/>
            <a:ext cx="8560401" cy="4708981"/>
          </a:xfrm>
          <a:prstGeom prst="rect">
            <a:avLst/>
          </a:prstGeom>
        </p:spPr>
        <p:txBody>
          <a:bodyPr wrap="square">
            <a:spAutoFit/>
          </a:bodyPr>
          <a:lstStyle/>
          <a:p>
            <a:r>
              <a:rPr lang="en-US" sz="2000" b="1" dirty="0"/>
              <a:t>Luke 14:15-23</a:t>
            </a:r>
            <a:r>
              <a:rPr lang="en-US" sz="2000" dirty="0"/>
              <a:t> </a:t>
            </a:r>
            <a:endParaRPr lang="en-US" sz="2000" dirty="0" smtClean="0"/>
          </a:p>
          <a:p>
            <a:r>
              <a:rPr lang="en-US" sz="2000" dirty="0" smtClean="0"/>
              <a:t>When </a:t>
            </a:r>
            <a:r>
              <a:rPr lang="en-US" sz="2000" dirty="0"/>
              <a:t>one of those at the table with him heard this, he said to Jesus, “Blessed is the one who will eat at the feast in the kingdom of God.”</a:t>
            </a:r>
            <a:r>
              <a:rPr lang="en-US" sz="2000" baseline="30000" dirty="0"/>
              <a:t>16 </a:t>
            </a:r>
            <a:r>
              <a:rPr lang="en-US" sz="2000" dirty="0"/>
              <a:t>Jesus replied: “A certain man was preparing a great banquet and invited many guests. </a:t>
            </a:r>
            <a:r>
              <a:rPr lang="en-US" sz="2000" baseline="30000" dirty="0"/>
              <a:t>17 </a:t>
            </a:r>
            <a:r>
              <a:rPr lang="en-US" sz="2000" dirty="0"/>
              <a:t>At the time of the banquet he sent his servant to tell those who had been invited, ‘Come, for everything is now ready.’</a:t>
            </a:r>
            <a:r>
              <a:rPr lang="en-US" sz="2000" baseline="30000" dirty="0"/>
              <a:t>18 </a:t>
            </a:r>
            <a:r>
              <a:rPr lang="en-US" sz="2000" dirty="0"/>
              <a:t>“But they all alike began to make excuses. The first said, ‘I have just bought a field, and I must go and see it. Please excuse me.’</a:t>
            </a:r>
            <a:r>
              <a:rPr lang="en-US" sz="2000" baseline="30000" dirty="0"/>
              <a:t>19 </a:t>
            </a:r>
            <a:r>
              <a:rPr lang="en-US" sz="2000" dirty="0"/>
              <a:t>“Another said, ‘I have just bought five yoke of oxen, and I’m on my way to try them out. Please excuse me.’</a:t>
            </a:r>
            <a:r>
              <a:rPr lang="en-US" sz="2000" baseline="30000" dirty="0"/>
              <a:t>20 </a:t>
            </a:r>
            <a:r>
              <a:rPr lang="en-US" sz="2000" dirty="0"/>
              <a:t>“Still another said, ‘I just got married, so I can’t come.’</a:t>
            </a:r>
            <a:r>
              <a:rPr lang="en-US" sz="2000" baseline="30000" dirty="0"/>
              <a:t>21 </a:t>
            </a:r>
            <a:r>
              <a:rPr lang="en-US" sz="2000" dirty="0"/>
              <a:t>“The servant came back and reported this to his master. Then the owner of the house became angry and ordered his servant, ‘Go out quickly into the streets and alleys of the town and bring in the poor, the crippled, the blind and the lame.’</a:t>
            </a:r>
            <a:r>
              <a:rPr lang="en-US" sz="2000" baseline="30000" dirty="0"/>
              <a:t>22 </a:t>
            </a:r>
            <a:r>
              <a:rPr lang="en-US" sz="2000" dirty="0"/>
              <a:t>“‘Sir,’ the servant said, ‘what you ordered has been done, but there is still room.’</a:t>
            </a:r>
            <a:r>
              <a:rPr lang="en-US" sz="2000" baseline="30000" dirty="0"/>
              <a:t>23 </a:t>
            </a:r>
            <a:r>
              <a:rPr lang="en-US" sz="2000" dirty="0"/>
              <a:t>“Then the master told his servant, ‘Go out to the roads and country lanes and compel them to come in, so that my house will be full.</a:t>
            </a:r>
            <a:endParaRPr lang="en-US" sz="2000" b="1" dirty="0"/>
          </a:p>
        </p:txBody>
      </p:sp>
    </p:spTree>
    <p:extLst>
      <p:ext uri="{BB962C8B-B14F-4D97-AF65-F5344CB8AC3E}">
        <p14:creationId xmlns:p14="http://schemas.microsoft.com/office/powerpoint/2010/main" val="307758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8983" y="91422"/>
            <a:ext cx="8995357" cy="4969896"/>
          </a:xfrm>
          <a:prstGeom prst="rect">
            <a:avLst/>
          </a:prstGeom>
        </p:spPr>
      </p:pic>
    </p:spTree>
    <p:extLst>
      <p:ext uri="{BB962C8B-B14F-4D97-AF65-F5344CB8AC3E}">
        <p14:creationId xmlns:p14="http://schemas.microsoft.com/office/powerpoint/2010/main" val="387571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1218" y="169866"/>
            <a:ext cx="8501906" cy="4832093"/>
          </a:xfrm>
          <a:prstGeom prst="rect">
            <a:avLst/>
          </a:prstGeom>
          <a:solidFill>
            <a:schemeClr val="tx2">
              <a:lumMod val="75000"/>
              <a:alpha val="50000"/>
            </a:schemeClr>
          </a:solidFill>
          <a:ln w="76200" cmpd="sng">
            <a:solidFill>
              <a:srgbClr val="000090"/>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r>
              <a:rPr lang="en-US" sz="2800" b="1" dirty="0"/>
              <a:t>Matthew 21:28-31</a:t>
            </a:r>
            <a:r>
              <a:rPr lang="en-US" sz="2800" b="1" baseline="30000" dirty="0"/>
              <a:t> </a:t>
            </a:r>
            <a:endParaRPr lang="en-US" sz="2800" b="1" baseline="30000" dirty="0" smtClean="0"/>
          </a:p>
          <a:p>
            <a:r>
              <a:rPr lang="en-US" sz="2800" dirty="0" smtClean="0"/>
              <a:t>“</a:t>
            </a:r>
            <a:r>
              <a:rPr lang="en-US" sz="2800" dirty="0"/>
              <a:t>What do you think? There was a man who had two sons. He went to the first and said, ‘Son, go and work today in the vineyard.’</a:t>
            </a:r>
            <a:r>
              <a:rPr lang="en-US" sz="2800" baseline="30000" dirty="0"/>
              <a:t>29 </a:t>
            </a:r>
            <a:r>
              <a:rPr lang="en-US" sz="2800" dirty="0"/>
              <a:t>“‘I will not,’ he answered, but later he changed his mind and went.</a:t>
            </a:r>
            <a:r>
              <a:rPr lang="en-US" sz="2800" baseline="30000" dirty="0"/>
              <a:t>30 </a:t>
            </a:r>
            <a:r>
              <a:rPr lang="en-US" sz="2800" dirty="0"/>
              <a:t>“Then the father went to the other son and said the same thing. He answered, ‘I will, sir,’ but he did not go.</a:t>
            </a:r>
            <a:r>
              <a:rPr lang="en-US" sz="2800" baseline="30000" dirty="0"/>
              <a:t>31 </a:t>
            </a:r>
            <a:r>
              <a:rPr lang="en-US" sz="2800" dirty="0"/>
              <a:t>“Which of the two did what his father wanted?” “The first,” they answered. Jesus said to them, “Truly I tell you, the tax collectors and the prostitutes are entering the kingdom of God ahead of you.</a:t>
            </a:r>
            <a:endParaRPr lang="en-US" sz="2800" b="1" dirty="0"/>
          </a:p>
        </p:txBody>
      </p:sp>
    </p:spTree>
    <p:extLst>
      <p:ext uri="{BB962C8B-B14F-4D97-AF65-F5344CB8AC3E}">
        <p14:creationId xmlns:p14="http://schemas.microsoft.com/office/powerpoint/2010/main" val="626377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9752" y="242667"/>
            <a:ext cx="8453371" cy="4602558"/>
          </a:xfrm>
          <a:prstGeom prst="rect">
            <a:avLst/>
          </a:prstGeom>
        </p:spPr>
      </p:pic>
    </p:spTree>
    <p:extLst>
      <p:ext uri="{BB962C8B-B14F-4D97-AF65-F5344CB8AC3E}">
        <p14:creationId xmlns:p14="http://schemas.microsoft.com/office/powerpoint/2010/main" val="2528868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03240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218" y="183949"/>
            <a:ext cx="8704140" cy="4093428"/>
          </a:xfrm>
          <a:prstGeom prst="rect">
            <a:avLst/>
          </a:prstGeom>
        </p:spPr>
        <p:txBody>
          <a:bodyPr wrap="square">
            <a:spAutoFit/>
          </a:bodyPr>
          <a:lstStyle/>
          <a:p>
            <a:pPr algn="ctr"/>
            <a:r>
              <a:rPr lang="en-US" sz="4000" b="1" dirty="0">
                <a:latin typeface="Britannic Bold"/>
                <a:cs typeface="Britannic Bold"/>
              </a:rPr>
              <a:t>Joshua 1:9</a:t>
            </a:r>
            <a:r>
              <a:rPr lang="en-US" sz="4000" dirty="0">
                <a:latin typeface="Britannic Bold"/>
                <a:cs typeface="Britannic Bold"/>
              </a:rPr>
              <a:t> </a:t>
            </a:r>
            <a:endParaRPr lang="en-US" sz="4000" dirty="0" smtClean="0">
              <a:latin typeface="Britannic Bold"/>
              <a:cs typeface="Britannic Bold"/>
            </a:endParaRPr>
          </a:p>
          <a:p>
            <a:r>
              <a:rPr lang="en-US" sz="4400" dirty="0" smtClean="0">
                <a:latin typeface="Britannic Bold"/>
                <a:cs typeface="Britannic Bold"/>
              </a:rPr>
              <a:t>Have </a:t>
            </a:r>
            <a:r>
              <a:rPr lang="en-US" sz="4400" dirty="0">
                <a:latin typeface="Britannic Bold"/>
                <a:cs typeface="Britannic Bold"/>
              </a:rPr>
              <a:t>I not commanded you? Be strong and courageous. Do not be afraid; do not be discouraged, for the Lord your God will be with you wherever you go.”</a:t>
            </a:r>
            <a:endParaRPr lang="en-US" sz="4400" b="1" dirty="0">
              <a:latin typeface="Britannic Bold"/>
              <a:cs typeface="Britannic Bold"/>
            </a:endParaRPr>
          </a:p>
        </p:txBody>
      </p:sp>
    </p:spTree>
    <p:extLst>
      <p:ext uri="{BB962C8B-B14F-4D97-AF65-F5344CB8AC3E}">
        <p14:creationId xmlns:p14="http://schemas.microsoft.com/office/powerpoint/2010/main" val="3944015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39" y="0"/>
            <a:ext cx="9144000" cy="5211515"/>
          </a:xfrm>
          <a:prstGeom prst="rect">
            <a:avLst/>
          </a:prstGeom>
        </p:spPr>
      </p:pic>
      <p:sp>
        <p:nvSpPr>
          <p:cNvPr id="2" name="Rectangle 1"/>
          <p:cNvSpPr/>
          <p:nvPr/>
        </p:nvSpPr>
        <p:spPr>
          <a:xfrm>
            <a:off x="19040" y="0"/>
            <a:ext cx="9124960" cy="806374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7200" dirty="0" smtClean="0"/>
          </a:p>
          <a:p>
            <a:pPr algn="ctr"/>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CALL</a:t>
            </a:r>
          </a:p>
          <a:p>
            <a:pPr algn="ctr"/>
            <a:r>
              <a:rPr lang="en-US"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t>
            </a:r>
            <a:r>
              <a:rPr lang="en-US" sz="6000" dirty="0"/>
              <a:t>ome/</a:t>
            </a:r>
            <a:r>
              <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a:t>
            </a:r>
            <a:r>
              <a:rPr lang="en-US" sz="6000" dirty="0"/>
              <a:t>bide/</a:t>
            </a:r>
            <a:r>
              <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t>
            </a:r>
            <a:r>
              <a:rPr lang="en-US" sz="6000" dirty="0"/>
              <a:t>earn/</a:t>
            </a:r>
            <a:r>
              <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t>
            </a:r>
            <a:r>
              <a:rPr lang="en-US" sz="6000" dirty="0"/>
              <a:t>ive</a:t>
            </a:r>
          </a:p>
          <a:p>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p>
          <a:p>
            <a:pPr algn="ct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45"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
        <p:nvSpPr>
          <p:cNvPr id="6" name="Rectangle 5"/>
          <p:cNvSpPr/>
          <p:nvPr/>
        </p:nvSpPr>
        <p:spPr>
          <a:xfrm>
            <a:off x="250327" y="16914"/>
            <a:ext cx="8541697" cy="4832092"/>
          </a:xfrm>
          <a:prstGeom prst="rect">
            <a:avLst/>
          </a:prstGeom>
        </p:spPr>
        <p:txBody>
          <a:bodyPr wrap="square">
            <a:spAutoFit/>
          </a:bodyPr>
          <a:lstStyle/>
          <a:p>
            <a:pPr algn="ct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Hebrews 4:12 </a:t>
            </a:r>
            <a:endParaRPr lang="en-US" sz="4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4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For the word of God is alive and active. Sharper than any double-edged sword, it penetrates even to dividing soul and spirit, joints and marrow; it judges the thoughts and attitudes of the heart.</a:t>
            </a:r>
            <a:endParaRPr lang="en-US" sz="4400" b="1" kern="12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10664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pic>
        <p:nvPicPr>
          <p:cNvPr id="2" name="Picture 1"/>
          <p:cNvPicPr>
            <a:picLocks noChangeAspect="1"/>
          </p:cNvPicPr>
          <p:nvPr/>
        </p:nvPicPr>
        <p:blipFill>
          <a:blip r:embed="rId2"/>
          <a:stretch>
            <a:fillRect/>
          </a:stretch>
        </p:blipFill>
        <p:spPr>
          <a:xfrm>
            <a:off x="129430" y="132571"/>
            <a:ext cx="8858911" cy="4882518"/>
          </a:xfrm>
          <a:prstGeom prst="rect">
            <a:avLst/>
          </a:prstGeom>
        </p:spPr>
      </p:pic>
      <p:sp>
        <p:nvSpPr>
          <p:cNvPr id="3" name="Rectangle 2"/>
          <p:cNvSpPr/>
          <p:nvPr/>
        </p:nvSpPr>
        <p:spPr>
          <a:xfrm>
            <a:off x="501540" y="275021"/>
            <a:ext cx="8218780" cy="4031873"/>
          </a:xfrm>
          <a:prstGeom prst="rect">
            <a:avLst/>
          </a:prstGeom>
        </p:spPr>
        <p:txBody>
          <a:bodyPr wrap="square">
            <a:spAutoFit/>
          </a:bodyPr>
          <a:lstStyle/>
          <a:p>
            <a:r>
              <a:rPr lang="en-US" sz="3200" b="1" dirty="0">
                <a:solidFill>
                  <a:schemeClr val="bg1"/>
                </a:solidFill>
              </a:rPr>
              <a:t>Matthew 4:18-20</a:t>
            </a:r>
            <a:r>
              <a:rPr lang="en-US" sz="3200" dirty="0">
                <a:solidFill>
                  <a:schemeClr val="bg1"/>
                </a:solidFill>
              </a:rPr>
              <a:t> As Jesus was walking beside the Sea of Galilee, he saw two brothers, Simon called Peter and his brother Andrew. They were casting a net into the lake, for they were fishermen. </a:t>
            </a:r>
            <a:r>
              <a:rPr lang="en-US" sz="3200" baseline="30000" dirty="0">
                <a:solidFill>
                  <a:schemeClr val="bg1"/>
                </a:solidFill>
              </a:rPr>
              <a:t>19 </a:t>
            </a:r>
            <a:r>
              <a:rPr lang="en-US" sz="3200" dirty="0">
                <a:solidFill>
                  <a:schemeClr val="bg1"/>
                </a:solidFill>
              </a:rPr>
              <a:t>“Come, follow me,” Jesus said, “and I will send you out to fish for people.” </a:t>
            </a:r>
            <a:r>
              <a:rPr lang="en-US" sz="3200" baseline="30000" dirty="0">
                <a:solidFill>
                  <a:schemeClr val="bg1"/>
                </a:solidFill>
              </a:rPr>
              <a:t>20 </a:t>
            </a:r>
            <a:r>
              <a:rPr lang="en-US" sz="3200" dirty="0">
                <a:solidFill>
                  <a:schemeClr val="bg1"/>
                </a:solidFill>
              </a:rPr>
              <a:t>At once they left their nets and followed him. </a:t>
            </a:r>
            <a:endParaRPr lang="en-US" sz="3200" b="1" dirty="0">
              <a:solidFill>
                <a:schemeClr val="bg1"/>
              </a:solidFill>
            </a:endParaRP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3468" y="331096"/>
            <a:ext cx="7039526" cy="707886"/>
          </a:xfrm>
          <a:prstGeom prst="rect">
            <a:avLst/>
          </a:prstGeom>
        </p:spPr>
        <p:txBody>
          <a:bodyPr wrap="square">
            <a:spAutoFit/>
          </a:bodyPr>
          <a:lstStyle/>
          <a:p>
            <a:r>
              <a:rPr lang="en-US" sz="4000" dirty="0"/>
              <a:t> </a:t>
            </a:r>
          </a:p>
        </p:txBody>
      </p:sp>
      <p:sp>
        <p:nvSpPr>
          <p:cNvPr id="2" name="Rectangle 1"/>
          <p:cNvSpPr/>
          <p:nvPr/>
        </p:nvSpPr>
        <p:spPr>
          <a:xfrm>
            <a:off x="393820" y="331097"/>
            <a:ext cx="8358822" cy="3970318"/>
          </a:xfrm>
          <a:prstGeom prst="rect">
            <a:avLst/>
          </a:prstGeom>
        </p:spPr>
        <p:txBody>
          <a:bodyPr wrap="square">
            <a:spAutoFit/>
          </a:bodyPr>
          <a:lstStyle/>
          <a:p>
            <a:r>
              <a:rPr lang="en-US" sz="3600" b="1" dirty="0"/>
              <a:t>Mark 1:16-18</a:t>
            </a:r>
            <a:r>
              <a:rPr lang="en-US" sz="3600" b="1" baseline="30000" dirty="0"/>
              <a:t> </a:t>
            </a:r>
            <a:r>
              <a:rPr lang="en-US" sz="3600" dirty="0"/>
              <a:t>As Jesus walked beside the Sea of Galilee, he saw Simon and his brother Andrew casting a net into the lake, for they were fishermen. </a:t>
            </a:r>
            <a:r>
              <a:rPr lang="en-US" sz="3600" baseline="30000" dirty="0"/>
              <a:t>17 </a:t>
            </a:r>
            <a:r>
              <a:rPr lang="en-US" sz="3600" dirty="0"/>
              <a:t>“Come, follow me,” Jesus said, “and I will send you out to fish for people.” </a:t>
            </a:r>
            <a:r>
              <a:rPr lang="en-US" sz="3600" baseline="30000" dirty="0"/>
              <a:t>18 </a:t>
            </a:r>
            <a:r>
              <a:rPr lang="en-US" sz="3600" dirty="0"/>
              <a:t>At once they left their nets and followed him.</a:t>
            </a:r>
            <a:endParaRPr lang="en-US" sz="3600" b="1" dirty="0"/>
          </a:p>
        </p:txBody>
      </p:sp>
    </p:spTree>
    <p:extLst>
      <p:ext uri="{BB962C8B-B14F-4D97-AF65-F5344CB8AC3E}">
        <p14:creationId xmlns:p14="http://schemas.microsoft.com/office/powerpoint/2010/main" val="35194901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10777" y="0"/>
            <a:ext cx="5776429" cy="5143500"/>
          </a:xfrm>
          <a:prstGeom prst="rect">
            <a:avLst/>
          </a:prstGeom>
        </p:spPr>
      </p:pic>
      <p:sp>
        <p:nvSpPr>
          <p:cNvPr id="3" name="Rectangle 2"/>
          <p:cNvSpPr/>
          <p:nvPr/>
        </p:nvSpPr>
        <p:spPr>
          <a:xfrm>
            <a:off x="239395" y="175861"/>
            <a:ext cx="3036792" cy="4401205"/>
          </a:xfrm>
          <a:prstGeom prst="rect">
            <a:avLst/>
          </a:prstGeom>
        </p:spPr>
        <p:txBody>
          <a:bodyPr wrap="square">
            <a:spAutoFit/>
          </a:bodyPr>
          <a:lstStyle/>
          <a:p>
            <a:pPr algn="ctr"/>
            <a:r>
              <a:rPr lang="en-US" sz="2800" b="1" dirty="0"/>
              <a:t>Matthew 9:9</a:t>
            </a:r>
            <a:r>
              <a:rPr lang="en-US" sz="2800" dirty="0"/>
              <a:t> </a:t>
            </a:r>
            <a:endParaRPr lang="en-US" sz="2800" dirty="0" smtClean="0"/>
          </a:p>
          <a:p>
            <a:pPr algn="ctr"/>
            <a:r>
              <a:rPr lang="en-US" sz="2800" dirty="0" smtClean="0"/>
              <a:t>As </a:t>
            </a:r>
            <a:r>
              <a:rPr lang="en-US" sz="2800" dirty="0"/>
              <a:t>Jesus went on from there, he saw a man named Matthew sitting at the tax collector’s booth. “Follow me, ”he told him, and Matthew got up and followed him.</a:t>
            </a:r>
            <a:endParaRPr lang="en-US" sz="2800" b="1" dirty="0"/>
          </a:p>
        </p:txBody>
      </p:sp>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665" y="324853"/>
            <a:ext cx="8339131" cy="4524315"/>
          </a:xfrm>
          <a:prstGeom prst="rect">
            <a:avLst/>
          </a:prstGeom>
        </p:spPr>
        <p:txBody>
          <a:bodyPr wrap="square">
            <a:spAutoFit/>
          </a:bodyPr>
          <a:lstStyle/>
          <a:p>
            <a:r>
              <a:rPr lang="en-US" sz="2400" b="1" dirty="0">
                <a:latin typeface="Arial Hebrew"/>
                <a:cs typeface="Arial Hebrew"/>
              </a:rPr>
              <a:t>1 Corinthians 1:26-31</a:t>
            </a:r>
            <a:r>
              <a:rPr lang="en-US" sz="2400" b="1" baseline="30000" dirty="0">
                <a:latin typeface="Arial Hebrew"/>
                <a:cs typeface="Arial Hebrew"/>
              </a:rPr>
              <a:t> </a:t>
            </a:r>
            <a:r>
              <a:rPr lang="en-US" sz="2400" dirty="0">
                <a:latin typeface="Arial Hebrew"/>
                <a:cs typeface="Arial Hebrew"/>
              </a:rPr>
              <a:t>Brothers and sisters, think of what you were when you were called. Not many of you were wise by human standards; not many were influential; not many were of noble birth. </a:t>
            </a:r>
            <a:r>
              <a:rPr lang="en-US" sz="2400" baseline="30000" dirty="0">
                <a:latin typeface="Arial Hebrew"/>
                <a:cs typeface="Arial Hebrew"/>
              </a:rPr>
              <a:t>27 </a:t>
            </a:r>
            <a:r>
              <a:rPr lang="en-US" sz="2400" dirty="0">
                <a:latin typeface="Arial Hebrew"/>
                <a:cs typeface="Arial Hebrew"/>
              </a:rPr>
              <a:t>But God chose the foolish things of the world to shame the wise; God chose the weak things of the world to shame the strong. </a:t>
            </a:r>
            <a:r>
              <a:rPr lang="en-US" sz="2400" baseline="30000" dirty="0">
                <a:latin typeface="Arial Hebrew"/>
                <a:cs typeface="Arial Hebrew"/>
              </a:rPr>
              <a:t>28 </a:t>
            </a:r>
            <a:r>
              <a:rPr lang="en-US" sz="2400" dirty="0">
                <a:latin typeface="Arial Hebrew"/>
                <a:cs typeface="Arial Hebrew"/>
              </a:rPr>
              <a:t>God chose the lowly things of this world and the despised things—and the things that are not—to nullify the things that are, </a:t>
            </a:r>
            <a:r>
              <a:rPr lang="en-US" sz="2400" baseline="30000" dirty="0">
                <a:latin typeface="Arial Hebrew"/>
                <a:cs typeface="Arial Hebrew"/>
              </a:rPr>
              <a:t>29 </a:t>
            </a:r>
            <a:r>
              <a:rPr lang="en-US" sz="2400" dirty="0">
                <a:latin typeface="Arial Hebrew"/>
                <a:cs typeface="Arial Hebrew"/>
              </a:rPr>
              <a:t>so that no one may boast before him. </a:t>
            </a:r>
            <a:r>
              <a:rPr lang="en-US" sz="2400" baseline="30000" dirty="0">
                <a:latin typeface="Arial Hebrew"/>
                <a:cs typeface="Arial Hebrew"/>
              </a:rPr>
              <a:t>30 </a:t>
            </a:r>
            <a:r>
              <a:rPr lang="en-US" sz="2400" dirty="0">
                <a:latin typeface="Arial Hebrew"/>
                <a:cs typeface="Arial Hebrew"/>
              </a:rPr>
              <a:t>It is because of him that you are in Christ Jesus, who has become for us wisdom from God—that is, our righteousness, holiness and redemption. </a:t>
            </a:r>
            <a:r>
              <a:rPr lang="en-US" sz="2400" baseline="30000" dirty="0">
                <a:latin typeface="Arial Hebrew"/>
                <a:cs typeface="Arial Hebrew"/>
              </a:rPr>
              <a:t>31 </a:t>
            </a:r>
            <a:r>
              <a:rPr lang="en-US" sz="2400" dirty="0">
                <a:latin typeface="Arial Hebrew"/>
                <a:cs typeface="Arial Hebrew"/>
              </a:rPr>
              <a:t>Therefore, as it is written: “Let the one who boasts boast in the Lord.”</a:t>
            </a:r>
            <a:endParaRPr lang="en-US" sz="2400" b="1" dirty="0">
              <a:latin typeface="Arial Hebrew"/>
              <a:cs typeface="Arial Hebrew"/>
            </a:endParaRP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056" y="374074"/>
            <a:ext cx="8447431" cy="5016757"/>
          </a:xfrm>
          <a:prstGeom prst="rect">
            <a:avLst/>
          </a:prstGeom>
        </p:spPr>
        <p:txBody>
          <a:bodyPr wrap="square">
            <a:spAutoFit/>
          </a:bodyPr>
          <a:lstStyle/>
          <a:p>
            <a:r>
              <a:rPr lang="en-US" sz="3200" dirty="0" smtClean="0">
                <a:latin typeface="Arial Hebrew Scholar"/>
                <a:cs typeface="Arial Hebrew Scholar"/>
              </a:rPr>
              <a:t> </a:t>
            </a:r>
            <a:r>
              <a:rPr lang="en-US" sz="3200" b="1" dirty="0">
                <a:latin typeface="Arial Hebrew"/>
                <a:cs typeface="Arial Hebrew"/>
              </a:rPr>
              <a:t>Mark 10:17, 21-22</a:t>
            </a:r>
            <a:r>
              <a:rPr lang="en-US" sz="3200" b="1" baseline="30000" dirty="0">
                <a:latin typeface="Arial Hebrew"/>
                <a:cs typeface="Arial Hebrew"/>
              </a:rPr>
              <a:t>  </a:t>
            </a:r>
            <a:r>
              <a:rPr lang="en-US" sz="3200" dirty="0">
                <a:latin typeface="Arial Hebrew"/>
                <a:cs typeface="Arial Hebrew"/>
              </a:rPr>
              <a:t>As Jesus started on his way, a man ran up to him and fell on his knees before him. “Good teacher,” he asked, “what must I do to inherit eternal life?”</a:t>
            </a:r>
            <a:r>
              <a:rPr lang="en-US" sz="3200" dirty="0" smtClean="0">
                <a:latin typeface="Arial Hebrew"/>
                <a:cs typeface="Arial Hebrew"/>
              </a:rPr>
              <a:t>…</a:t>
            </a:r>
            <a:r>
              <a:rPr lang="en-US" sz="3200" baseline="30000" dirty="0" smtClean="0">
                <a:latin typeface="Arial Hebrew"/>
                <a:cs typeface="Arial Hebrew"/>
              </a:rPr>
              <a:t>21</a:t>
            </a:r>
            <a:r>
              <a:rPr lang="en-US" sz="3200" dirty="0" smtClean="0">
                <a:latin typeface="Arial Hebrew"/>
                <a:cs typeface="Arial Hebrew"/>
              </a:rPr>
              <a:t>Jesus </a:t>
            </a:r>
            <a:r>
              <a:rPr lang="en-US" sz="3200" dirty="0">
                <a:latin typeface="Arial Hebrew"/>
                <a:cs typeface="Arial Hebrew"/>
              </a:rPr>
              <a:t>looked at him and loved him. “One thing you lack,” he said. “Go, sell everything you have and give to the poor, and you will have treasure in heaven. Then come, follow me.”</a:t>
            </a:r>
            <a:r>
              <a:rPr lang="en-US" sz="3200" baseline="30000" dirty="0">
                <a:latin typeface="Arial Hebrew"/>
                <a:cs typeface="Arial Hebrew"/>
              </a:rPr>
              <a:t>22 </a:t>
            </a:r>
            <a:r>
              <a:rPr lang="en-US" sz="3200" dirty="0">
                <a:latin typeface="Arial Hebrew"/>
                <a:cs typeface="Arial Hebrew"/>
              </a:rPr>
              <a:t>At this the man’s face fell. He went away sad, because he had great wealth.</a:t>
            </a:r>
            <a:endParaRPr lang="en-US" sz="3200" b="1" dirty="0">
              <a:latin typeface="Arial Hebrew"/>
              <a:cs typeface="Arial Hebrew"/>
            </a:endParaRPr>
          </a:p>
          <a:p>
            <a:r>
              <a:rPr lang="en-US" sz="3200" dirty="0"/>
              <a:t> </a:t>
            </a:r>
            <a:endParaRPr lang="en-US" sz="3200" b="1" dirty="0"/>
          </a:p>
        </p:txBody>
      </p:sp>
    </p:spTree>
    <p:extLst>
      <p:ext uri="{BB962C8B-B14F-4D97-AF65-F5344CB8AC3E}">
        <p14:creationId xmlns:p14="http://schemas.microsoft.com/office/powerpoint/2010/main" val="8081596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1811" y="413449"/>
            <a:ext cx="8132376" cy="3970318"/>
          </a:xfrm>
          <a:prstGeom prst="rect">
            <a:avLst/>
          </a:prstGeom>
        </p:spPr>
        <p:txBody>
          <a:bodyPr wrap="square">
            <a:spAutoFit/>
          </a:bodyPr>
          <a:lstStyle/>
          <a:p>
            <a:r>
              <a:rPr lang="en-US" sz="2800" b="1" dirty="0">
                <a:latin typeface="Arial Hebrew Scholar"/>
                <a:cs typeface="Arial Hebrew Scholar"/>
              </a:rPr>
              <a:t>Matthew 14:27-31</a:t>
            </a:r>
            <a:r>
              <a:rPr lang="en-US" sz="2800" b="1" baseline="30000" dirty="0">
                <a:latin typeface="Arial Hebrew Scholar"/>
                <a:cs typeface="Arial Hebrew Scholar"/>
              </a:rPr>
              <a:t> </a:t>
            </a:r>
            <a:r>
              <a:rPr lang="en-US" sz="2800" dirty="0">
                <a:latin typeface="Arial Hebrew Scholar"/>
                <a:cs typeface="Arial Hebrew Scholar"/>
              </a:rPr>
              <a:t>But Jesus immediately said to them: “Take courage! It is I. Don’t be afraid.” </a:t>
            </a:r>
            <a:r>
              <a:rPr lang="en-US" sz="2800" baseline="30000" dirty="0">
                <a:latin typeface="Arial Hebrew Scholar"/>
                <a:cs typeface="Arial Hebrew Scholar"/>
              </a:rPr>
              <a:t>28 </a:t>
            </a:r>
            <a:r>
              <a:rPr lang="en-US" sz="2800" dirty="0">
                <a:latin typeface="Arial Hebrew Scholar"/>
                <a:cs typeface="Arial Hebrew Scholar"/>
              </a:rPr>
              <a:t>“Lord, if it’s you,” Peter replied, “tell me to come to you on the water.” </a:t>
            </a:r>
            <a:r>
              <a:rPr lang="en-US" sz="2800" baseline="30000" dirty="0">
                <a:latin typeface="Arial Hebrew Scholar"/>
                <a:cs typeface="Arial Hebrew Scholar"/>
              </a:rPr>
              <a:t>29 </a:t>
            </a:r>
            <a:r>
              <a:rPr lang="en-US" sz="2800" dirty="0">
                <a:latin typeface="Arial Hebrew Scholar"/>
                <a:cs typeface="Arial Hebrew Scholar"/>
              </a:rPr>
              <a:t>“Come,” he said. Then Peter got down out of the boat, walked on the water and came toward Jesus. </a:t>
            </a:r>
            <a:r>
              <a:rPr lang="en-US" sz="2800" baseline="30000" dirty="0">
                <a:latin typeface="Arial Hebrew Scholar"/>
                <a:cs typeface="Arial Hebrew Scholar"/>
              </a:rPr>
              <a:t>30 </a:t>
            </a:r>
            <a:r>
              <a:rPr lang="en-US" sz="2800" dirty="0">
                <a:latin typeface="Arial Hebrew Scholar"/>
                <a:cs typeface="Arial Hebrew Scholar"/>
              </a:rPr>
              <a:t>But when he saw the wind, he was afraid and, beginning to sink, cried out, “Lord, save me!</a:t>
            </a:r>
            <a:r>
              <a:rPr lang="en-US" sz="2800" dirty="0" smtClean="0">
                <a:latin typeface="Arial Hebrew Scholar"/>
                <a:cs typeface="Arial Hebrew Scholar"/>
              </a:rPr>
              <a:t>” </a:t>
            </a:r>
            <a:r>
              <a:rPr lang="en-US" sz="2800" baseline="30000" dirty="0" smtClean="0">
                <a:latin typeface="Arial Hebrew Scholar"/>
                <a:cs typeface="Arial Hebrew Scholar"/>
              </a:rPr>
              <a:t>31</a:t>
            </a:r>
            <a:r>
              <a:rPr lang="en-US" sz="2800" baseline="30000" dirty="0">
                <a:latin typeface="Arial Hebrew Scholar"/>
                <a:cs typeface="Arial Hebrew Scholar"/>
              </a:rPr>
              <a:t> </a:t>
            </a:r>
            <a:r>
              <a:rPr lang="en-US" sz="2800" dirty="0">
                <a:latin typeface="Arial Hebrew Scholar"/>
                <a:cs typeface="Arial Hebrew Scholar"/>
              </a:rPr>
              <a:t>Immediately Jesus reached out his hand and caught him. “You of little faith,” he said, “why did you doubt?”</a:t>
            </a:r>
            <a:endParaRPr lang="en-US" sz="2800" b="1" dirty="0">
              <a:latin typeface="Arial Hebrew Scholar"/>
              <a:cs typeface="Arial Hebrew Scholar"/>
            </a:endParaRPr>
          </a:p>
        </p:txBody>
      </p:sp>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5880</TotalTime>
  <Words>254</Words>
  <Application>Microsoft Macintosh PowerPoint</Application>
  <PresentationFormat>On-screen Show (16:9)</PresentationFormat>
  <Paragraphs>38</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302</cp:revision>
  <dcterms:created xsi:type="dcterms:W3CDTF">2016-08-27T22:55:59Z</dcterms:created>
  <dcterms:modified xsi:type="dcterms:W3CDTF">2017-10-14T21:41:45Z</dcterms:modified>
</cp:coreProperties>
</file>