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89" r:id="rId2"/>
    <p:sldId id="279" r:id="rId3"/>
    <p:sldId id="322" r:id="rId4"/>
    <p:sldId id="292" r:id="rId5"/>
    <p:sldId id="334" r:id="rId6"/>
    <p:sldId id="300" r:id="rId7"/>
    <p:sldId id="335" r:id="rId8"/>
    <p:sldId id="317" r:id="rId9"/>
    <p:sldId id="303" r:id="rId10"/>
    <p:sldId id="302" r:id="rId11"/>
    <p:sldId id="313" r:id="rId12"/>
    <p:sldId id="305" r:id="rId13"/>
    <p:sldId id="306" r:id="rId14"/>
    <p:sldId id="336" r:id="rId15"/>
    <p:sldId id="261"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9" d="100"/>
          <a:sy n="129" d="100"/>
        </p:scale>
        <p:origin x="-120" y="-15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9/9/17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9/9/17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9/9/17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9/9/17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9/9/17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9/9/17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9/9/17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9/9/17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9/9/17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19"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3" name="Rectangle 2"/>
          <p:cNvSpPr/>
          <p:nvPr/>
        </p:nvSpPr>
        <p:spPr>
          <a:xfrm>
            <a:off x="531657" y="371099"/>
            <a:ext cx="8142221" cy="810478"/>
          </a:xfrm>
          <a:prstGeom prst="rect">
            <a:avLst/>
          </a:prstGeom>
        </p:spPr>
        <p:txBody>
          <a:bodyPr wrap="square">
            <a:spAutoFit/>
          </a:bodyPr>
          <a:lstStyle/>
          <a:p>
            <a:r>
              <a:rPr lang="en-US" sz="2800" i="1" baseline="30000" dirty="0"/>
              <a:t> </a:t>
            </a:r>
            <a:endParaRPr lang="en-US" sz="2800" dirty="0"/>
          </a:p>
          <a:p>
            <a:endParaRPr lang="en-US" sz="2800" dirty="0">
              <a:latin typeface="Arial Hebrew"/>
              <a:cs typeface="Arial Hebrew"/>
            </a:endParaRPr>
          </a:p>
        </p:txBody>
      </p:sp>
      <p:sp>
        <p:nvSpPr>
          <p:cNvPr id="4" name="Rectangle 3"/>
          <p:cNvSpPr/>
          <p:nvPr/>
        </p:nvSpPr>
        <p:spPr>
          <a:xfrm>
            <a:off x="758103" y="858411"/>
            <a:ext cx="7777938" cy="3785652"/>
          </a:xfrm>
          <a:prstGeom prst="rect">
            <a:avLst/>
          </a:prstGeom>
        </p:spPr>
        <p:txBody>
          <a:bodyPr wrap="square">
            <a:spAutoFit/>
          </a:bodyPr>
          <a:lstStyle/>
          <a:p>
            <a:r>
              <a:rPr lang="en-US" sz="4800" b="1" dirty="0"/>
              <a:t>Romans 10:3</a:t>
            </a:r>
            <a:r>
              <a:rPr lang="en-US" sz="4800" b="1" baseline="30000" dirty="0"/>
              <a:t> </a:t>
            </a:r>
            <a:r>
              <a:rPr lang="en-US" sz="4800" baseline="30000" dirty="0"/>
              <a:t> </a:t>
            </a:r>
            <a:r>
              <a:rPr lang="en-US" sz="4800" dirty="0"/>
              <a:t>Since they did not know the righteousness of God and sought to establish their own, they did not submit to God’s righteousness.</a:t>
            </a:r>
            <a:endParaRPr lang="en-US" sz="4800" b="1" dirty="0"/>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5939" y="564574"/>
            <a:ext cx="7453037" cy="4247317"/>
          </a:xfrm>
          <a:prstGeom prst="rect">
            <a:avLst/>
          </a:prstGeom>
        </p:spPr>
        <p:txBody>
          <a:bodyPr wrap="square">
            <a:spAutoFit/>
          </a:bodyPr>
          <a:lstStyle/>
          <a:p>
            <a:pPr algn="ctr"/>
            <a:r>
              <a:rPr lang="en-US" sz="5400" b="1" dirty="0">
                <a:latin typeface="Arial Hebrew"/>
                <a:cs typeface="Arial Hebrew"/>
              </a:rPr>
              <a:t>Matthew 5:</a:t>
            </a:r>
            <a:r>
              <a:rPr lang="en-US" sz="5400" b="1" dirty="0" smtClean="0">
                <a:latin typeface="Arial Hebrew"/>
                <a:cs typeface="Arial Hebrew"/>
              </a:rPr>
              <a:t>6</a:t>
            </a:r>
          </a:p>
          <a:p>
            <a:pPr algn="ctr"/>
            <a:r>
              <a:rPr lang="en-US" sz="5400" b="1" baseline="30000" dirty="0">
                <a:latin typeface="Arial Hebrew"/>
                <a:cs typeface="Arial Hebrew"/>
              </a:rPr>
              <a:t> </a:t>
            </a:r>
            <a:r>
              <a:rPr lang="en-US" sz="5400" dirty="0">
                <a:latin typeface="Arial Hebrew"/>
                <a:cs typeface="Arial Hebrew"/>
              </a:rPr>
              <a:t>Blessed are those who hunger and thirst for righteousness, for they will be filled.</a:t>
            </a:r>
            <a:endParaRPr lang="en-US" sz="5400" b="1" dirty="0">
              <a:latin typeface="Arial Hebrew"/>
              <a:cs typeface="Arial Hebrew"/>
            </a:endParaRPr>
          </a:p>
        </p:txBody>
      </p:sp>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452893" y="246100"/>
            <a:ext cx="8220985" cy="1384995"/>
          </a:xfrm>
          <a:prstGeom prst="rect">
            <a:avLst/>
          </a:prstGeom>
        </p:spPr>
        <p:txBody>
          <a:bodyPr wrap="square">
            <a:spAutoFit/>
          </a:bodyPr>
          <a:lstStyle/>
          <a:p>
            <a:r>
              <a:rPr lang="en-US" sz="2800" dirty="0"/>
              <a:t> </a:t>
            </a:r>
          </a:p>
          <a:p>
            <a:endParaRPr lang="en-US" sz="2800" dirty="0">
              <a:latin typeface="American Typewriter"/>
              <a:cs typeface="American Typewriter"/>
            </a:endParaRPr>
          </a:p>
          <a:p>
            <a:endParaRPr lang="en-US" sz="2800" dirty="0">
              <a:latin typeface="American Typewriter"/>
              <a:cs typeface="American Typewriter"/>
            </a:endParaRPr>
          </a:p>
        </p:txBody>
      </p:sp>
      <p:sp>
        <p:nvSpPr>
          <p:cNvPr id="4" name="Rectangle 3"/>
          <p:cNvSpPr/>
          <p:nvPr/>
        </p:nvSpPr>
        <p:spPr>
          <a:xfrm>
            <a:off x="758103" y="521100"/>
            <a:ext cx="7689328" cy="3970318"/>
          </a:xfrm>
          <a:prstGeom prst="rect">
            <a:avLst/>
          </a:prstGeom>
        </p:spPr>
        <p:txBody>
          <a:bodyPr wrap="square">
            <a:spAutoFit/>
          </a:bodyPr>
          <a:lstStyle/>
          <a:p>
            <a:pPr algn="ctr"/>
            <a:r>
              <a:rPr lang="en-US" sz="2800" b="1" dirty="0">
                <a:latin typeface="Arial Hebrew"/>
                <a:cs typeface="Arial Hebrew"/>
              </a:rPr>
              <a:t>Romans 2:4-5</a:t>
            </a:r>
            <a:r>
              <a:rPr lang="en-US" sz="2800" b="1" baseline="30000" dirty="0">
                <a:latin typeface="Arial Hebrew"/>
                <a:cs typeface="Arial Hebrew"/>
              </a:rPr>
              <a:t> </a:t>
            </a:r>
            <a:endParaRPr lang="en-US" sz="2800" b="1" baseline="30000" dirty="0" smtClean="0">
              <a:latin typeface="Arial Hebrew"/>
              <a:cs typeface="Arial Hebrew"/>
            </a:endParaRPr>
          </a:p>
          <a:p>
            <a:pPr algn="ctr"/>
            <a:r>
              <a:rPr lang="en-US" sz="2800" dirty="0" smtClean="0">
                <a:latin typeface="Arial Hebrew"/>
                <a:cs typeface="Arial Hebrew"/>
              </a:rPr>
              <a:t>Or </a:t>
            </a:r>
            <a:r>
              <a:rPr lang="en-US" sz="2800" dirty="0">
                <a:latin typeface="Arial Hebrew"/>
                <a:cs typeface="Arial Hebrew"/>
              </a:rPr>
              <a:t>do you show contempt for the riches of his kindness, forbearance and patience, not realizing that God’s kindness is intended to lead you to repentance? </a:t>
            </a:r>
            <a:r>
              <a:rPr lang="en-US" sz="2800" baseline="30000" dirty="0">
                <a:latin typeface="Arial Hebrew"/>
                <a:cs typeface="Arial Hebrew"/>
              </a:rPr>
              <a:t>5 </a:t>
            </a:r>
            <a:r>
              <a:rPr lang="en-US" sz="2800" dirty="0">
                <a:latin typeface="Arial Hebrew"/>
                <a:cs typeface="Arial Hebrew"/>
              </a:rPr>
              <a:t>But because of your stubbornness and your unrepentant heart, you are storing up wrath against yourself for the day of God’s wrath, when his righteous judgment will be revealed.</a:t>
            </a:r>
            <a:endParaRPr lang="en-US" sz="2800" b="1" dirty="0">
              <a:latin typeface="Arial Hebrew"/>
              <a:cs typeface="Arial Hebrew"/>
            </a:endParaRPr>
          </a:p>
          <a:p>
            <a:pPr algn="ctr"/>
            <a:r>
              <a:rPr lang="en-US" sz="2800" b="1" dirty="0">
                <a:latin typeface="Arial Hebrew"/>
                <a:cs typeface="Arial Hebrew"/>
              </a:rPr>
              <a:t>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111" y="409399"/>
            <a:ext cx="7984694" cy="4154983"/>
          </a:xfrm>
          <a:prstGeom prst="rect">
            <a:avLst/>
          </a:prstGeom>
        </p:spPr>
        <p:txBody>
          <a:bodyPr wrap="square">
            <a:spAutoFit/>
          </a:bodyPr>
          <a:lstStyle/>
          <a:p>
            <a:r>
              <a:rPr lang="en-US" sz="2400" b="1" dirty="0">
                <a:latin typeface="Arial Hebrew"/>
                <a:cs typeface="Arial Hebrew"/>
              </a:rPr>
              <a:t>2 Corinthians 5:14-18</a:t>
            </a:r>
            <a:r>
              <a:rPr lang="en-US" sz="2400" b="1" baseline="30000" dirty="0">
                <a:latin typeface="Arial Hebrew"/>
                <a:cs typeface="Arial Hebrew"/>
              </a:rPr>
              <a:t> </a:t>
            </a:r>
            <a:endParaRPr lang="en-US" sz="2400" b="1" baseline="30000" dirty="0" smtClean="0">
              <a:latin typeface="Arial Hebrew"/>
              <a:cs typeface="Arial Hebrew"/>
            </a:endParaRPr>
          </a:p>
          <a:p>
            <a:r>
              <a:rPr lang="en-US" sz="2400" dirty="0" smtClean="0">
                <a:latin typeface="Arial Hebrew"/>
                <a:cs typeface="Arial Hebrew"/>
              </a:rPr>
              <a:t>For </a:t>
            </a:r>
            <a:r>
              <a:rPr lang="en-US" sz="2400" dirty="0">
                <a:latin typeface="Arial Hebrew"/>
                <a:cs typeface="Arial Hebrew"/>
              </a:rPr>
              <a:t>Christ’s love compels us, because we are convinced that one died for all, and therefore all died. </a:t>
            </a:r>
            <a:r>
              <a:rPr lang="en-US" sz="2400" baseline="30000" dirty="0">
                <a:latin typeface="Arial Hebrew"/>
                <a:cs typeface="Arial Hebrew"/>
              </a:rPr>
              <a:t>15 </a:t>
            </a:r>
            <a:r>
              <a:rPr lang="en-US" sz="2400" dirty="0">
                <a:latin typeface="Arial Hebrew"/>
                <a:cs typeface="Arial Hebrew"/>
              </a:rPr>
              <a:t>And he died for all, that those who live should no longer live for themselves but for him who died for them and was raised again.</a:t>
            </a:r>
            <a:r>
              <a:rPr lang="en-US" sz="2400" baseline="30000" dirty="0">
                <a:latin typeface="Arial Hebrew"/>
                <a:cs typeface="Arial Hebrew"/>
              </a:rPr>
              <a:t>16 </a:t>
            </a:r>
            <a:r>
              <a:rPr lang="en-US" sz="2400" dirty="0">
                <a:latin typeface="Arial Hebrew"/>
                <a:cs typeface="Arial Hebrew"/>
              </a:rPr>
              <a:t>So from now on we regard no one from a worldly point of view. Though we once regarded Christ in this way, we do so no longer.</a:t>
            </a:r>
            <a:r>
              <a:rPr lang="en-US" sz="2400" baseline="30000" dirty="0">
                <a:latin typeface="Arial Hebrew"/>
                <a:cs typeface="Arial Hebrew"/>
              </a:rPr>
              <a:t>17 </a:t>
            </a:r>
            <a:r>
              <a:rPr lang="en-US" sz="2400" dirty="0">
                <a:latin typeface="Arial Hebrew"/>
                <a:cs typeface="Arial Hebrew"/>
              </a:rPr>
              <a:t>Therefore, if anyone is in Christ, the new creation has come: The old has gone, the new is here! </a:t>
            </a:r>
            <a:r>
              <a:rPr lang="en-US" sz="2400" baseline="30000" dirty="0">
                <a:latin typeface="Arial Hebrew"/>
                <a:cs typeface="Arial Hebrew"/>
              </a:rPr>
              <a:t>18 </a:t>
            </a:r>
            <a:r>
              <a:rPr lang="en-US" sz="2400" dirty="0">
                <a:latin typeface="Arial Hebrew"/>
                <a:cs typeface="Arial Hebrew"/>
              </a:rPr>
              <a:t>All this is from God, who reconciled us to himself through Christ and gave us the ministry of reconciliation:</a:t>
            </a:r>
            <a:endParaRPr lang="en-US" sz="2400" b="1" dirty="0">
              <a:latin typeface="Arial Hebrew"/>
              <a:cs typeface="Arial Hebrew"/>
            </a:endParaRP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9028" y="544894"/>
            <a:ext cx="7768093" cy="4524316"/>
          </a:xfrm>
          <a:prstGeom prst="rect">
            <a:avLst/>
          </a:prstGeom>
        </p:spPr>
        <p:txBody>
          <a:bodyPr wrap="square">
            <a:spAutoFit/>
          </a:bodyPr>
          <a:lstStyle/>
          <a:p>
            <a:pPr algn="ctr"/>
            <a:r>
              <a:rPr lang="en-US" sz="3600" b="1" dirty="0"/>
              <a:t>Philippians 1:4-6</a:t>
            </a:r>
            <a:r>
              <a:rPr lang="en-US" sz="3600" b="1" baseline="30000" dirty="0"/>
              <a:t> </a:t>
            </a:r>
            <a:r>
              <a:rPr lang="en-US" sz="3600" dirty="0"/>
              <a:t>In all my prayers for all of you, I always pray with joy </a:t>
            </a:r>
            <a:r>
              <a:rPr lang="en-US" sz="3600" b="1" baseline="30000" dirty="0"/>
              <a:t>5 </a:t>
            </a:r>
            <a:r>
              <a:rPr lang="en-US" sz="3600" dirty="0"/>
              <a:t>because of your partnership in the gospel from the first day until now,</a:t>
            </a:r>
            <a:r>
              <a:rPr lang="en-US" sz="3600" b="1" baseline="30000" dirty="0"/>
              <a:t>6 </a:t>
            </a:r>
            <a:r>
              <a:rPr lang="en-US" sz="3600" dirty="0"/>
              <a:t>being confident of this, that he who began a good work in you will carry it on </a:t>
            </a:r>
            <a:r>
              <a:rPr lang="en-US" sz="3600" dirty="0" smtClean="0"/>
              <a:t>to completion</a:t>
            </a:r>
            <a:r>
              <a:rPr lang="en-US" sz="3600" dirty="0"/>
              <a:t> until the day of Christ Jesus.</a:t>
            </a:r>
          </a:p>
          <a:p>
            <a:endParaRPr lang="en-US" sz="3600" dirty="0">
              <a:latin typeface="Arial Hebrew"/>
              <a:cs typeface="Arial Hebrew"/>
            </a:endParaRPr>
          </a:p>
        </p:txBody>
      </p:sp>
    </p:spTree>
    <p:extLst>
      <p:ext uri="{BB962C8B-B14F-4D97-AF65-F5344CB8AC3E}">
        <p14:creationId xmlns:p14="http://schemas.microsoft.com/office/powerpoint/2010/main" val="307758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36"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39" y="0"/>
            <a:ext cx="9144000" cy="5211515"/>
          </a:xfrm>
          <a:prstGeom prst="rect">
            <a:avLst/>
          </a:prstGeom>
        </p:spPr>
      </p:pic>
      <p:sp>
        <p:nvSpPr>
          <p:cNvPr id="2" name="Rectangle 1"/>
          <p:cNvSpPr/>
          <p:nvPr/>
        </p:nvSpPr>
        <p:spPr>
          <a:xfrm>
            <a:off x="19040" y="0"/>
            <a:ext cx="9124960" cy="683264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4000" b="1" dirty="0" smtClean="0">
                <a:ln w="11430"/>
                <a:solidFill>
                  <a:srgbClr val="FF0000"/>
                </a:solidFill>
                <a:effectLst>
                  <a:outerShdw blurRad="50800" dist="39000" dir="5460000" algn="tl">
                    <a:srgbClr val="000000">
                      <a:alpha val="38000"/>
                    </a:srgbClr>
                  </a:outerShdw>
                </a:effectLst>
              </a:rPr>
              <a:t>“</a:t>
            </a:r>
            <a:r>
              <a:rPr lang="en-US" sz="4000" b="1" dirty="0">
                <a:ln w="11430"/>
                <a:solidFill>
                  <a:srgbClr val="FF0000"/>
                </a:solidFill>
                <a:effectLst>
                  <a:outerShdw blurRad="50800" dist="39000" dir="5460000" algn="tl">
                    <a:srgbClr val="000000">
                      <a:alpha val="38000"/>
                    </a:srgbClr>
                  </a:outerShdw>
                </a:effectLst>
              </a:rPr>
              <a:t>Standing Before The Judgment Seat</a:t>
            </a:r>
            <a:r>
              <a:rPr lang="en-US" sz="4000" b="1" dirty="0">
                <a:ln w="11430"/>
                <a:solidFill>
                  <a:srgbClr val="FF0000"/>
                </a:solidFill>
                <a:effectLst>
                  <a:outerShdw blurRad="50800" dist="39000" dir="5460000" algn="tl">
                    <a:srgbClr val="000000">
                      <a:alpha val="38000"/>
                    </a:srgbClr>
                  </a:outerShdw>
                </a:effectLst>
              </a:rPr>
              <a:t> </a:t>
            </a:r>
            <a:r>
              <a:rPr lang="en-US" sz="4000" b="1" dirty="0" smtClean="0">
                <a:ln w="11430"/>
                <a:solidFill>
                  <a:srgbClr val="FF0000"/>
                </a:solidFill>
                <a:effectLst>
                  <a:outerShdw blurRad="50800" dist="39000" dir="5460000" algn="tl">
                    <a:srgbClr val="000000">
                      <a:alpha val="38000"/>
                    </a:srgbClr>
                  </a:outerShdw>
                </a:effectLst>
              </a:rPr>
              <a:t>”</a:t>
            </a:r>
            <a:endParaRPr lang="en-US" sz="4000" b="1" dirty="0">
              <a:ln w="11430"/>
              <a:solidFill>
                <a:srgbClr val="FF0000"/>
              </a:solidFill>
              <a:effectLst>
                <a:outerShdw blurRad="50800" dist="39000" dir="5460000" algn="tl">
                  <a:srgbClr val="000000">
                    <a:alpha val="38000"/>
                  </a:srgbClr>
                </a:outerShdw>
              </a:effectLst>
            </a:endParaRPr>
          </a:p>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Tree>
    <p:extLst>
      <p:ext uri="{BB962C8B-B14F-4D97-AF65-F5344CB8AC3E}">
        <p14:creationId xmlns:p14="http://schemas.microsoft.com/office/powerpoint/2010/main" val="3410664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sp>
        <p:nvSpPr>
          <p:cNvPr id="2" name="Rectangle 1"/>
          <p:cNvSpPr/>
          <p:nvPr/>
        </p:nvSpPr>
        <p:spPr>
          <a:xfrm>
            <a:off x="738411" y="413449"/>
            <a:ext cx="7748401" cy="4031873"/>
          </a:xfrm>
          <a:prstGeom prst="rect">
            <a:avLst/>
          </a:prstGeom>
        </p:spPr>
        <p:txBody>
          <a:bodyPr wrap="square">
            <a:spAutoFit/>
          </a:bodyPr>
          <a:lstStyle/>
          <a:p>
            <a:r>
              <a:rPr lang="en-US" sz="3200" b="1" dirty="0">
                <a:latin typeface="Arial Hebrew Scholar"/>
                <a:cs typeface="Arial Hebrew Scholar"/>
              </a:rPr>
              <a:t>Philippians 1:9-11</a:t>
            </a:r>
            <a:r>
              <a:rPr lang="en-US" sz="3200" dirty="0">
                <a:latin typeface="Arial Hebrew Scholar"/>
                <a:cs typeface="Arial Hebrew Scholar"/>
              </a:rPr>
              <a:t> And this is my prayer: that your love may abound more and more in knowledge and depth of insight, </a:t>
            </a:r>
            <a:r>
              <a:rPr lang="en-US" sz="3200" baseline="30000" dirty="0">
                <a:latin typeface="Arial Hebrew Scholar"/>
                <a:cs typeface="Arial Hebrew Scholar"/>
              </a:rPr>
              <a:t>10 </a:t>
            </a:r>
            <a:r>
              <a:rPr lang="en-US" sz="3200" dirty="0">
                <a:latin typeface="Arial Hebrew Scholar"/>
                <a:cs typeface="Arial Hebrew Scholar"/>
              </a:rPr>
              <a:t>so that you may be able to discern what is best and may be pure and blameless for the day of Christ, </a:t>
            </a:r>
            <a:r>
              <a:rPr lang="en-US" sz="3200" baseline="30000" dirty="0">
                <a:latin typeface="Arial Hebrew Scholar"/>
                <a:cs typeface="Arial Hebrew Scholar"/>
              </a:rPr>
              <a:t>11 </a:t>
            </a:r>
            <a:r>
              <a:rPr lang="en-US" sz="3200" dirty="0">
                <a:latin typeface="Arial Hebrew Scholar"/>
                <a:cs typeface="Arial Hebrew Scholar"/>
              </a:rPr>
              <a:t>filled with the fruit of righteousness that comes through Jesus Christ—to the glory and praise of God.</a:t>
            </a:r>
            <a:endParaRPr lang="en-US" sz="3200" b="1" dirty="0">
              <a:latin typeface="Arial Hebrew Scholar"/>
              <a:cs typeface="Arial Hebrew Scholar"/>
            </a:endParaRP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3468" y="331096"/>
            <a:ext cx="7039526" cy="3785652"/>
          </a:xfrm>
          <a:prstGeom prst="rect">
            <a:avLst/>
          </a:prstGeom>
        </p:spPr>
        <p:txBody>
          <a:bodyPr wrap="square">
            <a:spAutoFit/>
          </a:bodyPr>
          <a:lstStyle/>
          <a:p>
            <a:r>
              <a:rPr lang="en-US" sz="4000" b="1" dirty="0"/>
              <a:t>2 Corinthians 5:10</a:t>
            </a:r>
            <a:r>
              <a:rPr lang="en-US" sz="4000" b="1" baseline="30000" dirty="0"/>
              <a:t> </a:t>
            </a:r>
            <a:r>
              <a:rPr lang="en-US" sz="4000" dirty="0"/>
              <a:t>For we must all appear before the judgment seat of Christ, so that each of us may receive what is due us for the things done while in the body, whether good or bad.</a:t>
            </a:r>
            <a:endParaRPr lang="en-US" sz="4000" b="1" dirty="0"/>
          </a:p>
        </p:txBody>
      </p:sp>
    </p:spTree>
    <p:extLst>
      <p:ext uri="{BB962C8B-B14F-4D97-AF65-F5344CB8AC3E}">
        <p14:creationId xmlns:p14="http://schemas.microsoft.com/office/powerpoint/2010/main" val="35194901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719" y="334697"/>
            <a:ext cx="7581029" cy="4524315"/>
          </a:xfrm>
          <a:prstGeom prst="rect">
            <a:avLst/>
          </a:prstGeom>
        </p:spPr>
        <p:txBody>
          <a:bodyPr wrap="square">
            <a:spAutoFit/>
          </a:bodyPr>
          <a:lstStyle/>
          <a:p>
            <a:r>
              <a:rPr lang="en-US" sz="3200" b="1" baseline="30000" dirty="0">
                <a:latin typeface="Arial Hebrew"/>
                <a:cs typeface="Arial Hebrew"/>
              </a:rPr>
              <a:t> </a:t>
            </a:r>
            <a:r>
              <a:rPr lang="en-US" sz="3200" dirty="0">
                <a:latin typeface="Arial Hebrew"/>
                <a:cs typeface="Arial Hebrew"/>
              </a:rPr>
              <a:t>A good man out of the good treasure of his heart brings forth good things, and an evil man out of the evil treasure brings forth evil things. </a:t>
            </a:r>
            <a:r>
              <a:rPr lang="en-US" sz="3200" baseline="30000" dirty="0">
                <a:latin typeface="Arial Hebrew"/>
                <a:cs typeface="Arial Hebrew"/>
              </a:rPr>
              <a:t>36 </a:t>
            </a:r>
            <a:r>
              <a:rPr lang="en-US" sz="3200" dirty="0">
                <a:latin typeface="Arial Hebrew"/>
                <a:cs typeface="Arial Hebrew"/>
              </a:rPr>
              <a:t>But I say to you that for every idle word men may speak, they will give account of it in the day of judgment. </a:t>
            </a:r>
            <a:r>
              <a:rPr lang="en-US" sz="3200" baseline="30000" dirty="0">
                <a:latin typeface="Arial Hebrew"/>
                <a:cs typeface="Arial Hebrew"/>
              </a:rPr>
              <a:t>37 </a:t>
            </a:r>
            <a:r>
              <a:rPr lang="en-US" sz="3200" dirty="0">
                <a:latin typeface="Arial Hebrew"/>
                <a:cs typeface="Arial Hebrew"/>
              </a:rPr>
              <a:t>For by your words you will be justified, and by your words you will be condemned.</a:t>
            </a:r>
            <a:r>
              <a:rPr lang="en-US" sz="3200" dirty="0" smtClean="0">
                <a:latin typeface="Arial Hebrew"/>
                <a:cs typeface="Arial Hebrew"/>
              </a:rPr>
              <a:t>” </a:t>
            </a:r>
          </a:p>
          <a:p>
            <a:r>
              <a:rPr lang="en-US" sz="3200" b="1" dirty="0">
                <a:latin typeface="Arial Hebrew"/>
                <a:cs typeface="Arial Hebrew"/>
              </a:rPr>
              <a:t> </a:t>
            </a:r>
            <a:r>
              <a:rPr lang="en-US" sz="3200" b="1" dirty="0" smtClean="0">
                <a:latin typeface="Arial Hebrew"/>
                <a:cs typeface="Arial Hebrew"/>
              </a:rPr>
              <a:t>                                    Matthew </a:t>
            </a:r>
            <a:r>
              <a:rPr lang="en-US" sz="3200" b="1" dirty="0">
                <a:latin typeface="Arial Hebrew"/>
                <a:cs typeface="Arial Hebrew"/>
              </a:rPr>
              <a:t>12:35-37</a:t>
            </a:r>
            <a:endParaRPr lang="en-US" sz="3200" b="1" dirty="0">
              <a:latin typeface="Arial Hebrew"/>
              <a:cs typeface="Arial Hebrew"/>
            </a:endParaRPr>
          </a:p>
        </p:txBody>
      </p:sp>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8411" y="423293"/>
            <a:ext cx="7640101" cy="3970318"/>
          </a:xfrm>
          <a:prstGeom prst="rect">
            <a:avLst/>
          </a:prstGeom>
        </p:spPr>
        <p:txBody>
          <a:bodyPr wrap="square">
            <a:spAutoFit/>
          </a:bodyPr>
          <a:lstStyle/>
          <a:p>
            <a:r>
              <a:rPr lang="en-US" sz="3600" b="1" dirty="0">
                <a:latin typeface="Arial Hebrew"/>
                <a:cs typeface="Arial Hebrew"/>
              </a:rPr>
              <a:t>Romans 6:13</a:t>
            </a:r>
            <a:r>
              <a:rPr lang="en-US" sz="3600" b="1" baseline="30000" dirty="0">
                <a:latin typeface="Arial Hebrew"/>
                <a:cs typeface="Arial Hebrew"/>
              </a:rPr>
              <a:t> </a:t>
            </a:r>
            <a:r>
              <a:rPr lang="en-US" sz="3600" b="1" baseline="30000" dirty="0" smtClean="0">
                <a:latin typeface="Arial Hebrew"/>
                <a:cs typeface="Arial Hebrew"/>
              </a:rPr>
              <a:t> </a:t>
            </a:r>
            <a:r>
              <a:rPr lang="en-US" sz="3600" dirty="0" smtClean="0">
                <a:latin typeface="Arial Hebrew"/>
                <a:cs typeface="Arial Hebrew"/>
              </a:rPr>
              <a:t>Do </a:t>
            </a:r>
            <a:r>
              <a:rPr lang="en-US" sz="3600" dirty="0">
                <a:latin typeface="Arial Hebrew"/>
                <a:cs typeface="Arial Hebrew"/>
              </a:rPr>
              <a:t>not offer any part of yourself to sin as an instrument of wickedness, but rather offer yourselves to God as those who have been brought from death to life; and offer every part of yourself to him as an instrument of righteousness.</a:t>
            </a:r>
            <a:endParaRPr lang="en-US" sz="3600" b="1" dirty="0">
              <a:latin typeface="Arial Hebrew"/>
              <a:cs typeface="Arial Hebrew"/>
            </a:endParaRP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8877" y="300432"/>
            <a:ext cx="7866546" cy="4216539"/>
          </a:xfrm>
          <a:prstGeom prst="rect">
            <a:avLst/>
          </a:prstGeom>
        </p:spPr>
        <p:txBody>
          <a:bodyPr wrap="square">
            <a:spAutoFit/>
          </a:bodyPr>
          <a:lstStyle/>
          <a:p>
            <a:r>
              <a:rPr lang="en-US" sz="4800" b="1" dirty="0"/>
              <a:t>Romans 14:10</a:t>
            </a:r>
            <a:r>
              <a:rPr lang="en-US" sz="4800" b="1" baseline="30000" dirty="0"/>
              <a:t> </a:t>
            </a:r>
            <a:endParaRPr lang="en-US" sz="4800" b="1" baseline="30000" dirty="0" smtClean="0"/>
          </a:p>
          <a:p>
            <a:r>
              <a:rPr lang="en-US" sz="4400" dirty="0" smtClean="0"/>
              <a:t>You</a:t>
            </a:r>
            <a:r>
              <a:rPr lang="en-US" sz="4400" dirty="0"/>
              <a:t>, then, why do you judge your brother or sister? Or why do you treat them with contempt? For we will all stand before God’s judgment seat.</a:t>
            </a:r>
            <a:endParaRPr lang="en-US" sz="4400" b="1" dirty="0"/>
          </a:p>
        </p:txBody>
      </p:sp>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1193" y="725091"/>
            <a:ext cx="7866548" cy="3785652"/>
          </a:xfrm>
          <a:prstGeom prst="rect">
            <a:avLst/>
          </a:prstGeom>
        </p:spPr>
        <p:txBody>
          <a:bodyPr wrap="square">
            <a:spAutoFit/>
          </a:bodyPr>
          <a:lstStyle/>
          <a:p>
            <a:pPr algn="ctr"/>
            <a:r>
              <a:rPr lang="en-US" sz="2400" b="1" dirty="0">
                <a:latin typeface="Arial Hebrew"/>
                <a:cs typeface="Arial Hebrew"/>
              </a:rPr>
              <a:t>1 Corinthians 3:11-15</a:t>
            </a:r>
            <a:r>
              <a:rPr lang="en-US" sz="2400" b="1" baseline="30000" dirty="0">
                <a:latin typeface="Arial Hebrew"/>
                <a:cs typeface="Arial Hebrew"/>
              </a:rPr>
              <a:t> </a:t>
            </a:r>
            <a:endParaRPr lang="en-US" sz="2400" b="1" baseline="30000" dirty="0" smtClean="0">
              <a:latin typeface="Arial Hebrew"/>
              <a:cs typeface="Arial Hebrew"/>
            </a:endParaRPr>
          </a:p>
          <a:p>
            <a:pPr algn="ctr"/>
            <a:r>
              <a:rPr lang="en-US" sz="2400" dirty="0" smtClean="0">
                <a:latin typeface="Arial Hebrew"/>
                <a:cs typeface="Arial Hebrew"/>
              </a:rPr>
              <a:t>For </a:t>
            </a:r>
            <a:r>
              <a:rPr lang="en-US" sz="2400" dirty="0">
                <a:latin typeface="Arial Hebrew"/>
                <a:cs typeface="Arial Hebrew"/>
              </a:rPr>
              <a:t>no one can lay any foundation other than the one already laid, which is Jesus Christ. </a:t>
            </a:r>
            <a:r>
              <a:rPr lang="en-US" sz="2400" baseline="30000" dirty="0">
                <a:latin typeface="Arial Hebrew"/>
                <a:cs typeface="Arial Hebrew"/>
              </a:rPr>
              <a:t>12 </a:t>
            </a:r>
            <a:r>
              <a:rPr lang="en-US" sz="2400" dirty="0">
                <a:latin typeface="Arial Hebrew"/>
                <a:cs typeface="Arial Hebrew"/>
              </a:rPr>
              <a:t>If anyone builds on this foundation using gold, silver, costly stones, wood, hay or straw, </a:t>
            </a:r>
            <a:r>
              <a:rPr lang="en-US" sz="2400" baseline="30000" dirty="0">
                <a:latin typeface="Arial Hebrew"/>
                <a:cs typeface="Arial Hebrew"/>
              </a:rPr>
              <a:t>13 </a:t>
            </a:r>
            <a:r>
              <a:rPr lang="en-US" sz="2400" dirty="0">
                <a:latin typeface="Arial Hebrew"/>
                <a:cs typeface="Arial Hebrew"/>
              </a:rPr>
              <a:t>their work will be shown for what it is, because the Day will bring it to light. It will be revealed with fire, and the fire will test the quality of each person’s work. </a:t>
            </a:r>
            <a:r>
              <a:rPr lang="en-US" sz="2400" baseline="30000" dirty="0">
                <a:latin typeface="Arial Hebrew"/>
                <a:cs typeface="Arial Hebrew"/>
              </a:rPr>
              <a:t>14 </a:t>
            </a:r>
            <a:r>
              <a:rPr lang="en-US" sz="2400" dirty="0">
                <a:latin typeface="Arial Hebrew"/>
                <a:cs typeface="Arial Hebrew"/>
              </a:rPr>
              <a:t>If what has been built survives, the builder will receive a reward. </a:t>
            </a:r>
            <a:r>
              <a:rPr lang="en-US" sz="2400" baseline="30000" dirty="0">
                <a:latin typeface="Arial Hebrew"/>
                <a:cs typeface="Arial Hebrew"/>
              </a:rPr>
              <a:t>15 </a:t>
            </a:r>
            <a:r>
              <a:rPr lang="en-US" sz="2400" dirty="0">
                <a:latin typeface="Arial Hebrew"/>
                <a:cs typeface="Arial Hebrew"/>
              </a:rPr>
              <a:t>If it is burned up, the builder will suffer loss but yet will be saved—even though only as one escaping through the flames.</a:t>
            </a:r>
            <a:endParaRPr lang="en-US" sz="2400" b="1" dirty="0">
              <a:latin typeface="Arial Hebrew"/>
              <a:cs typeface="Arial Hebrew"/>
            </a:endParaRPr>
          </a:p>
        </p:txBody>
      </p:sp>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5289</TotalTime>
  <Words>124</Words>
  <Application>Microsoft Macintosh PowerPoint</Application>
  <PresentationFormat>On-screen Show (16:9)</PresentationFormat>
  <Paragraphs>32</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273</cp:revision>
  <dcterms:created xsi:type="dcterms:W3CDTF">2016-08-27T22:55:59Z</dcterms:created>
  <dcterms:modified xsi:type="dcterms:W3CDTF">2017-09-10T00:19:16Z</dcterms:modified>
</cp:coreProperties>
</file>