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png" ContentType="image/png"/>
  <Default Extension="mov" ContentType="video/quicktim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327" r:id="rId2"/>
    <p:sldId id="322" r:id="rId3"/>
    <p:sldId id="323" r:id="rId4"/>
    <p:sldId id="324" r:id="rId5"/>
    <p:sldId id="289" r:id="rId6"/>
    <p:sldId id="279" r:id="rId7"/>
    <p:sldId id="292" r:id="rId8"/>
    <p:sldId id="300" r:id="rId9"/>
    <p:sldId id="317" r:id="rId10"/>
    <p:sldId id="303" r:id="rId11"/>
    <p:sldId id="302" r:id="rId12"/>
    <p:sldId id="313" r:id="rId13"/>
    <p:sldId id="305" r:id="rId14"/>
    <p:sldId id="306" r:id="rId15"/>
    <p:sldId id="310" r:id="rId16"/>
    <p:sldId id="309" r:id="rId17"/>
    <p:sldId id="314" r:id="rId18"/>
    <p:sldId id="315" r:id="rId19"/>
    <p:sldId id="318" r:id="rId20"/>
    <p:sldId id="319" r:id="rId21"/>
    <p:sldId id="321" r:id="rId22"/>
    <p:sldId id="320" r:id="rId23"/>
    <p:sldId id="316" r:id="rId24"/>
    <p:sldId id="261" r:id="rId25"/>
    <p:sldId id="325"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01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2643"/>
  </p:normalViewPr>
  <p:slideViewPr>
    <p:cSldViewPr snapToGrid="0" snapToObjects="1">
      <p:cViewPr varScale="1">
        <p:scale>
          <a:sx n="69" d="100"/>
          <a:sy n="69" d="100"/>
        </p:scale>
        <p:origin x="720" y="18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B6699-FDD2-4944-B0EF-D6543AD99DD7}" type="datetimeFigureOut">
              <a:rPr lang="en-US" smtClean="0"/>
              <a:t>4/23/17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16FF4-8795-B641-BBA6-070086CE5779}" type="slidenum">
              <a:rPr lang="en-US" smtClean="0"/>
              <a:t>‹#›</a:t>
            </a:fld>
            <a:endParaRPr lang="en-US" dirty="0"/>
          </a:p>
        </p:txBody>
      </p:sp>
    </p:spTree>
    <p:extLst>
      <p:ext uri="{BB962C8B-B14F-4D97-AF65-F5344CB8AC3E}">
        <p14:creationId xmlns:p14="http://schemas.microsoft.com/office/powerpoint/2010/main" val="4643461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4/23/17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4/23/17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4/23/17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4/23/17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DEEB39-6905-2A4C-A514-F32CAB29EF98}" type="datetimeFigureOut">
              <a:rPr lang="en-US" smtClean="0"/>
              <a:t>4/23/17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DEEB39-6905-2A4C-A514-F32CAB29EF98}" type="datetimeFigureOut">
              <a:rPr lang="en-US" smtClean="0"/>
              <a:t>4/23/17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DEEB39-6905-2A4C-A514-F32CAB29EF98}" type="datetimeFigureOut">
              <a:rPr lang="en-US" smtClean="0"/>
              <a:t>4/23/17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EEB39-6905-2A4C-A514-F32CAB29EF98}" type="datetimeFigureOut">
              <a:rPr lang="en-US" smtClean="0"/>
              <a:t>4/23/17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DEEB39-6905-2A4C-A514-F32CAB29EF98}" type="datetimeFigureOut">
              <a:rPr lang="en-US" smtClean="0"/>
              <a:t>4/23/17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EEB39-6905-2A4C-A514-F32CAB29EF98}" type="datetimeFigureOut">
              <a:rPr lang="en-US" smtClean="0"/>
              <a:t>4/23/17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EEB39-6905-2A4C-A514-F32CAB29EF98}" type="datetimeFigureOut">
              <a:rPr lang="en-US" smtClean="0"/>
              <a:t>4/23/17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2DEEB39-6905-2A4C-A514-F32CAB29EF98}" type="datetimeFigureOut">
              <a:rPr lang="en-US" smtClean="0"/>
              <a:t>4/23/17</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D5689CC-2951-A242-B0E2-3BABB9B5A26F}" type="slidenum">
              <a:rPr lang="en-US" smtClean="0"/>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package" Target="../embeddings/Microsoft_Word_Document3.docx"/><Relationship Id="rId5" Type="http://schemas.openxmlformats.org/officeDocument/2006/relationships/image" Target="../media/image1.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1" Type="http://schemas.microsoft.com/office/2007/relationships/media" Target="../media/media4.mov"/><Relationship Id="rId2" Type="http://schemas.openxmlformats.org/officeDocument/2006/relationships/video" Target="../media/media4.mo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png"/><Relationship Id="rId1" Type="http://schemas.microsoft.com/office/2007/relationships/media" Target="../media/media2.mp4"/><Relationship Id="rId2" Type="http://schemas.openxmlformats.org/officeDocument/2006/relationships/video" Target="../media/media2.mp4"/></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png"/><Relationship Id="rId1" Type="http://schemas.microsoft.com/office/2007/relationships/media" Target="../media/media3.mp4"/><Relationship Id="rId2" Type="http://schemas.openxmlformats.org/officeDocument/2006/relationships/video" Target="../media/media3.mp4"/></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65298" y="0"/>
          <a:ext cx="9078702" cy="5143500"/>
        </p:xfrm>
        <a:graphic>
          <a:graphicData uri="http://schemas.openxmlformats.org/presentationml/2006/ole">
            <mc:AlternateContent xmlns:mc="http://schemas.openxmlformats.org/markup-compatibility/2006">
              <mc:Choice xmlns:v="urn:schemas-microsoft-com:vml" Requires="v">
                <p:oleObj spid="_x0000_s3074" name="Document" r:id="rId3" imgW="5486400" imgH="3238500" progId="Word.Document.12">
                  <p:embed/>
                </p:oleObj>
              </mc:Choice>
              <mc:Fallback>
                <p:oleObj name="Document" r:id="rId3" imgW="5486400" imgH="3238500" progId="Word.Document.12">
                  <p:embed/>
                  <p:pic>
                    <p:nvPicPr>
                      <p:cNvPr id="0" name=""/>
                      <p:cNvPicPr/>
                      <p:nvPr/>
                    </p:nvPicPr>
                    <p:blipFill>
                      <a:blip r:embed="rId4"/>
                      <a:stretch>
                        <a:fillRect/>
                      </a:stretch>
                    </p:blipFill>
                    <p:spPr>
                      <a:xfrm>
                        <a:off x="65298" y="0"/>
                        <a:ext cx="9078702" cy="5143500"/>
                      </a:xfrm>
                      <a:prstGeom prst="rect">
                        <a:avLst/>
                      </a:prstGeom>
                    </p:spPr>
                  </p:pic>
                </p:oleObj>
              </mc:Fallback>
            </mc:AlternateContent>
          </a:graphicData>
        </a:graphic>
      </p:graphicFrame>
    </p:spTree>
    <p:extLst>
      <p:ext uri="{BB962C8B-B14F-4D97-AF65-F5344CB8AC3E}">
        <p14:creationId xmlns:p14="http://schemas.microsoft.com/office/powerpoint/2010/main" val="17414228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609" y="169446"/>
            <a:ext cx="8929861" cy="4339650"/>
          </a:xfrm>
          <a:prstGeom prst="rect">
            <a:avLst/>
          </a:prstGeom>
        </p:spPr>
        <p:txBody>
          <a:bodyPr wrap="square">
            <a:spAutoFit/>
          </a:bodyPr>
          <a:lstStyle/>
          <a:p>
            <a:r>
              <a:rPr lang="en-US" sz="3600" b="1" dirty="0">
                <a:latin typeface="American Typewriter"/>
                <a:cs typeface="American Typewriter"/>
              </a:rPr>
              <a:t>John 6:35-36 </a:t>
            </a:r>
            <a:r>
              <a:rPr lang="en-US" sz="3600" b="1" baseline="30000" dirty="0">
                <a:latin typeface="American Typewriter"/>
                <a:cs typeface="American Typewriter"/>
              </a:rPr>
              <a:t> </a:t>
            </a:r>
            <a:endParaRPr lang="en-US" sz="3600" b="1" baseline="30000" dirty="0" smtClean="0">
              <a:latin typeface="American Typewriter"/>
              <a:cs typeface="American Typewriter"/>
            </a:endParaRPr>
          </a:p>
          <a:p>
            <a:r>
              <a:rPr lang="en-US" sz="4000" dirty="0" smtClean="0">
                <a:latin typeface="American Typewriter"/>
                <a:cs typeface="American Typewriter"/>
              </a:rPr>
              <a:t>Jesus </a:t>
            </a:r>
            <a:r>
              <a:rPr lang="en-US" sz="4000" dirty="0">
                <a:latin typeface="American Typewriter"/>
                <a:cs typeface="American Typewriter"/>
              </a:rPr>
              <a:t>said to them, “I am the bread of life; whoever comes to me shall not hunger, and whoever believes in me shall never thirst.</a:t>
            </a:r>
            <a:r>
              <a:rPr lang="en-US" sz="4000" b="1" baseline="30000" dirty="0">
                <a:latin typeface="American Typewriter"/>
                <a:cs typeface="American Typewriter"/>
              </a:rPr>
              <a:t>36 </a:t>
            </a:r>
            <a:r>
              <a:rPr lang="en-US" sz="4000" dirty="0">
                <a:latin typeface="American Typewriter"/>
                <a:cs typeface="American Typewriter"/>
              </a:rPr>
              <a:t>But I said to you that you have seen me and yet do not believe.</a:t>
            </a:r>
          </a:p>
        </p:txBody>
      </p:sp>
    </p:spTree>
    <p:extLst>
      <p:ext uri="{BB962C8B-B14F-4D97-AF65-F5344CB8AC3E}">
        <p14:creationId xmlns:p14="http://schemas.microsoft.com/office/powerpoint/2010/main" val="14065953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3250" y="371099"/>
            <a:ext cx="8931048" cy="830997"/>
          </a:xfrm>
          <a:prstGeom prst="rect">
            <a:avLst/>
          </a:prstGeom>
        </p:spPr>
        <p:txBody>
          <a:bodyPr wrap="square">
            <a:spAutoFit/>
          </a:bodyPr>
          <a:lstStyle/>
          <a:p>
            <a:r>
              <a:rPr lang="en-US" sz="4800" dirty="0">
                <a:solidFill>
                  <a:schemeClr val="bg1"/>
                </a:solidFill>
              </a:rPr>
              <a:t> </a:t>
            </a:r>
          </a:p>
        </p:txBody>
      </p:sp>
      <p:sp>
        <p:nvSpPr>
          <p:cNvPr id="2" name="Rectangle 1"/>
          <p:cNvSpPr/>
          <p:nvPr/>
        </p:nvSpPr>
        <p:spPr>
          <a:xfrm>
            <a:off x="103250" y="1"/>
            <a:ext cx="8931048" cy="5262980"/>
          </a:xfrm>
          <a:prstGeom prst="rect">
            <a:avLst/>
          </a:prstGeom>
        </p:spPr>
        <p:txBody>
          <a:bodyPr wrap="square">
            <a:spAutoFit/>
          </a:bodyPr>
          <a:lstStyle/>
          <a:p>
            <a:r>
              <a:rPr lang="en-US" sz="2800" b="1" i="1" dirty="0">
                <a:solidFill>
                  <a:schemeClr val="bg1"/>
                </a:solidFill>
              </a:rPr>
              <a:t>Acts 6:7 </a:t>
            </a:r>
            <a:r>
              <a:rPr lang="en-US" sz="2800" i="1" dirty="0">
                <a:solidFill>
                  <a:schemeClr val="bg1"/>
                </a:solidFill>
              </a:rPr>
              <a:t>So the word of God spread. The number of disciples in Jerusalem increased rapidly, and a large number of priests became obedient to the faith.</a:t>
            </a:r>
            <a:endParaRPr lang="en-US" sz="2800" dirty="0">
              <a:solidFill>
                <a:schemeClr val="bg1"/>
              </a:solidFill>
            </a:endParaRPr>
          </a:p>
          <a:p>
            <a:r>
              <a:rPr lang="en-US" sz="2800" i="1" dirty="0">
                <a:solidFill>
                  <a:schemeClr val="bg1"/>
                </a:solidFill>
              </a:rPr>
              <a:t> </a:t>
            </a:r>
            <a:endParaRPr lang="en-US" sz="2800" dirty="0">
              <a:solidFill>
                <a:schemeClr val="bg1"/>
              </a:solidFill>
            </a:endParaRPr>
          </a:p>
          <a:p>
            <a:r>
              <a:rPr lang="en-US" sz="2800" b="1" i="1" dirty="0">
                <a:solidFill>
                  <a:schemeClr val="bg1"/>
                </a:solidFill>
              </a:rPr>
              <a:t>Acts 12:24 </a:t>
            </a:r>
            <a:r>
              <a:rPr lang="en-US" sz="2800" i="1" dirty="0">
                <a:solidFill>
                  <a:schemeClr val="bg1"/>
                </a:solidFill>
              </a:rPr>
              <a:t>But the word of God continued to spread and flourish.</a:t>
            </a:r>
            <a:endParaRPr lang="en-US" sz="2800" dirty="0">
              <a:solidFill>
                <a:schemeClr val="bg1"/>
              </a:solidFill>
            </a:endParaRPr>
          </a:p>
          <a:p>
            <a:r>
              <a:rPr lang="en-US" sz="2800" i="1" dirty="0">
                <a:solidFill>
                  <a:schemeClr val="bg1"/>
                </a:solidFill>
              </a:rPr>
              <a:t> </a:t>
            </a:r>
            <a:endParaRPr lang="en-US" sz="2800" dirty="0">
              <a:solidFill>
                <a:schemeClr val="bg1"/>
              </a:solidFill>
            </a:endParaRPr>
          </a:p>
          <a:p>
            <a:r>
              <a:rPr lang="en-US" sz="2800" b="1" i="1" dirty="0">
                <a:solidFill>
                  <a:schemeClr val="bg1"/>
                </a:solidFill>
              </a:rPr>
              <a:t>Acts 16:5 </a:t>
            </a:r>
            <a:r>
              <a:rPr lang="en-US" sz="2800" i="1" dirty="0">
                <a:solidFill>
                  <a:schemeClr val="bg1"/>
                </a:solidFill>
              </a:rPr>
              <a:t>So the churches were strengthened in the faith and grew daily in number</a:t>
            </a:r>
            <a:endParaRPr lang="en-US" sz="2800" dirty="0">
              <a:solidFill>
                <a:schemeClr val="bg1"/>
              </a:solidFill>
            </a:endParaRPr>
          </a:p>
          <a:p>
            <a:r>
              <a:rPr lang="en-US" sz="2800" b="1" i="1" dirty="0">
                <a:solidFill>
                  <a:schemeClr val="bg1"/>
                </a:solidFill>
              </a:rPr>
              <a:t> </a:t>
            </a:r>
            <a:endParaRPr lang="en-US" sz="2800" dirty="0">
              <a:solidFill>
                <a:schemeClr val="bg1"/>
              </a:solidFill>
            </a:endParaRPr>
          </a:p>
          <a:p>
            <a:r>
              <a:rPr lang="en-US" sz="2800" b="1" i="1" dirty="0">
                <a:solidFill>
                  <a:schemeClr val="bg1"/>
                </a:solidFill>
              </a:rPr>
              <a:t>Acts 19:20 </a:t>
            </a:r>
            <a:r>
              <a:rPr lang="en-US" sz="2800" i="1" dirty="0">
                <a:solidFill>
                  <a:schemeClr val="bg1"/>
                </a:solidFill>
              </a:rPr>
              <a:t>In this way the word of the Lord spread widely and grew in power.</a:t>
            </a:r>
            <a:endParaRPr lang="en-US" sz="2800" dirty="0">
              <a:solidFill>
                <a:schemeClr val="bg1"/>
              </a:solidFill>
            </a:endParaRPr>
          </a:p>
        </p:txBody>
      </p:sp>
      <p:sp>
        <p:nvSpPr>
          <p:cNvPr id="7" name="TextBox 6"/>
          <p:cNvSpPr txBox="1"/>
          <p:nvPr/>
        </p:nvSpPr>
        <p:spPr>
          <a:xfrm>
            <a:off x="6236247" y="1602881"/>
            <a:ext cx="1713935" cy="461665"/>
          </a:xfrm>
          <a:prstGeom prst="rect">
            <a:avLst/>
          </a:prstGeom>
          <a:noFill/>
        </p:spPr>
        <p:txBody>
          <a:bodyPr wrap="square" rtlCol="0">
            <a:spAutoFit/>
          </a:bodyPr>
          <a:lstStyle/>
          <a:p>
            <a:r>
              <a:rPr lang="en-US" sz="2400" b="1" dirty="0">
                <a:solidFill>
                  <a:srgbClr val="000000"/>
                </a:solidFill>
              </a:rPr>
              <a:t>Exodus 3:14</a:t>
            </a:r>
            <a:r>
              <a:rPr lang="en-US" sz="2400" dirty="0">
                <a:solidFill>
                  <a:srgbClr val="000000"/>
                </a:solidFill>
              </a:rPr>
              <a:t> </a:t>
            </a:r>
          </a:p>
        </p:txBody>
      </p:sp>
      <p:sp>
        <p:nvSpPr>
          <p:cNvPr id="4" name="Rectangle 3"/>
          <p:cNvSpPr/>
          <p:nvPr/>
        </p:nvSpPr>
        <p:spPr>
          <a:xfrm>
            <a:off x="177219" y="157505"/>
            <a:ext cx="8857079" cy="5016757"/>
          </a:xfrm>
          <a:prstGeom prst="rect">
            <a:avLst/>
          </a:prstGeom>
        </p:spPr>
        <p:txBody>
          <a:bodyPr wrap="square">
            <a:spAutoFit/>
          </a:bodyPr>
          <a:lstStyle/>
          <a:p>
            <a:r>
              <a:rPr lang="en-US" sz="3200" b="1" dirty="0">
                <a:latin typeface="American Typewriter"/>
                <a:cs typeface="American Typewriter"/>
              </a:rPr>
              <a:t>John 6:38-40 </a:t>
            </a:r>
            <a:r>
              <a:rPr lang="en-US" sz="3200" b="1" baseline="30000" dirty="0">
                <a:latin typeface="American Typewriter"/>
                <a:cs typeface="American Typewriter"/>
              </a:rPr>
              <a:t> </a:t>
            </a:r>
            <a:endParaRPr lang="en-US" sz="3200" b="1" baseline="30000" dirty="0" smtClean="0">
              <a:latin typeface="American Typewriter"/>
              <a:cs typeface="American Typewriter"/>
            </a:endParaRPr>
          </a:p>
          <a:p>
            <a:r>
              <a:rPr lang="en-US" sz="3200" dirty="0" smtClean="0">
                <a:latin typeface="American Typewriter"/>
                <a:cs typeface="American Typewriter"/>
              </a:rPr>
              <a:t>For</a:t>
            </a:r>
            <a:r>
              <a:rPr lang="en-US" sz="3200" dirty="0">
                <a:latin typeface="American Typewriter"/>
                <a:cs typeface="American Typewriter"/>
              </a:rPr>
              <a:t> I have come down from heaven, not to do my own will but the will of him who sent me.</a:t>
            </a:r>
            <a:r>
              <a:rPr lang="en-US" sz="3200" b="1" baseline="30000" dirty="0">
                <a:latin typeface="American Typewriter"/>
                <a:cs typeface="American Typewriter"/>
              </a:rPr>
              <a:t>39 </a:t>
            </a:r>
            <a:r>
              <a:rPr lang="en-US" sz="3200" dirty="0">
                <a:latin typeface="American Typewriter"/>
                <a:cs typeface="American Typewriter"/>
              </a:rPr>
              <a:t>And this is the will of him who sent me, that I should lose nothing of all that he has given me, but raise it up on the last day.</a:t>
            </a:r>
            <a:r>
              <a:rPr lang="en-US" sz="3200" b="1" baseline="30000" dirty="0">
                <a:latin typeface="American Typewriter"/>
                <a:cs typeface="American Typewriter"/>
              </a:rPr>
              <a:t>40 </a:t>
            </a:r>
            <a:r>
              <a:rPr lang="en-US" sz="3200" dirty="0">
                <a:latin typeface="American Typewriter"/>
                <a:cs typeface="American Typewriter"/>
              </a:rPr>
              <a:t>For this is the will of my Father, that everyone who looks on the Son and believes in him should have eternal life, and I will raise him up on the last day.</a:t>
            </a:r>
            <a:r>
              <a:rPr lang="en-US" dirty="0"/>
              <a:t>”</a:t>
            </a:r>
          </a:p>
        </p:txBody>
      </p:sp>
    </p:spTree>
    <p:extLst>
      <p:ext uri="{BB962C8B-B14F-4D97-AF65-F5344CB8AC3E}">
        <p14:creationId xmlns:p14="http://schemas.microsoft.com/office/powerpoint/2010/main" val="40730286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681" y="137816"/>
            <a:ext cx="8782179" cy="4832093"/>
          </a:xfrm>
          <a:prstGeom prst="rect">
            <a:avLst/>
          </a:prstGeom>
        </p:spPr>
        <p:txBody>
          <a:bodyPr wrap="square">
            <a:spAutoFit/>
          </a:bodyPr>
          <a:lstStyle/>
          <a:p>
            <a:r>
              <a:rPr lang="en-US" sz="2800" b="1" dirty="0">
                <a:latin typeface="American Typewriter"/>
                <a:cs typeface="American Typewriter"/>
              </a:rPr>
              <a:t>John 6:48-52  </a:t>
            </a:r>
            <a:endParaRPr lang="en-US" sz="2800" b="1" dirty="0" smtClean="0">
              <a:latin typeface="American Typewriter"/>
              <a:cs typeface="American Typewriter"/>
            </a:endParaRPr>
          </a:p>
          <a:p>
            <a:r>
              <a:rPr lang="en-US" sz="2800" b="1" baseline="30000" dirty="0">
                <a:latin typeface="American Typewriter"/>
                <a:cs typeface="American Typewriter"/>
              </a:rPr>
              <a:t> </a:t>
            </a:r>
            <a:r>
              <a:rPr lang="en-US" sz="2800" dirty="0">
                <a:latin typeface="American Typewriter"/>
                <a:cs typeface="American Typewriter"/>
              </a:rPr>
              <a:t>I am the bread of life. </a:t>
            </a:r>
            <a:r>
              <a:rPr lang="en-US" sz="2800" b="1" baseline="30000" dirty="0">
                <a:latin typeface="American Typewriter"/>
                <a:cs typeface="American Typewriter"/>
              </a:rPr>
              <a:t>49 </a:t>
            </a:r>
            <a:r>
              <a:rPr lang="en-US" sz="2800" dirty="0">
                <a:latin typeface="American Typewriter"/>
                <a:cs typeface="American Typewriter"/>
              </a:rPr>
              <a:t>Your ancestors ate the manna in the wilderness, yet they died. </a:t>
            </a:r>
            <a:r>
              <a:rPr lang="en-US" sz="2800" b="1" baseline="30000" dirty="0">
                <a:latin typeface="American Typewriter"/>
                <a:cs typeface="American Typewriter"/>
              </a:rPr>
              <a:t>50 </a:t>
            </a:r>
            <a:r>
              <a:rPr lang="en-US" sz="2800" dirty="0">
                <a:latin typeface="American Typewriter"/>
                <a:cs typeface="American Typewriter"/>
              </a:rPr>
              <a:t>But here is the bread that comes down from heaven, which anyone may eat and not die. </a:t>
            </a:r>
            <a:r>
              <a:rPr lang="en-US" sz="2800" b="1" baseline="30000" dirty="0">
                <a:latin typeface="American Typewriter"/>
                <a:cs typeface="American Typewriter"/>
              </a:rPr>
              <a:t>51 </a:t>
            </a:r>
            <a:r>
              <a:rPr lang="en-US" sz="2800" dirty="0">
                <a:latin typeface="American Typewriter"/>
                <a:cs typeface="American Typewriter"/>
              </a:rPr>
              <a:t>I am the living bread that came down from heaven. Whoever eats this bread will live forever. This bread is my flesh, which I will give for the life of the world.”</a:t>
            </a:r>
            <a:r>
              <a:rPr lang="en-US" sz="2800" b="1" dirty="0">
                <a:latin typeface="American Typewriter"/>
                <a:cs typeface="American Typewriter"/>
              </a:rPr>
              <a:t> </a:t>
            </a:r>
            <a:r>
              <a:rPr lang="en-US" sz="2800" b="1" baseline="30000" dirty="0">
                <a:latin typeface="American Typewriter"/>
                <a:cs typeface="American Typewriter"/>
              </a:rPr>
              <a:t>52 </a:t>
            </a:r>
            <a:r>
              <a:rPr lang="en-US" sz="2800" dirty="0">
                <a:latin typeface="American Typewriter"/>
                <a:cs typeface="American Typewriter"/>
              </a:rPr>
              <a:t>Then the Jews began to argue sharply among themselves, “How can this man give us his flesh to eat?”</a:t>
            </a:r>
          </a:p>
        </p:txBody>
      </p:sp>
    </p:spTree>
    <p:extLst>
      <p:ext uri="{BB962C8B-B14F-4D97-AF65-F5344CB8AC3E}">
        <p14:creationId xmlns:p14="http://schemas.microsoft.com/office/powerpoint/2010/main" val="4576317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2606"/>
            <a:ext cx="9065273" cy="923330"/>
          </a:xfrm>
          <a:prstGeom prst="rect">
            <a:avLst/>
          </a:prstGeom>
        </p:spPr>
        <p:txBody>
          <a:bodyPr wrap="square">
            <a:spAutoFit/>
          </a:bodyPr>
          <a:lstStyle/>
          <a:p>
            <a:r>
              <a:rPr lang="en-US" sz="5400" b="1" dirty="0"/>
              <a:t> </a:t>
            </a:r>
            <a:r>
              <a:rPr lang="en-US" dirty="0"/>
              <a:t> </a:t>
            </a:r>
          </a:p>
        </p:txBody>
      </p:sp>
      <p:sp>
        <p:nvSpPr>
          <p:cNvPr id="2" name="Rectangle 1"/>
          <p:cNvSpPr/>
          <p:nvPr/>
        </p:nvSpPr>
        <p:spPr>
          <a:xfrm>
            <a:off x="275673" y="82606"/>
            <a:ext cx="8614805" cy="5170646"/>
          </a:xfrm>
          <a:prstGeom prst="rect">
            <a:avLst/>
          </a:prstGeom>
        </p:spPr>
        <p:txBody>
          <a:bodyPr wrap="square">
            <a:spAutoFit/>
          </a:bodyPr>
          <a:lstStyle/>
          <a:p>
            <a:r>
              <a:rPr lang="en-US" sz="6000" b="1" dirty="0">
                <a:effectLst>
                  <a:glow rad="228600">
                    <a:schemeClr val="accent1">
                      <a:satMod val="175000"/>
                      <a:alpha val="40000"/>
                    </a:schemeClr>
                  </a:glow>
                </a:effectLst>
              </a:rPr>
              <a:t>John 11:26 </a:t>
            </a:r>
            <a:endParaRPr lang="en-US" sz="6000" b="1" dirty="0" smtClean="0">
              <a:effectLst>
                <a:glow rad="228600">
                  <a:schemeClr val="accent1">
                    <a:satMod val="175000"/>
                    <a:alpha val="40000"/>
                  </a:schemeClr>
                </a:glow>
              </a:effectLst>
            </a:endParaRPr>
          </a:p>
          <a:p>
            <a:r>
              <a:rPr lang="en-US" sz="6600" dirty="0" smtClean="0">
                <a:effectLst>
                  <a:glow rad="228600">
                    <a:schemeClr val="accent1">
                      <a:satMod val="175000"/>
                      <a:alpha val="40000"/>
                    </a:schemeClr>
                  </a:glow>
                </a:effectLst>
              </a:rPr>
              <a:t>and </a:t>
            </a:r>
            <a:r>
              <a:rPr lang="en-US" sz="6600" dirty="0">
                <a:effectLst>
                  <a:glow rad="228600">
                    <a:schemeClr val="accent1">
                      <a:satMod val="175000"/>
                      <a:alpha val="40000"/>
                    </a:schemeClr>
                  </a:glow>
                </a:effectLst>
              </a:rPr>
              <a:t>everyone who lives and believes in me shall never die. </a:t>
            </a:r>
            <a:endParaRPr lang="en-US" sz="6600" dirty="0" smtClean="0">
              <a:effectLst>
                <a:glow rad="228600">
                  <a:schemeClr val="accent1">
                    <a:satMod val="175000"/>
                    <a:alpha val="40000"/>
                  </a:schemeClr>
                </a:glow>
              </a:effectLst>
            </a:endParaRPr>
          </a:p>
          <a:p>
            <a:r>
              <a:rPr lang="en-US" sz="6600" dirty="0" smtClean="0">
                <a:effectLst>
                  <a:glow rad="228600">
                    <a:schemeClr val="accent1">
                      <a:satMod val="175000"/>
                      <a:alpha val="40000"/>
                    </a:schemeClr>
                  </a:glow>
                </a:effectLst>
              </a:rPr>
              <a:t>Do </a:t>
            </a:r>
            <a:r>
              <a:rPr lang="en-US" sz="6600" dirty="0">
                <a:effectLst>
                  <a:glow rad="228600">
                    <a:schemeClr val="accent1">
                      <a:satMod val="175000"/>
                      <a:alpha val="40000"/>
                    </a:schemeClr>
                  </a:glow>
                </a:effectLst>
              </a:rPr>
              <a:t>you believe this?” </a:t>
            </a:r>
          </a:p>
        </p:txBody>
      </p:sp>
    </p:spTree>
    <p:extLst>
      <p:ext uri="{BB962C8B-B14F-4D97-AF65-F5344CB8AC3E}">
        <p14:creationId xmlns:p14="http://schemas.microsoft.com/office/powerpoint/2010/main" val="13945852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tretch>
            <a:fillRect/>
          </a:stretch>
        </p:blipFill>
        <p:spPr>
          <a:xfrm>
            <a:off x="0" y="0"/>
            <a:ext cx="9144000" cy="5143500"/>
          </a:xfrm>
          <a:prstGeom prst="rect">
            <a:avLst/>
          </a:prstGeom>
        </p:spPr>
      </p:pic>
      <p:sp>
        <p:nvSpPr>
          <p:cNvPr id="7" name="Rectangle 6"/>
          <p:cNvSpPr/>
          <p:nvPr/>
        </p:nvSpPr>
        <p:spPr>
          <a:xfrm>
            <a:off x="147683" y="132399"/>
            <a:ext cx="8890478" cy="4216539"/>
          </a:xfrm>
          <a:prstGeom prst="rect">
            <a:avLst/>
          </a:prstGeom>
        </p:spPr>
        <p:txBody>
          <a:bodyPr wrap="square">
            <a:spAutoFit/>
          </a:bodyPr>
          <a:lstStyle/>
          <a:p>
            <a:endParaRPr lang="en-US" sz="2400" b="1" dirty="0" smtClean="0">
              <a:solidFill>
                <a:srgbClr val="000000"/>
              </a:solidFill>
              <a:latin typeface="Bookman Old Style"/>
              <a:cs typeface="Bookman Old Style"/>
            </a:endParaRPr>
          </a:p>
          <a:p>
            <a:r>
              <a:rPr lang="en-US" sz="2400" b="1" dirty="0" smtClean="0">
                <a:solidFill>
                  <a:srgbClr val="000000"/>
                </a:solidFill>
                <a:latin typeface="Bookman Old Style"/>
                <a:cs typeface="Bookman Old Style"/>
              </a:rPr>
              <a:t>John </a:t>
            </a:r>
            <a:r>
              <a:rPr lang="en-US" sz="2400" b="1" dirty="0">
                <a:solidFill>
                  <a:srgbClr val="000000"/>
                </a:solidFill>
                <a:latin typeface="Bookman Old Style"/>
                <a:cs typeface="Bookman Old Style"/>
              </a:rPr>
              <a:t>6: 53-59  </a:t>
            </a:r>
            <a:r>
              <a:rPr lang="en-US" sz="2000" b="1" dirty="0" smtClean="0">
                <a:solidFill>
                  <a:srgbClr val="000000"/>
                </a:solidFill>
                <a:latin typeface="Bookman Old Style"/>
                <a:cs typeface="Bookman Old Style"/>
              </a:rPr>
              <a:t>Jesus </a:t>
            </a:r>
            <a:r>
              <a:rPr lang="en-US" sz="2000" b="1" dirty="0">
                <a:solidFill>
                  <a:srgbClr val="000000"/>
                </a:solidFill>
                <a:latin typeface="Bookman Old Style"/>
                <a:cs typeface="Bookman Old Style"/>
              </a:rPr>
              <a:t>said to them, “Very truly I tell you, unless you eat the flesh of the Son of Man and drink his blood, you have no life in you. </a:t>
            </a:r>
            <a:r>
              <a:rPr lang="en-US" sz="2000" b="1" baseline="30000" dirty="0">
                <a:solidFill>
                  <a:srgbClr val="000000"/>
                </a:solidFill>
                <a:latin typeface="Bookman Old Style"/>
                <a:cs typeface="Bookman Old Style"/>
              </a:rPr>
              <a:t>54 </a:t>
            </a:r>
            <a:r>
              <a:rPr lang="en-US" sz="2000" b="1" dirty="0">
                <a:solidFill>
                  <a:srgbClr val="000000"/>
                </a:solidFill>
                <a:latin typeface="Bookman Old Style"/>
                <a:cs typeface="Bookman Old Style"/>
              </a:rPr>
              <a:t>Whoever eats my flesh and drinks my blood has eternal life, and I will raise them up at the last day. </a:t>
            </a:r>
            <a:r>
              <a:rPr lang="en-US" sz="2000" b="1" baseline="30000" dirty="0">
                <a:solidFill>
                  <a:srgbClr val="000000"/>
                </a:solidFill>
                <a:latin typeface="Bookman Old Style"/>
                <a:cs typeface="Bookman Old Style"/>
              </a:rPr>
              <a:t>55 </a:t>
            </a:r>
            <a:r>
              <a:rPr lang="en-US" sz="2000" b="1" dirty="0">
                <a:solidFill>
                  <a:srgbClr val="000000"/>
                </a:solidFill>
                <a:latin typeface="Bookman Old Style"/>
                <a:cs typeface="Bookman Old Style"/>
              </a:rPr>
              <a:t>For my flesh is real food and my blood is real drink. </a:t>
            </a:r>
            <a:r>
              <a:rPr lang="en-US" sz="2000" b="1" baseline="30000" dirty="0">
                <a:solidFill>
                  <a:srgbClr val="000000"/>
                </a:solidFill>
                <a:latin typeface="Bookman Old Style"/>
                <a:cs typeface="Bookman Old Style"/>
              </a:rPr>
              <a:t>56 </a:t>
            </a:r>
            <a:r>
              <a:rPr lang="en-US" sz="2000" b="1" dirty="0">
                <a:solidFill>
                  <a:srgbClr val="000000"/>
                </a:solidFill>
                <a:latin typeface="Bookman Old Style"/>
                <a:cs typeface="Bookman Old Style"/>
              </a:rPr>
              <a:t>Whoever eats my flesh and drinks my blood remains in me, and I in them. </a:t>
            </a:r>
            <a:r>
              <a:rPr lang="en-US" sz="2000" b="1" baseline="30000" dirty="0">
                <a:solidFill>
                  <a:srgbClr val="000000"/>
                </a:solidFill>
                <a:latin typeface="Bookman Old Style"/>
                <a:cs typeface="Bookman Old Style"/>
              </a:rPr>
              <a:t>57 </a:t>
            </a:r>
            <a:r>
              <a:rPr lang="en-US" sz="2000" b="1" dirty="0">
                <a:solidFill>
                  <a:srgbClr val="000000"/>
                </a:solidFill>
                <a:latin typeface="Bookman Old Style"/>
                <a:cs typeface="Bookman Old Style"/>
              </a:rPr>
              <a:t>Just as the living Father sent me and I live because of the Father, so the one who feeds on me will live because of me. </a:t>
            </a:r>
            <a:r>
              <a:rPr lang="en-US" sz="2000" b="1" baseline="30000" dirty="0">
                <a:solidFill>
                  <a:srgbClr val="000000"/>
                </a:solidFill>
                <a:latin typeface="Bookman Old Style"/>
                <a:cs typeface="Bookman Old Style"/>
              </a:rPr>
              <a:t>58 </a:t>
            </a:r>
            <a:r>
              <a:rPr lang="en-US" sz="2000" b="1" dirty="0">
                <a:solidFill>
                  <a:srgbClr val="000000"/>
                </a:solidFill>
                <a:latin typeface="Bookman Old Style"/>
                <a:cs typeface="Bookman Old Style"/>
              </a:rPr>
              <a:t>This is the bread that came down from heaven. Your ancestors ate manna and died, but whoever feeds on this bread will live forever.” </a:t>
            </a:r>
            <a:r>
              <a:rPr lang="en-US" sz="2000" b="1" baseline="30000" dirty="0">
                <a:solidFill>
                  <a:srgbClr val="000000"/>
                </a:solidFill>
                <a:latin typeface="Bookman Old Style"/>
                <a:cs typeface="Bookman Old Style"/>
              </a:rPr>
              <a:t>59 </a:t>
            </a:r>
            <a:r>
              <a:rPr lang="en-US" sz="2000" b="1" dirty="0">
                <a:solidFill>
                  <a:srgbClr val="000000"/>
                </a:solidFill>
                <a:latin typeface="Bookman Old Style"/>
                <a:cs typeface="Bookman Old Style"/>
              </a:rPr>
              <a:t>He said this while teaching in the synagogue in Capernaum.</a:t>
            </a:r>
          </a:p>
        </p:txBody>
      </p:sp>
    </p:spTree>
    <p:extLst>
      <p:ext uri="{BB962C8B-B14F-4D97-AF65-F5344CB8AC3E}">
        <p14:creationId xmlns:p14="http://schemas.microsoft.com/office/powerpoint/2010/main" val="30057909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215780"/>
          </a:xfrm>
          <a:prstGeom prst="rect">
            <a:avLst/>
          </a:prstGeom>
        </p:spPr>
      </p:pic>
      <p:sp>
        <p:nvSpPr>
          <p:cNvPr id="2" name="Rectangle 1"/>
          <p:cNvSpPr/>
          <p:nvPr/>
        </p:nvSpPr>
        <p:spPr>
          <a:xfrm>
            <a:off x="521812" y="840022"/>
            <a:ext cx="8151114" cy="3416320"/>
          </a:xfrm>
          <a:prstGeom prst="rect">
            <a:avLst/>
          </a:prstGeom>
        </p:spPr>
        <p:txBody>
          <a:bodyPr wrap="square">
            <a:spAutoFit/>
          </a:bodyPr>
          <a:lstStyle/>
          <a:p>
            <a:r>
              <a:rPr lang="en-US" sz="2400" b="1" dirty="0">
                <a:solidFill>
                  <a:schemeClr val="bg1">
                    <a:lumMod val="75000"/>
                    <a:lumOff val="25000"/>
                  </a:schemeClr>
                </a:solidFill>
              </a:rPr>
              <a:t>John 6:60-64 </a:t>
            </a:r>
            <a:r>
              <a:rPr lang="en-US" sz="2400" dirty="0">
                <a:solidFill>
                  <a:schemeClr val="bg1">
                    <a:lumMod val="75000"/>
                    <a:lumOff val="25000"/>
                  </a:schemeClr>
                </a:solidFill>
              </a:rPr>
              <a:t>On hearing it, many of his disciples said, “This is a hard teaching. Who can accept it?” </a:t>
            </a:r>
            <a:r>
              <a:rPr lang="en-US" sz="2400" b="1" baseline="30000" dirty="0">
                <a:solidFill>
                  <a:schemeClr val="bg1">
                    <a:lumMod val="75000"/>
                    <a:lumOff val="25000"/>
                  </a:schemeClr>
                </a:solidFill>
              </a:rPr>
              <a:t>61 </a:t>
            </a:r>
            <a:r>
              <a:rPr lang="en-US" sz="2400" dirty="0">
                <a:solidFill>
                  <a:schemeClr val="bg1">
                    <a:lumMod val="75000"/>
                    <a:lumOff val="25000"/>
                  </a:schemeClr>
                </a:solidFill>
              </a:rPr>
              <a:t>Aware that his disciples were grumbling about this, Jesus said to them, “Does this offend you? </a:t>
            </a:r>
            <a:r>
              <a:rPr lang="en-US" sz="2400" b="1" baseline="30000" dirty="0">
                <a:solidFill>
                  <a:schemeClr val="bg1">
                    <a:lumMod val="75000"/>
                    <a:lumOff val="25000"/>
                  </a:schemeClr>
                </a:solidFill>
              </a:rPr>
              <a:t>62 </a:t>
            </a:r>
            <a:r>
              <a:rPr lang="en-US" sz="2400" dirty="0">
                <a:solidFill>
                  <a:schemeClr val="bg1">
                    <a:lumMod val="75000"/>
                    <a:lumOff val="25000"/>
                  </a:schemeClr>
                </a:solidFill>
              </a:rPr>
              <a:t>Then what if you see the Son of Man ascend to where he was before! </a:t>
            </a:r>
            <a:r>
              <a:rPr lang="en-US" sz="2400" b="1" baseline="30000" dirty="0">
                <a:solidFill>
                  <a:schemeClr val="bg1">
                    <a:lumMod val="75000"/>
                    <a:lumOff val="25000"/>
                  </a:schemeClr>
                </a:solidFill>
              </a:rPr>
              <a:t>63 </a:t>
            </a:r>
            <a:r>
              <a:rPr lang="en-US" sz="2400" dirty="0">
                <a:solidFill>
                  <a:schemeClr val="bg1">
                    <a:lumMod val="75000"/>
                    <a:lumOff val="25000"/>
                  </a:schemeClr>
                </a:solidFill>
              </a:rPr>
              <a:t>The Spirit gives life; the flesh counts for nothing. The words I have spoken to you—they are full of the Spirit and life. </a:t>
            </a:r>
            <a:r>
              <a:rPr lang="en-US" sz="2400" b="1" baseline="30000" dirty="0">
                <a:solidFill>
                  <a:schemeClr val="bg1">
                    <a:lumMod val="75000"/>
                    <a:lumOff val="25000"/>
                  </a:schemeClr>
                </a:solidFill>
              </a:rPr>
              <a:t>64 </a:t>
            </a:r>
            <a:r>
              <a:rPr lang="en-US" sz="2400" dirty="0">
                <a:solidFill>
                  <a:schemeClr val="bg1">
                    <a:lumMod val="75000"/>
                    <a:lumOff val="25000"/>
                  </a:schemeClr>
                </a:solidFill>
              </a:rPr>
              <a:t>Yet there are some of you who do not believe.” For Jesus had known from the beginning which of them did not believe and who would betray him. </a:t>
            </a:r>
          </a:p>
        </p:txBody>
      </p:sp>
    </p:spTree>
    <p:extLst>
      <p:ext uri="{BB962C8B-B14F-4D97-AF65-F5344CB8AC3E}">
        <p14:creationId xmlns:p14="http://schemas.microsoft.com/office/powerpoint/2010/main" val="14173753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374" y="108285"/>
            <a:ext cx="8772332" cy="4955203"/>
          </a:xfrm>
          <a:prstGeom prst="rect">
            <a:avLst/>
          </a:prstGeom>
        </p:spPr>
        <p:txBody>
          <a:bodyPr wrap="square">
            <a:spAutoFit/>
          </a:bodyPr>
          <a:lstStyle/>
          <a:p>
            <a:r>
              <a:rPr lang="en-US" sz="2800" b="1" dirty="0">
                <a:latin typeface="American Typewriter"/>
                <a:cs typeface="American Typewriter"/>
              </a:rPr>
              <a:t>John 6:66-69 </a:t>
            </a:r>
            <a:endParaRPr lang="en-US" sz="2800" b="1" dirty="0" smtClean="0">
              <a:latin typeface="American Typewriter"/>
              <a:cs typeface="American Typewriter"/>
            </a:endParaRPr>
          </a:p>
          <a:p>
            <a:r>
              <a:rPr lang="en-US" sz="3200" dirty="0" smtClean="0">
                <a:latin typeface="American Typewriter"/>
                <a:cs typeface="American Typewriter"/>
              </a:rPr>
              <a:t>From </a:t>
            </a:r>
            <a:r>
              <a:rPr lang="en-US" sz="3200" dirty="0">
                <a:latin typeface="American Typewriter"/>
                <a:cs typeface="American Typewriter"/>
              </a:rPr>
              <a:t>this time many of his disciples turned back and no longer followed him. </a:t>
            </a:r>
            <a:r>
              <a:rPr lang="en-US" sz="3200" b="1" baseline="30000" dirty="0">
                <a:latin typeface="American Typewriter"/>
                <a:cs typeface="American Typewriter"/>
              </a:rPr>
              <a:t>67 </a:t>
            </a:r>
            <a:r>
              <a:rPr lang="en-US" sz="3200" dirty="0">
                <a:latin typeface="American Typewriter"/>
                <a:cs typeface="American Typewriter"/>
              </a:rPr>
              <a:t>“You do not want to leave too, do you?” Jesus asked the Twelve. </a:t>
            </a:r>
            <a:r>
              <a:rPr lang="en-US" sz="3200" b="1" baseline="30000" dirty="0">
                <a:latin typeface="American Typewriter"/>
                <a:cs typeface="American Typewriter"/>
              </a:rPr>
              <a:t>68 </a:t>
            </a:r>
            <a:r>
              <a:rPr lang="en-US" sz="3200" dirty="0">
                <a:latin typeface="American Typewriter"/>
                <a:cs typeface="American Typewriter"/>
              </a:rPr>
              <a:t>Simon Peter answered him, “Lord, to whom shall we go? You have the words of eternal life. </a:t>
            </a:r>
            <a:r>
              <a:rPr lang="en-US" sz="3200" b="1" baseline="30000" dirty="0">
                <a:latin typeface="American Typewriter"/>
                <a:cs typeface="American Typewriter"/>
              </a:rPr>
              <a:t>69 </a:t>
            </a:r>
            <a:r>
              <a:rPr lang="en-US" sz="3200" dirty="0">
                <a:latin typeface="American Typewriter"/>
                <a:cs typeface="American Typewriter"/>
              </a:rPr>
              <a:t>and we have believed, and have come to know, that you are the Holy One of God.”</a:t>
            </a:r>
          </a:p>
          <a:p>
            <a:r>
              <a:rPr lang="en-US" sz="3200" dirty="0"/>
              <a:t> </a:t>
            </a:r>
          </a:p>
        </p:txBody>
      </p:sp>
    </p:spTree>
    <p:extLst>
      <p:ext uri="{BB962C8B-B14F-4D97-AF65-F5344CB8AC3E}">
        <p14:creationId xmlns:p14="http://schemas.microsoft.com/office/powerpoint/2010/main" val="4290584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1047" y="285477"/>
            <a:ext cx="8529586" cy="4524316"/>
          </a:xfrm>
          <a:prstGeom prst="rect">
            <a:avLst/>
          </a:prstGeom>
        </p:spPr>
        <p:txBody>
          <a:bodyPr wrap="square">
            <a:spAutoFit/>
          </a:bodyPr>
          <a:lstStyle/>
          <a:p>
            <a:r>
              <a:rPr lang="en-US" sz="3600" b="1" dirty="0">
                <a:effectLst>
                  <a:glow rad="63500">
                    <a:schemeClr val="accent6">
                      <a:satMod val="175000"/>
                      <a:alpha val="40000"/>
                    </a:schemeClr>
                  </a:glow>
                </a:effectLst>
              </a:rPr>
              <a:t>Mark 4:30-32 </a:t>
            </a:r>
            <a:r>
              <a:rPr lang="en-US" sz="3600" dirty="0">
                <a:effectLst>
                  <a:glow rad="63500">
                    <a:schemeClr val="accent6">
                      <a:satMod val="175000"/>
                      <a:alpha val="40000"/>
                    </a:schemeClr>
                  </a:glow>
                </a:effectLst>
              </a:rPr>
              <a:t>Again he said, “What shall we say the kingdom of God is like, or what parable shall we use to describe it? </a:t>
            </a:r>
            <a:r>
              <a:rPr lang="en-US" sz="3600" baseline="30000" dirty="0">
                <a:effectLst>
                  <a:glow rad="63500">
                    <a:schemeClr val="accent6">
                      <a:satMod val="175000"/>
                      <a:alpha val="40000"/>
                    </a:schemeClr>
                  </a:glow>
                </a:effectLst>
              </a:rPr>
              <a:t>31</a:t>
            </a:r>
            <a:r>
              <a:rPr lang="en-US" sz="3600" dirty="0">
                <a:effectLst>
                  <a:glow rad="63500">
                    <a:schemeClr val="accent6">
                      <a:satMod val="175000"/>
                      <a:alpha val="40000"/>
                    </a:schemeClr>
                  </a:glow>
                </a:effectLst>
              </a:rPr>
              <a:t> It is like a mustard seed, which is the smallest of all seeds on earth. </a:t>
            </a:r>
            <a:r>
              <a:rPr lang="en-US" sz="3600" baseline="30000" dirty="0">
                <a:effectLst>
                  <a:glow rad="63500">
                    <a:schemeClr val="accent6">
                      <a:satMod val="175000"/>
                      <a:alpha val="40000"/>
                    </a:schemeClr>
                  </a:glow>
                </a:effectLst>
              </a:rPr>
              <a:t>32</a:t>
            </a:r>
            <a:r>
              <a:rPr lang="en-US" sz="3600" dirty="0">
                <a:effectLst>
                  <a:glow rad="63500">
                    <a:schemeClr val="accent6">
                      <a:satMod val="175000"/>
                      <a:alpha val="40000"/>
                    </a:schemeClr>
                  </a:glow>
                </a:effectLst>
              </a:rPr>
              <a:t> Yet when planted, it grows and becomes the largest of all garden plants, with such big branches that the birds can perch in its shade.”</a:t>
            </a:r>
          </a:p>
        </p:txBody>
      </p:sp>
    </p:spTree>
    <p:extLst>
      <p:ext uri="{BB962C8B-B14F-4D97-AF65-F5344CB8AC3E}">
        <p14:creationId xmlns:p14="http://schemas.microsoft.com/office/powerpoint/2010/main" val="33922687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70325" y="396063"/>
            <a:ext cx="3472461" cy="584776"/>
          </a:xfrm>
          <a:prstGeom prst="rect">
            <a:avLst/>
          </a:prstGeom>
        </p:spPr>
        <p:txBody>
          <a:bodyPr wrap="square">
            <a:spAutoFit/>
          </a:bodyPr>
          <a:lstStyle/>
          <a:p>
            <a:r>
              <a:rPr lang="en-US" sz="3200" b="1" dirty="0">
                <a:solidFill>
                  <a:srgbClr val="000000"/>
                </a:solidFill>
              </a:rPr>
              <a:t>Matthew 11:29-30</a:t>
            </a:r>
            <a:r>
              <a:rPr lang="en-US" b="1" dirty="0"/>
              <a:t> </a:t>
            </a:r>
            <a:r>
              <a:rPr lang="en-US" dirty="0"/>
              <a:t> </a:t>
            </a:r>
          </a:p>
        </p:txBody>
      </p:sp>
      <p:sp>
        <p:nvSpPr>
          <p:cNvPr id="8" name="TextBox 7"/>
          <p:cNvSpPr txBox="1"/>
          <p:nvPr/>
        </p:nvSpPr>
        <p:spPr>
          <a:xfrm>
            <a:off x="3056173" y="2044492"/>
            <a:ext cx="3149099" cy="369332"/>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026640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ter-in-at-the-narrow-gate-copy-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10" y="119070"/>
            <a:ext cx="4700590" cy="4911224"/>
          </a:xfrm>
          <a:prstGeom prst="rect">
            <a:avLst/>
          </a:prstGeom>
        </p:spPr>
      </p:pic>
      <p:sp>
        <p:nvSpPr>
          <p:cNvPr id="3" name="Rectangle 2"/>
          <p:cNvSpPr/>
          <p:nvPr/>
        </p:nvSpPr>
        <p:spPr>
          <a:xfrm>
            <a:off x="4981819" y="138807"/>
            <a:ext cx="4052035" cy="4524315"/>
          </a:xfrm>
          <a:prstGeom prst="rect">
            <a:avLst/>
          </a:prstGeom>
        </p:spPr>
        <p:txBody>
          <a:bodyPr wrap="square">
            <a:spAutoFit/>
          </a:bodyPr>
          <a:lstStyle/>
          <a:p>
            <a:r>
              <a:rPr lang="en-US" sz="2400" b="1" dirty="0"/>
              <a:t>Matthew 7:13-15 </a:t>
            </a:r>
            <a:r>
              <a:rPr lang="en-US" sz="2400" dirty="0"/>
              <a:t>“Enter by the narrow gate. For the gate is wide and the way is easy that leads to destruction, and those who enter by it are many. </a:t>
            </a:r>
            <a:r>
              <a:rPr lang="en-US" sz="2400" baseline="30000" dirty="0"/>
              <a:t>14 </a:t>
            </a:r>
            <a:r>
              <a:rPr lang="en-US" sz="2400" dirty="0"/>
              <a:t>For the gate is narrow and the way is hard that leads to life, and those who find it are few.</a:t>
            </a:r>
            <a:r>
              <a:rPr lang="en-US" sz="2400" baseline="30000" dirty="0"/>
              <a:t>15 </a:t>
            </a:r>
            <a:r>
              <a:rPr lang="en-US" sz="2400" dirty="0"/>
              <a:t>“Beware of false prophets, who come to you in sheep's clothing but inwardly are ravenous wolves.</a:t>
            </a:r>
            <a:endParaRPr lang="en-US" sz="2400" b="1" dirty="0"/>
          </a:p>
        </p:txBody>
      </p:sp>
    </p:spTree>
    <p:extLst>
      <p:ext uri="{BB962C8B-B14F-4D97-AF65-F5344CB8AC3E}">
        <p14:creationId xmlns:p14="http://schemas.microsoft.com/office/powerpoint/2010/main" val="27173711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Open Up The Sky - Jonathan Stockstill - Worship Video wlyric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205979"/>
            <a:ext cx="9144000" cy="4744508"/>
          </a:xfrm>
        </p:spPr>
      </p:pic>
    </p:spTree>
    <p:extLst>
      <p:ext uri="{BB962C8B-B14F-4D97-AF65-F5344CB8AC3E}">
        <p14:creationId xmlns:p14="http://schemas.microsoft.com/office/powerpoint/2010/main" val="209436221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6445" y="246100"/>
            <a:ext cx="8693569" cy="4308872"/>
          </a:xfrm>
          <a:prstGeom prst="rect">
            <a:avLst/>
          </a:prstGeom>
        </p:spPr>
        <p:txBody>
          <a:bodyPr wrap="square">
            <a:spAutoFit/>
          </a:bodyPr>
          <a:lstStyle/>
          <a:p>
            <a:r>
              <a:rPr lang="en-US" sz="3200" b="1" dirty="0">
                <a:latin typeface="American Typewriter"/>
                <a:cs typeface="American Typewriter"/>
              </a:rPr>
              <a:t>Acts 14:21-22</a:t>
            </a:r>
            <a:r>
              <a:rPr lang="en-US" sz="3200" b="1" baseline="30000" dirty="0">
                <a:latin typeface="American Typewriter"/>
                <a:cs typeface="American Typewriter"/>
              </a:rPr>
              <a:t> </a:t>
            </a:r>
            <a:endParaRPr lang="en-US" sz="3200" b="1" baseline="30000" dirty="0" smtClean="0">
              <a:latin typeface="American Typewriter"/>
              <a:cs typeface="American Typewriter"/>
            </a:endParaRPr>
          </a:p>
          <a:p>
            <a:r>
              <a:rPr lang="en-US" sz="3200" dirty="0" smtClean="0">
                <a:latin typeface="American Typewriter"/>
                <a:cs typeface="American Typewriter"/>
              </a:rPr>
              <a:t>And </a:t>
            </a:r>
            <a:r>
              <a:rPr lang="en-US" sz="3200" dirty="0">
                <a:latin typeface="American Typewriter"/>
                <a:cs typeface="American Typewriter"/>
              </a:rPr>
              <a:t>when they had preached the gospel to that city and made many disciples, they returned to </a:t>
            </a:r>
            <a:r>
              <a:rPr lang="en-US" sz="3200" dirty="0" err="1">
                <a:latin typeface="American Typewriter"/>
                <a:cs typeface="American Typewriter"/>
              </a:rPr>
              <a:t>Lystra</a:t>
            </a:r>
            <a:r>
              <a:rPr lang="en-US" sz="3200" dirty="0">
                <a:latin typeface="American Typewriter"/>
                <a:cs typeface="American Typewriter"/>
              </a:rPr>
              <a:t>, </a:t>
            </a:r>
            <a:r>
              <a:rPr lang="en-US" sz="3200" dirty="0" err="1">
                <a:latin typeface="American Typewriter"/>
                <a:cs typeface="American Typewriter"/>
              </a:rPr>
              <a:t>Iconium</a:t>
            </a:r>
            <a:r>
              <a:rPr lang="en-US" sz="3200" dirty="0">
                <a:latin typeface="American Typewriter"/>
                <a:cs typeface="American Typewriter"/>
              </a:rPr>
              <a:t>, and Antioch, </a:t>
            </a:r>
            <a:r>
              <a:rPr lang="en-US" sz="3200" baseline="30000" dirty="0">
                <a:latin typeface="American Typewriter"/>
                <a:cs typeface="American Typewriter"/>
              </a:rPr>
              <a:t>22 </a:t>
            </a:r>
            <a:r>
              <a:rPr lang="en-US" sz="3200" dirty="0">
                <a:latin typeface="American Typewriter"/>
                <a:cs typeface="American Typewriter"/>
              </a:rPr>
              <a:t>strengthening the souls of the disciples, exhorting </a:t>
            </a:r>
            <a:r>
              <a:rPr lang="en-US" sz="3200" i="1" dirty="0">
                <a:latin typeface="American Typewriter"/>
                <a:cs typeface="American Typewriter"/>
              </a:rPr>
              <a:t>them</a:t>
            </a:r>
            <a:r>
              <a:rPr lang="en-US" sz="3200" dirty="0">
                <a:latin typeface="American Typewriter"/>
                <a:cs typeface="American Typewriter"/>
              </a:rPr>
              <a:t> to continue in the faith, and </a:t>
            </a:r>
            <a:r>
              <a:rPr lang="en-US" sz="3200" i="1" dirty="0">
                <a:latin typeface="American Typewriter"/>
                <a:cs typeface="American Typewriter"/>
              </a:rPr>
              <a:t>saying,</a:t>
            </a:r>
            <a:r>
              <a:rPr lang="en-US" sz="3200" dirty="0">
                <a:latin typeface="American Typewriter"/>
                <a:cs typeface="American Typewriter"/>
              </a:rPr>
              <a:t> “We must through many tribulations enter the kingdom of God.”</a:t>
            </a:r>
            <a:endParaRPr lang="en-US" sz="3200" b="1" dirty="0">
              <a:latin typeface="American Typewriter"/>
              <a:cs typeface="American Typewriter"/>
            </a:endParaRPr>
          </a:p>
          <a:p>
            <a:pPr fontAlgn="t"/>
            <a:r>
              <a:rPr lang="en-US" dirty="0"/>
              <a:t> </a:t>
            </a:r>
          </a:p>
        </p:txBody>
      </p:sp>
    </p:spTree>
    <p:extLst>
      <p:ext uri="{BB962C8B-B14F-4D97-AF65-F5344CB8AC3E}">
        <p14:creationId xmlns:p14="http://schemas.microsoft.com/office/powerpoint/2010/main" val="2992884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991" y="173142"/>
            <a:ext cx="8860943" cy="4832093"/>
          </a:xfrm>
          <a:prstGeom prst="rect">
            <a:avLst/>
          </a:prstGeom>
        </p:spPr>
        <p:txBody>
          <a:bodyPr wrap="square">
            <a:spAutoFit/>
          </a:bodyPr>
          <a:lstStyle/>
          <a:p>
            <a:r>
              <a:rPr lang="en-US" sz="2800" b="1" dirty="0"/>
              <a:t>1 John 5:4-5</a:t>
            </a:r>
            <a:r>
              <a:rPr lang="en-US" sz="2800" dirty="0"/>
              <a:t> For whatever is born of God overcomes the world. And this is the victory that has overcome the world—our faith. </a:t>
            </a:r>
            <a:r>
              <a:rPr lang="en-US" sz="2800" baseline="30000" dirty="0"/>
              <a:t>5 </a:t>
            </a:r>
            <a:r>
              <a:rPr lang="en-US" sz="2800" dirty="0"/>
              <a:t>Who is he who overcomes the world, but he who believes that Jesus is the Son of God?</a:t>
            </a:r>
            <a:endParaRPr lang="en-US" sz="2800" b="1" dirty="0"/>
          </a:p>
          <a:p>
            <a:pPr fontAlgn="t"/>
            <a:r>
              <a:rPr lang="en-US" sz="2800" dirty="0"/>
              <a:t> </a:t>
            </a:r>
          </a:p>
          <a:p>
            <a:r>
              <a:rPr lang="en-US" sz="2800" b="1" dirty="0"/>
              <a:t>Romans 8:37 </a:t>
            </a:r>
            <a:r>
              <a:rPr lang="en-US" sz="2800" b="1" baseline="30000" dirty="0"/>
              <a:t> </a:t>
            </a:r>
            <a:r>
              <a:rPr lang="en-US" sz="2800" dirty="0"/>
              <a:t>Yet in all these things we are more than conquerors through Him who loved us.</a:t>
            </a:r>
            <a:endParaRPr lang="en-US" sz="2800" b="1" dirty="0"/>
          </a:p>
          <a:p>
            <a:pPr fontAlgn="t"/>
            <a:r>
              <a:rPr lang="en-US" sz="2800" dirty="0"/>
              <a:t> </a:t>
            </a:r>
          </a:p>
          <a:p>
            <a:r>
              <a:rPr lang="en-US" sz="2800" b="1" dirty="0"/>
              <a:t>John 16:33</a:t>
            </a:r>
            <a:r>
              <a:rPr lang="en-US" sz="2800" b="1" baseline="30000" dirty="0"/>
              <a:t> </a:t>
            </a:r>
            <a:r>
              <a:rPr lang="en-US" sz="2800" dirty="0"/>
              <a:t>These things I have spoken to you, that in Me you may have peace. In the world you will have tribulation; but be of good cheer, I have overcome the world.”</a:t>
            </a:r>
            <a:endParaRPr lang="en-US" sz="2800" b="1" dirty="0"/>
          </a:p>
        </p:txBody>
      </p:sp>
    </p:spTree>
    <p:extLst>
      <p:ext uri="{BB962C8B-B14F-4D97-AF65-F5344CB8AC3E}">
        <p14:creationId xmlns:p14="http://schemas.microsoft.com/office/powerpoint/2010/main" val="14931251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6910" y="39021"/>
            <a:ext cx="8841251" cy="3539430"/>
          </a:xfrm>
          <a:prstGeom prst="rect">
            <a:avLst/>
          </a:prstGeom>
        </p:spPr>
        <p:txBody>
          <a:bodyPr wrap="square">
            <a:spAutoFit/>
          </a:bodyPr>
          <a:lstStyle/>
          <a:p>
            <a:r>
              <a:rPr lang="en-US" sz="3200" b="1" dirty="0"/>
              <a:t>Luke 14:25-33</a:t>
            </a:r>
            <a:r>
              <a:rPr lang="en-US" sz="3200" b="1" baseline="30000" dirty="0"/>
              <a:t> </a:t>
            </a:r>
            <a:r>
              <a:rPr lang="en-US" sz="3200" dirty="0"/>
              <a:t>Now great multitudes went with Him. And He turned and said to them, </a:t>
            </a:r>
            <a:r>
              <a:rPr lang="en-US" sz="3200" baseline="30000" dirty="0"/>
              <a:t>26 </a:t>
            </a:r>
            <a:r>
              <a:rPr lang="en-US" sz="3200" dirty="0"/>
              <a:t>“If anyone comes to Me and does not hate his father and mother, wife and children, brothers and sisters, yes, and his own life also, he cannot be My disciple. </a:t>
            </a:r>
            <a:r>
              <a:rPr lang="en-US" sz="3200" baseline="30000" dirty="0"/>
              <a:t>27 </a:t>
            </a:r>
            <a:r>
              <a:rPr lang="en-US" sz="3200" dirty="0"/>
              <a:t>And whoever does not bear his cross and come after Me cannot be My disciple. </a:t>
            </a:r>
            <a:endParaRPr lang="en-US" sz="3200" b="1" dirty="0"/>
          </a:p>
        </p:txBody>
      </p:sp>
    </p:spTree>
    <p:extLst>
      <p:ext uri="{BB962C8B-B14F-4D97-AF65-F5344CB8AC3E}">
        <p14:creationId xmlns:p14="http://schemas.microsoft.com/office/powerpoint/2010/main" val="30543180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3249" y="0"/>
            <a:ext cx="8827800" cy="369332"/>
          </a:xfrm>
          <a:prstGeom prst="rect">
            <a:avLst/>
          </a:prstGeom>
          <a:solidFill>
            <a:schemeClr val="bg1"/>
          </a:solidFill>
        </p:spPr>
        <p:txBody>
          <a:bodyPr wrap="square" rtlCol="0">
            <a:spAutoFit/>
          </a:bodyPr>
          <a:lstStyle/>
          <a:p>
            <a:endParaRPr lang="en-US" dirty="0"/>
          </a:p>
        </p:txBody>
      </p:sp>
      <p:sp>
        <p:nvSpPr>
          <p:cNvPr id="2" name="Rectangle 1"/>
          <p:cNvSpPr/>
          <p:nvPr/>
        </p:nvSpPr>
        <p:spPr>
          <a:xfrm>
            <a:off x="103249" y="34643"/>
            <a:ext cx="8964448" cy="3785652"/>
          </a:xfrm>
          <a:prstGeom prst="rect">
            <a:avLst/>
          </a:prstGeom>
        </p:spPr>
        <p:txBody>
          <a:bodyPr wrap="square">
            <a:spAutoFit/>
          </a:bodyPr>
          <a:lstStyle/>
          <a:p>
            <a:r>
              <a:rPr lang="en-US" sz="2400" baseline="30000" dirty="0"/>
              <a:t>28 </a:t>
            </a:r>
            <a:r>
              <a:rPr lang="en-US" sz="2400" dirty="0"/>
              <a:t>For which of you, intending to build a tower, does not sit down first and count the cost, whether he has </a:t>
            </a:r>
            <a:r>
              <a:rPr lang="en-US" sz="2400" i="1" dirty="0"/>
              <a:t>enough</a:t>
            </a:r>
            <a:r>
              <a:rPr lang="en-US" sz="2400" dirty="0"/>
              <a:t> to finish </a:t>
            </a:r>
            <a:r>
              <a:rPr lang="en-US" sz="2400" i="1" dirty="0"/>
              <a:t>it</a:t>
            </a:r>
            <a:r>
              <a:rPr lang="en-US" sz="2400" dirty="0"/>
              <a:t>— </a:t>
            </a:r>
            <a:r>
              <a:rPr lang="en-US" sz="2400" baseline="30000" dirty="0"/>
              <a:t>29 </a:t>
            </a:r>
            <a:r>
              <a:rPr lang="en-US" sz="2400" dirty="0"/>
              <a:t>lest, after he has laid the foundation, and is not able to finish, all who see </a:t>
            </a:r>
            <a:r>
              <a:rPr lang="en-US" sz="2400" i="1" dirty="0"/>
              <a:t>it</a:t>
            </a:r>
            <a:r>
              <a:rPr lang="en-US" sz="2400" dirty="0"/>
              <a:t> begin to mock him, </a:t>
            </a:r>
            <a:r>
              <a:rPr lang="en-US" sz="2400" baseline="30000" dirty="0"/>
              <a:t>30 </a:t>
            </a:r>
            <a:r>
              <a:rPr lang="en-US" sz="2400" dirty="0"/>
              <a:t>saying, ‘This man began to build and was not able to finish’? </a:t>
            </a:r>
            <a:r>
              <a:rPr lang="en-US" sz="2400" baseline="30000" dirty="0"/>
              <a:t>31 </a:t>
            </a:r>
            <a:r>
              <a:rPr lang="en-US" sz="2400" dirty="0"/>
              <a:t>Or what king, going to make war against another king, does not sit down first and consider whether he is able with ten thousand to meet him who comes against him with twenty thousand? </a:t>
            </a:r>
            <a:r>
              <a:rPr lang="en-US" sz="2400" baseline="30000" dirty="0"/>
              <a:t>32 </a:t>
            </a:r>
            <a:r>
              <a:rPr lang="en-US" sz="2400" dirty="0"/>
              <a:t>Or else, while the other is still a great way off, he sends a delegation and asks conditions of peace. </a:t>
            </a:r>
            <a:r>
              <a:rPr lang="en-US" sz="2400" baseline="30000" dirty="0"/>
              <a:t>33 </a:t>
            </a:r>
            <a:r>
              <a:rPr lang="en-US" sz="2400" dirty="0"/>
              <a:t>So likewise, whoever of you does not forsake all that he has cannot be My disciple.</a:t>
            </a:r>
            <a:endParaRPr lang="en-US" sz="2400" b="1" dirty="0"/>
          </a:p>
        </p:txBody>
      </p:sp>
    </p:spTree>
    <p:extLst>
      <p:ext uri="{BB962C8B-B14F-4D97-AF65-F5344CB8AC3E}">
        <p14:creationId xmlns:p14="http://schemas.microsoft.com/office/powerpoint/2010/main" val="42161171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3200" y="279400"/>
            <a:ext cx="8737600" cy="457200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677356246"/>
              </p:ext>
            </p:extLst>
          </p:nvPr>
        </p:nvGraphicFramePr>
        <p:xfrm>
          <a:off x="0" y="0"/>
          <a:ext cx="9078702" cy="5143500"/>
        </p:xfrm>
        <a:graphic>
          <a:graphicData uri="http://schemas.openxmlformats.org/presentationml/2006/ole">
            <mc:AlternateContent xmlns:mc="http://schemas.openxmlformats.org/markup-compatibility/2006">
              <mc:Choice xmlns:v="urn:schemas-microsoft-com:vml" Requires="v">
                <p:oleObj spid="_x0000_s2101" name="Document" r:id="rId4" imgW="5486400" imgH="3238500" progId="Word.Document.12">
                  <p:embed/>
                </p:oleObj>
              </mc:Choice>
              <mc:Fallback>
                <p:oleObj name="Document" r:id="rId4" imgW="5486400" imgH="3238500" progId="Word.Document.12">
                  <p:embed/>
                  <p:pic>
                    <p:nvPicPr>
                      <p:cNvPr id="0" name=""/>
                      <p:cNvPicPr/>
                      <p:nvPr/>
                    </p:nvPicPr>
                    <p:blipFill>
                      <a:blip r:embed="rId5"/>
                      <a:stretch>
                        <a:fillRect/>
                      </a:stretch>
                    </p:blipFill>
                    <p:spPr>
                      <a:xfrm>
                        <a:off x="0" y="0"/>
                        <a:ext cx="9078702" cy="5143500"/>
                      </a:xfrm>
                      <a:prstGeom prst="rect">
                        <a:avLst/>
                      </a:prstGeom>
                    </p:spPr>
                  </p:pic>
                </p:oleObj>
              </mc:Fallback>
            </mc:AlternateContent>
          </a:graphicData>
        </a:graphic>
      </p:graphicFrame>
    </p:spTree>
    <p:extLst>
      <p:ext uri="{BB962C8B-B14F-4D97-AF65-F5344CB8AC3E}">
        <p14:creationId xmlns:p14="http://schemas.microsoft.com/office/powerpoint/2010/main" val="18181707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O, Praise Him by David Crowder Band.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38334" y="-6397"/>
            <a:ext cx="6867331" cy="5149897"/>
          </a:xfrm>
        </p:spPr>
      </p:pic>
    </p:spTree>
    <p:extLst>
      <p:ext uri="{BB962C8B-B14F-4D97-AF65-F5344CB8AC3E}">
        <p14:creationId xmlns:p14="http://schemas.microsoft.com/office/powerpoint/2010/main" val="11267993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ys of Elija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2351" y="0"/>
            <a:ext cx="6885992" cy="5164494"/>
          </a:xfrm>
          <a:prstGeom prst="rect">
            <a:avLst/>
          </a:prstGeom>
        </p:spPr>
      </p:pic>
    </p:spTree>
    <p:extLst>
      <p:ext uri="{BB962C8B-B14F-4D97-AF65-F5344CB8AC3E}">
        <p14:creationId xmlns:p14="http://schemas.microsoft.com/office/powerpoint/2010/main" val="14741790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rist is Risen - Matt Maher - Lyric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5114925"/>
          </a:xfrm>
          <a:prstGeom prst="rect">
            <a:avLst/>
          </a:prstGeom>
        </p:spPr>
      </p:pic>
    </p:spTree>
    <p:extLst>
      <p:ext uri="{BB962C8B-B14F-4D97-AF65-F5344CB8AC3E}">
        <p14:creationId xmlns:p14="http://schemas.microsoft.com/office/powerpoint/2010/main" val="160410115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240965095"/>
              </p:ext>
            </p:extLst>
          </p:nvPr>
        </p:nvGraphicFramePr>
        <p:xfrm>
          <a:off x="65298" y="0"/>
          <a:ext cx="9078702" cy="5143500"/>
        </p:xfrm>
        <a:graphic>
          <a:graphicData uri="http://schemas.openxmlformats.org/presentationml/2006/ole">
            <mc:AlternateContent xmlns:mc="http://schemas.openxmlformats.org/markup-compatibility/2006">
              <mc:Choice xmlns:v="urn:schemas-microsoft-com:vml" Requires="v">
                <p:oleObj spid="_x0000_s1084" name="Document" r:id="rId3" imgW="5486400" imgH="3238500" progId="Word.Document.12">
                  <p:embed/>
                </p:oleObj>
              </mc:Choice>
              <mc:Fallback>
                <p:oleObj name="Document" r:id="rId3" imgW="5486400" imgH="3238500" progId="Word.Document.12">
                  <p:embed/>
                  <p:pic>
                    <p:nvPicPr>
                      <p:cNvPr id="0" name=""/>
                      <p:cNvPicPr/>
                      <p:nvPr/>
                    </p:nvPicPr>
                    <p:blipFill>
                      <a:blip r:embed="rId4"/>
                      <a:stretch>
                        <a:fillRect/>
                      </a:stretch>
                    </p:blipFill>
                    <p:spPr>
                      <a:xfrm>
                        <a:off x="65298" y="0"/>
                        <a:ext cx="9078702" cy="5143500"/>
                      </a:xfrm>
                      <a:prstGeom prst="rect">
                        <a:avLst/>
                      </a:prstGeom>
                    </p:spPr>
                  </p:pic>
                </p:oleObj>
              </mc:Fallback>
            </mc:AlternateContent>
          </a:graphicData>
        </a:graphic>
      </p:graphicFrame>
    </p:spTree>
    <p:extLst>
      <p:ext uri="{BB962C8B-B14F-4D97-AF65-F5344CB8AC3E}">
        <p14:creationId xmlns:p14="http://schemas.microsoft.com/office/powerpoint/2010/main" val="988849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039" y="0"/>
            <a:ext cx="9144000" cy="5211515"/>
          </a:xfrm>
          <a:prstGeom prst="rect">
            <a:avLst/>
          </a:prstGeom>
        </p:spPr>
      </p:pic>
      <p:sp>
        <p:nvSpPr>
          <p:cNvPr id="2" name="Rectangle 1"/>
          <p:cNvSpPr/>
          <p:nvPr/>
        </p:nvSpPr>
        <p:spPr>
          <a:xfrm>
            <a:off x="163145" y="0"/>
            <a:ext cx="8798470" cy="6370975"/>
          </a:xfrm>
          <a:prstGeom prst="rect">
            <a:avLst/>
          </a:prstGeom>
        </p:spPr>
        <p:txBody>
          <a:bodyPr wrap="square">
            <a:spAutoFit/>
          </a:bodyPr>
          <a:lstStyle/>
          <a:p>
            <a:pPr algn="ctr"/>
            <a:endParaRPr lang="en-US" sz="5400" b="1" dirty="0" smtClean="0">
              <a:solidFill>
                <a:srgbClr val="FFFF00"/>
              </a:solidFill>
            </a:endParaRPr>
          </a:p>
          <a:p>
            <a:pPr algn="ctr"/>
            <a:endParaRPr lang="en-US" sz="5400" b="1" dirty="0">
              <a:solidFill>
                <a:srgbClr val="FFFF00"/>
              </a:solidFill>
            </a:endParaRPr>
          </a:p>
          <a:p>
            <a:pPr algn="ctr"/>
            <a:r>
              <a:rPr lang="en-US" sz="5400" b="1" dirty="0" smtClean="0">
                <a:solidFill>
                  <a:srgbClr val="FFFF00"/>
                </a:solidFill>
              </a:rPr>
              <a:t>“</a:t>
            </a:r>
            <a:r>
              <a:rPr lang="en-US" sz="5400" b="1" dirty="0">
                <a:solidFill>
                  <a:srgbClr val="FFFF00"/>
                </a:solidFill>
              </a:rPr>
              <a:t>Seldom Talked About Truth”</a:t>
            </a:r>
            <a:endParaRPr lang="en-US" sz="5400" dirty="0">
              <a:solidFill>
                <a:srgbClr val="FFFF00"/>
              </a:solidFill>
            </a:endParaRPr>
          </a:p>
          <a:p>
            <a:pPr algn="ctr"/>
            <a:endParaRPr lang="en-US" sz="5400" b="1" dirty="0">
              <a:solidFill>
                <a:srgbClr val="FFFF00"/>
              </a:solidFill>
            </a:endParaRPr>
          </a:p>
          <a:p>
            <a:pPr algn="ctr"/>
            <a:endParaRPr lang="en-US" sz="5400" b="1" dirty="0" smtClean="0">
              <a:solidFill>
                <a:srgbClr val="FFFF00"/>
              </a:solidFill>
            </a:endParaRPr>
          </a:p>
          <a:p>
            <a:r>
              <a:rPr lang="en-US" sz="6600" b="1" dirty="0"/>
              <a:t> </a:t>
            </a:r>
            <a:endParaRPr lang="en-US" sz="6600" dirty="0"/>
          </a:p>
          <a:p>
            <a:pPr algn="ctr"/>
            <a:endParaRPr lang="en-US" sz="7200" dirty="0">
              <a:solidFill>
                <a:srgbClr val="FFFF00"/>
              </a:solidFill>
            </a:endParaRPr>
          </a:p>
        </p:txBody>
      </p:sp>
    </p:spTree>
    <p:extLst>
      <p:ext uri="{BB962C8B-B14F-4D97-AF65-F5344CB8AC3E}">
        <p14:creationId xmlns:p14="http://schemas.microsoft.com/office/powerpoint/2010/main" val="42172870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a:solidFill>
            <a:schemeClr val="bg1"/>
          </a:solidFill>
        </p:spPr>
      </p:pic>
      <p:sp>
        <p:nvSpPr>
          <p:cNvPr id="4" name="TextBox 3"/>
          <p:cNvSpPr txBox="1"/>
          <p:nvPr/>
        </p:nvSpPr>
        <p:spPr>
          <a:xfrm>
            <a:off x="1575279" y="750515"/>
            <a:ext cx="5759612" cy="707886"/>
          </a:xfrm>
          <a:prstGeom prst="rect">
            <a:avLst/>
          </a:prstGeom>
          <a:solidFill>
            <a:schemeClr val="tx1"/>
          </a:solidFill>
        </p:spPr>
        <p:txBody>
          <a:bodyPr wrap="square" rtlCol="0">
            <a:spAutoFit/>
          </a:bodyPr>
          <a:lstStyle/>
          <a:p>
            <a:pPr algn="ctr"/>
            <a:r>
              <a:rPr lang="en-US" sz="4000" dirty="0" smtClean="0">
                <a:solidFill>
                  <a:schemeClr val="bg1"/>
                </a:solidFill>
                <a:latin typeface="Bookman Old Style"/>
                <a:cs typeface="Bookman Old Style"/>
              </a:rPr>
              <a:t>The Good News Times</a:t>
            </a:r>
            <a:endParaRPr lang="en-US" sz="4000" dirty="0">
              <a:solidFill>
                <a:schemeClr val="bg1"/>
              </a:solidFill>
              <a:latin typeface="Bookman Old Style"/>
              <a:cs typeface="Bookman Old Style"/>
            </a:endParaRPr>
          </a:p>
        </p:txBody>
      </p:sp>
      <p:sp>
        <p:nvSpPr>
          <p:cNvPr id="5" name="Rectangle 4"/>
          <p:cNvSpPr/>
          <p:nvPr/>
        </p:nvSpPr>
        <p:spPr>
          <a:xfrm>
            <a:off x="3446431" y="1786598"/>
            <a:ext cx="2082070" cy="523220"/>
          </a:xfrm>
          <a:prstGeom prst="rect">
            <a:avLst/>
          </a:prstGeom>
        </p:spPr>
        <p:txBody>
          <a:bodyPr wrap="none">
            <a:spAutoFit/>
          </a:bodyPr>
          <a:lstStyle/>
          <a:p>
            <a:r>
              <a:rPr lang="en-US" sz="2800" b="1" dirty="0">
                <a:solidFill>
                  <a:srgbClr val="000000"/>
                </a:solidFill>
              </a:rPr>
              <a:t>John 6:14-15 </a:t>
            </a:r>
            <a:endParaRPr lang="en-US" sz="2800" dirty="0">
              <a:solidFill>
                <a:srgbClr val="000000"/>
              </a:solidFill>
            </a:endParaRPr>
          </a:p>
        </p:txBody>
      </p:sp>
      <p:sp>
        <p:nvSpPr>
          <p:cNvPr id="6" name="Rectangle 5"/>
          <p:cNvSpPr/>
          <p:nvPr/>
        </p:nvSpPr>
        <p:spPr>
          <a:xfrm>
            <a:off x="1073158" y="2286652"/>
            <a:ext cx="6980453" cy="2585323"/>
          </a:xfrm>
          <a:prstGeom prst="rect">
            <a:avLst/>
          </a:prstGeom>
          <a:solidFill>
            <a:srgbClr val="FFFFFF"/>
          </a:solidFill>
        </p:spPr>
        <p:txBody>
          <a:bodyPr wrap="square">
            <a:spAutoFit/>
          </a:bodyPr>
          <a:lstStyle/>
          <a:p>
            <a:r>
              <a:rPr lang="en-US" sz="2400" b="1" baseline="30000" dirty="0">
                <a:solidFill>
                  <a:srgbClr val="000000"/>
                </a:solidFill>
                <a:latin typeface="Bookman Old Style"/>
                <a:cs typeface="Bookman Old Style"/>
              </a:rPr>
              <a:t>14 </a:t>
            </a:r>
            <a:r>
              <a:rPr lang="en-US" sz="2400" dirty="0">
                <a:solidFill>
                  <a:srgbClr val="000000"/>
                </a:solidFill>
                <a:latin typeface="Bookman Old Style"/>
                <a:cs typeface="Bookman Old Style"/>
              </a:rPr>
              <a:t>After the people saw the sign Jesus performed, they began to say, “Surely this is the Prophet who is to come into the world.”</a:t>
            </a:r>
            <a:r>
              <a:rPr lang="en-US" sz="2400" b="1" baseline="30000" dirty="0">
                <a:solidFill>
                  <a:srgbClr val="000000"/>
                </a:solidFill>
                <a:latin typeface="Bookman Old Style"/>
                <a:cs typeface="Bookman Old Style"/>
              </a:rPr>
              <a:t>15 </a:t>
            </a:r>
            <a:r>
              <a:rPr lang="en-US" sz="2400" dirty="0">
                <a:solidFill>
                  <a:srgbClr val="000000"/>
                </a:solidFill>
                <a:latin typeface="Bookman Old Style"/>
                <a:cs typeface="Bookman Old Style"/>
              </a:rPr>
              <a:t>Jesus, knowing that they intended to come and make him king by force, withdrew again to a mountain by himself.</a:t>
            </a:r>
          </a:p>
          <a:p>
            <a:r>
              <a:rPr lang="en-US" b="1" dirty="0">
                <a:solidFill>
                  <a:srgbClr val="000000"/>
                </a:solidFill>
              </a:rPr>
              <a:t> </a:t>
            </a:r>
            <a:endParaRPr lang="en-US" dirty="0">
              <a:solidFill>
                <a:srgbClr val="000000"/>
              </a:solidFill>
            </a:endParaRPr>
          </a:p>
        </p:txBody>
      </p:sp>
    </p:spTree>
    <p:extLst>
      <p:ext uri="{BB962C8B-B14F-4D97-AF65-F5344CB8AC3E}">
        <p14:creationId xmlns:p14="http://schemas.microsoft.com/office/powerpoint/2010/main" val="1986454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837" y="137816"/>
            <a:ext cx="8831406" cy="4524316"/>
          </a:xfrm>
          <a:prstGeom prst="rect">
            <a:avLst/>
          </a:prstGeom>
        </p:spPr>
        <p:txBody>
          <a:bodyPr wrap="square">
            <a:spAutoFit/>
          </a:bodyPr>
          <a:lstStyle/>
          <a:p>
            <a:r>
              <a:rPr lang="en-US" sz="3600" b="1" dirty="0">
                <a:latin typeface="American Typewriter"/>
                <a:cs typeface="American Typewriter"/>
              </a:rPr>
              <a:t>John 6:26-</a:t>
            </a:r>
            <a:r>
              <a:rPr lang="en-US" sz="3600" b="1" dirty="0" smtClean="0">
                <a:latin typeface="American Typewriter"/>
                <a:cs typeface="American Typewriter"/>
              </a:rPr>
              <a:t>27</a:t>
            </a:r>
          </a:p>
          <a:p>
            <a:r>
              <a:rPr lang="en-US" sz="3600" dirty="0" smtClean="0">
                <a:latin typeface="American Typewriter"/>
                <a:cs typeface="American Typewriter"/>
              </a:rPr>
              <a:t>Jesus </a:t>
            </a:r>
            <a:r>
              <a:rPr lang="en-US" sz="3600" dirty="0">
                <a:latin typeface="American Typewriter"/>
                <a:cs typeface="American Typewriter"/>
              </a:rPr>
              <a:t>answered them, “Truly, truly, I say to you, you are seeking me, not because you saw signs, but because you ate your fill of the loaves. </a:t>
            </a:r>
            <a:r>
              <a:rPr lang="en-US" sz="3600" b="1" baseline="30000" dirty="0">
                <a:latin typeface="American Typewriter"/>
                <a:cs typeface="American Typewriter"/>
              </a:rPr>
              <a:t>27 </a:t>
            </a:r>
            <a:r>
              <a:rPr lang="en-US" sz="3600" dirty="0">
                <a:latin typeface="American Typewriter"/>
                <a:cs typeface="American Typewriter"/>
              </a:rPr>
              <a:t>Do not work for the food that perishes, but for the food that endures to eternal life, which the Son of Man will give to you.</a:t>
            </a:r>
          </a:p>
        </p:txBody>
      </p:sp>
    </p:spTree>
    <p:extLst>
      <p:ext uri="{BB962C8B-B14F-4D97-AF65-F5344CB8AC3E}">
        <p14:creationId xmlns:p14="http://schemas.microsoft.com/office/powerpoint/2010/main" val="3858925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5" name="Rectangle 4"/>
          <p:cNvSpPr/>
          <p:nvPr/>
        </p:nvSpPr>
        <p:spPr>
          <a:xfrm>
            <a:off x="108300" y="149758"/>
            <a:ext cx="8910170" cy="4647426"/>
          </a:xfrm>
          <a:prstGeom prst="rect">
            <a:avLst/>
          </a:prstGeom>
        </p:spPr>
        <p:txBody>
          <a:bodyPr wrap="square">
            <a:spAutoFit/>
          </a:bodyPr>
          <a:lstStyle/>
          <a:p>
            <a:r>
              <a:rPr lang="en-US" sz="4000" b="1" dirty="0"/>
              <a:t>John 6:28-30 </a:t>
            </a:r>
            <a:endParaRPr lang="en-US" sz="4000" b="1" baseline="30000" dirty="0"/>
          </a:p>
          <a:p>
            <a:r>
              <a:rPr lang="en-US" sz="3600" dirty="0" smtClean="0"/>
              <a:t>Then </a:t>
            </a:r>
            <a:r>
              <a:rPr lang="en-US" sz="3600" dirty="0"/>
              <a:t>they said to him, “What must we do, to be doing the works of God?” </a:t>
            </a:r>
            <a:r>
              <a:rPr lang="en-US" sz="3600" b="1" baseline="30000" dirty="0"/>
              <a:t>29 </a:t>
            </a:r>
            <a:r>
              <a:rPr lang="en-US" sz="3600" dirty="0"/>
              <a:t>Jesus answered them, “This is the work of God, that you believe in him whom he has sent.” </a:t>
            </a:r>
            <a:r>
              <a:rPr lang="en-US" sz="3600" b="1" baseline="30000" dirty="0"/>
              <a:t>30 </a:t>
            </a:r>
            <a:r>
              <a:rPr lang="en-US" sz="3600" dirty="0"/>
              <a:t>So they said to him, “Then what sign do you do, that we may see and believe you?</a:t>
            </a:r>
          </a:p>
          <a:p>
            <a:endParaRPr lang="en-US" sz="4000" b="1"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808159690"/>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4433</TotalTime>
  <Words>116</Words>
  <Application>Microsoft Macintosh PowerPoint</Application>
  <PresentationFormat>On-screen Show (16:9)</PresentationFormat>
  <Paragraphs>52</Paragraphs>
  <Slides>25</Slides>
  <Notes>0</Notes>
  <HiddenSlides>0</HiddenSlides>
  <MMClips>4</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1" baseType="lpstr">
      <vt:lpstr>American Typewriter</vt:lpstr>
      <vt:lpstr>Bookman Old Style</vt:lpstr>
      <vt:lpstr>Calibri</vt:lpstr>
      <vt:lpstr>Arial</vt:lpstr>
      <vt:lpstr>Black</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J. Olla</dc:creator>
  <cp:lastModifiedBy>Microsoft Office User</cp:lastModifiedBy>
  <cp:revision>205</cp:revision>
  <dcterms:created xsi:type="dcterms:W3CDTF">2016-08-27T22:55:59Z</dcterms:created>
  <dcterms:modified xsi:type="dcterms:W3CDTF">2017-04-23T16:50:54Z</dcterms:modified>
</cp:coreProperties>
</file>