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89" r:id="rId2"/>
    <p:sldId id="299" r:id="rId3"/>
    <p:sldId id="279" r:id="rId4"/>
    <p:sldId id="292" r:id="rId5"/>
    <p:sldId id="300" r:id="rId6"/>
    <p:sldId id="303" r:id="rId7"/>
    <p:sldId id="302" r:id="rId8"/>
    <p:sldId id="313" r:id="rId9"/>
    <p:sldId id="305" r:id="rId10"/>
    <p:sldId id="306" r:id="rId11"/>
    <p:sldId id="310" r:id="rId12"/>
    <p:sldId id="309" r:id="rId13"/>
    <p:sldId id="314" r:id="rId14"/>
    <p:sldId id="315" r:id="rId15"/>
    <p:sldId id="316" r:id="rId16"/>
    <p:sldId id="317" r:id="rId17"/>
    <p:sldId id="318" r:id="rId18"/>
    <p:sldId id="319" r:id="rId19"/>
    <p:sldId id="261"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9" d="100"/>
          <a:sy n="139" d="100"/>
        </p:scale>
        <p:origin x="-104" y="-143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2/18/17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2/18/17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2/18/17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2/18/17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2/18/17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2/18/17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2/18/17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2/18/17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2/18/17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microsoft.com/office/2007/relationships/hdphoto" Target="../media/hdphoto2.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085"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5848" y="495"/>
            <a:ext cx="8786500" cy="4985980"/>
          </a:xfrm>
          <a:prstGeom prst="rect">
            <a:avLst/>
          </a:prstGeom>
        </p:spPr>
        <p:txBody>
          <a:bodyPr wrap="square">
            <a:spAutoFit/>
          </a:bodyPr>
          <a:lstStyle/>
          <a:p>
            <a:r>
              <a:rPr lang="en-US" sz="3200" b="1" dirty="0"/>
              <a:t>Hebrews 12:14 </a:t>
            </a:r>
            <a:r>
              <a:rPr lang="en-US" sz="3200" dirty="0"/>
              <a:t>Make every effort to live in peace with everyone and to be holy; without holiness no one will see the Lord.</a:t>
            </a:r>
          </a:p>
          <a:p>
            <a:r>
              <a:rPr lang="en-US" sz="3200" b="1" dirty="0"/>
              <a:t> </a:t>
            </a:r>
            <a:endParaRPr lang="en-US" sz="3200" dirty="0"/>
          </a:p>
          <a:p>
            <a:r>
              <a:rPr lang="en-US" sz="3200" b="1" dirty="0"/>
              <a:t>Ephesians 4:22-24 </a:t>
            </a:r>
            <a:r>
              <a:rPr lang="en-US" sz="3200" dirty="0"/>
              <a:t>You were taught, with regard to your former way of life, to put off your old self, which is being corrupted by its deceitful desires; </a:t>
            </a:r>
            <a:r>
              <a:rPr lang="en-US" sz="3200" b="1" baseline="30000" dirty="0"/>
              <a:t>23</a:t>
            </a:r>
            <a:r>
              <a:rPr lang="en-US" sz="3200" b="1" dirty="0"/>
              <a:t> </a:t>
            </a:r>
            <a:r>
              <a:rPr lang="en-US" sz="3200" dirty="0"/>
              <a:t>to be made new in the attitude of your minds; </a:t>
            </a:r>
            <a:r>
              <a:rPr lang="en-US" sz="3200" b="1" baseline="30000" dirty="0"/>
              <a:t>24</a:t>
            </a:r>
            <a:r>
              <a:rPr lang="en-US" sz="3200" b="1" dirty="0"/>
              <a:t> </a:t>
            </a:r>
            <a:r>
              <a:rPr lang="en-US" sz="3200" dirty="0"/>
              <a:t>and to put on the new self, created to be like God in true righteousness and holiness.</a:t>
            </a:r>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215780"/>
          </a:xfrm>
          <a:prstGeom prst="rect">
            <a:avLst/>
          </a:prstGeom>
        </p:spPr>
      </p:pic>
      <p:sp>
        <p:nvSpPr>
          <p:cNvPr id="2" name="Rectangle 1"/>
          <p:cNvSpPr/>
          <p:nvPr/>
        </p:nvSpPr>
        <p:spPr>
          <a:xfrm>
            <a:off x="764042" y="840022"/>
            <a:ext cx="7908883" cy="523220"/>
          </a:xfrm>
          <a:prstGeom prst="rect">
            <a:avLst/>
          </a:prstGeom>
        </p:spPr>
        <p:txBody>
          <a:bodyPr wrap="square">
            <a:spAutoFit/>
          </a:bodyPr>
          <a:lstStyle/>
          <a:p>
            <a:r>
              <a:rPr lang="en-US" sz="2800" b="1" dirty="0"/>
              <a:t> </a:t>
            </a:r>
            <a:endParaRPr lang="en-US" sz="2800" dirty="0">
              <a:solidFill>
                <a:schemeClr val="bg1">
                  <a:lumMod val="85000"/>
                  <a:lumOff val="15000"/>
                </a:schemeClr>
              </a:solidFill>
            </a:endParaRPr>
          </a:p>
        </p:txBody>
      </p:sp>
      <p:sp>
        <p:nvSpPr>
          <p:cNvPr id="3" name="Rectangle 2"/>
          <p:cNvSpPr/>
          <p:nvPr/>
        </p:nvSpPr>
        <p:spPr>
          <a:xfrm>
            <a:off x="650469" y="840022"/>
            <a:ext cx="7846933" cy="3539431"/>
          </a:xfrm>
          <a:prstGeom prst="rect">
            <a:avLst/>
          </a:prstGeom>
        </p:spPr>
        <p:txBody>
          <a:bodyPr wrap="square">
            <a:spAutoFit/>
          </a:bodyPr>
          <a:lstStyle/>
          <a:p>
            <a:r>
              <a:rPr lang="en-US" sz="2800" b="1" dirty="0">
                <a:solidFill>
                  <a:schemeClr val="bg1">
                    <a:lumMod val="75000"/>
                    <a:lumOff val="25000"/>
                  </a:schemeClr>
                </a:solidFill>
              </a:rPr>
              <a:t>Isaiah 33:15-16</a:t>
            </a:r>
            <a:r>
              <a:rPr lang="en-US" sz="2800" dirty="0">
                <a:solidFill>
                  <a:schemeClr val="bg1">
                    <a:lumMod val="75000"/>
                    <a:lumOff val="25000"/>
                  </a:schemeClr>
                </a:solidFill>
              </a:rPr>
              <a:t> Those who walk righteously and speak what is right, who reject gain from extortion and keep their hands from accepting bribes, who stop their ears against plots of murder and shut their eyes against contemplating evil—</a:t>
            </a:r>
            <a:r>
              <a:rPr lang="en-US" sz="2800" b="1" dirty="0">
                <a:solidFill>
                  <a:schemeClr val="bg1">
                    <a:lumMod val="75000"/>
                    <a:lumOff val="25000"/>
                  </a:schemeClr>
                </a:solidFill>
              </a:rPr>
              <a:t>16 </a:t>
            </a:r>
            <a:r>
              <a:rPr lang="en-US" sz="2800" dirty="0">
                <a:solidFill>
                  <a:schemeClr val="bg1">
                    <a:lumMod val="75000"/>
                    <a:lumOff val="25000"/>
                  </a:schemeClr>
                </a:solidFill>
              </a:rPr>
              <a:t> they are the ones who will dwell on the heights, whose refuge will be the mountain fortress. Their bread will be supplied, and water will not fail them.</a:t>
            </a:r>
          </a:p>
        </p:txBody>
      </p:sp>
    </p:spTree>
    <p:extLst>
      <p:ext uri="{BB962C8B-B14F-4D97-AF65-F5344CB8AC3E}">
        <p14:creationId xmlns:p14="http://schemas.microsoft.com/office/powerpoint/2010/main" val="14173753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497" y="123909"/>
            <a:ext cx="8745201" cy="4832092"/>
          </a:xfrm>
          <a:prstGeom prst="rect">
            <a:avLst/>
          </a:prstGeom>
        </p:spPr>
        <p:txBody>
          <a:bodyPr wrap="square">
            <a:spAutoFit/>
          </a:bodyPr>
          <a:lstStyle/>
          <a:p>
            <a:r>
              <a:rPr lang="en-US" sz="4400" b="1" dirty="0"/>
              <a:t>1 Samuel 16:7</a:t>
            </a:r>
            <a:r>
              <a:rPr lang="en-US" sz="4400" dirty="0"/>
              <a:t> But the Lord said to Samuel, “Do not consider his appearance or his height, for I have rejected him. The Lord does not look at the things people look at. People look at the outward appearance, but the Lord looks at the heart.”</a:t>
            </a:r>
          </a:p>
        </p:txBody>
      </p:sp>
    </p:spTree>
    <p:extLst>
      <p:ext uri="{BB962C8B-B14F-4D97-AF65-F5344CB8AC3E}">
        <p14:creationId xmlns:p14="http://schemas.microsoft.com/office/powerpoint/2010/main" val="42905841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523" y="154886"/>
            <a:ext cx="8848449" cy="830997"/>
          </a:xfrm>
          <a:prstGeom prst="rect">
            <a:avLst/>
          </a:prstGeom>
        </p:spPr>
        <p:txBody>
          <a:bodyPr wrap="square">
            <a:spAutoFit/>
          </a:bodyPr>
          <a:lstStyle/>
          <a:p>
            <a:r>
              <a:rPr lang="en-US" sz="4800" b="1" dirty="0"/>
              <a:t> </a:t>
            </a:r>
            <a:endParaRPr lang="en-US" sz="4800" dirty="0"/>
          </a:p>
        </p:txBody>
      </p:sp>
      <p:sp>
        <p:nvSpPr>
          <p:cNvPr id="4" name="TextBox 3"/>
          <p:cNvSpPr txBox="1"/>
          <p:nvPr/>
        </p:nvSpPr>
        <p:spPr>
          <a:xfrm>
            <a:off x="175523" y="1910258"/>
            <a:ext cx="2839351" cy="2308324"/>
          </a:xfrm>
          <a:prstGeom prst="rect">
            <a:avLst/>
          </a:prstGeom>
          <a:noFill/>
        </p:spPr>
        <p:txBody>
          <a:bodyPr wrap="square" rtlCol="0">
            <a:spAutoFit/>
          </a:bodyPr>
          <a:lstStyle/>
          <a:p>
            <a:r>
              <a:rPr lang="en-US" sz="7200" dirty="0" smtClean="0">
                <a:solidFill>
                  <a:srgbClr val="FF0000"/>
                </a:solidFill>
              </a:rPr>
              <a:t>“Lord, Lord” </a:t>
            </a:r>
            <a:endParaRPr lang="en-US" sz="7200" dirty="0">
              <a:solidFill>
                <a:srgbClr val="FF0000"/>
              </a:solidFill>
            </a:endParaRPr>
          </a:p>
        </p:txBody>
      </p:sp>
      <p:sp>
        <p:nvSpPr>
          <p:cNvPr id="6" name="Rectangle 5"/>
          <p:cNvSpPr/>
          <p:nvPr/>
        </p:nvSpPr>
        <p:spPr>
          <a:xfrm>
            <a:off x="3159422" y="154886"/>
            <a:ext cx="5781952" cy="4832093"/>
          </a:xfrm>
          <a:prstGeom prst="rect">
            <a:avLst/>
          </a:prstGeom>
        </p:spPr>
        <p:txBody>
          <a:bodyPr wrap="square">
            <a:spAutoFit/>
          </a:bodyPr>
          <a:lstStyle/>
          <a:p>
            <a:r>
              <a:rPr lang="en-US" sz="2800" dirty="0"/>
              <a:t>“Not everyone who says to me, ‘Lord, Lord,’ will enter the kingdom of heaven, but only the one who does the will of my Father who is in heaven. </a:t>
            </a:r>
            <a:r>
              <a:rPr lang="en-US" sz="2800" b="1" baseline="30000" dirty="0"/>
              <a:t>22 </a:t>
            </a:r>
            <a:r>
              <a:rPr lang="en-US" sz="2800" dirty="0"/>
              <a:t>Many will say to me on that day, ‘Lord, Lord, did we not prophesy in your name and in your name drive out demons and in your name perform many miracles?’ </a:t>
            </a:r>
            <a:r>
              <a:rPr lang="en-US" sz="2800" b="1" baseline="30000" dirty="0"/>
              <a:t>23</a:t>
            </a:r>
            <a:r>
              <a:rPr lang="en-US" sz="2800" b="1" dirty="0"/>
              <a:t> </a:t>
            </a:r>
            <a:r>
              <a:rPr lang="en-US" sz="2800" dirty="0"/>
              <a:t>Then I will tell them plainly, ‘I never knew you. Away from me, you evildoers!’</a:t>
            </a:r>
          </a:p>
        </p:txBody>
      </p:sp>
      <p:sp>
        <p:nvSpPr>
          <p:cNvPr id="7" name="Rectangle 6"/>
          <p:cNvSpPr/>
          <p:nvPr/>
        </p:nvSpPr>
        <p:spPr>
          <a:xfrm>
            <a:off x="175524" y="357781"/>
            <a:ext cx="2983898" cy="800219"/>
          </a:xfrm>
          <a:prstGeom prst="rect">
            <a:avLst/>
          </a:prstGeom>
        </p:spPr>
        <p:txBody>
          <a:bodyPr wrap="square">
            <a:spAutoFit/>
          </a:bodyPr>
          <a:lstStyle/>
          <a:p>
            <a:r>
              <a:rPr lang="en-US" dirty="0"/>
              <a:t> </a:t>
            </a:r>
          </a:p>
          <a:p>
            <a:r>
              <a:rPr lang="en-US" sz="2800" b="1" dirty="0"/>
              <a:t>Matthew 7:21-23</a:t>
            </a:r>
            <a:r>
              <a:rPr lang="en-US" b="1" dirty="0"/>
              <a:t> </a:t>
            </a:r>
            <a:r>
              <a:rPr lang="en-US" dirty="0"/>
              <a:t> </a:t>
            </a:r>
          </a:p>
        </p:txBody>
      </p:sp>
    </p:spTree>
    <p:extLst>
      <p:ext uri="{BB962C8B-B14F-4D97-AF65-F5344CB8AC3E}">
        <p14:creationId xmlns:p14="http://schemas.microsoft.com/office/powerpoint/2010/main" val="33922687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70325" y="396063"/>
            <a:ext cx="3472461" cy="584776"/>
          </a:xfrm>
          <a:prstGeom prst="rect">
            <a:avLst/>
          </a:prstGeom>
        </p:spPr>
        <p:txBody>
          <a:bodyPr wrap="square">
            <a:spAutoFit/>
          </a:bodyPr>
          <a:lstStyle/>
          <a:p>
            <a:r>
              <a:rPr lang="en-US" sz="3200" b="1" dirty="0">
                <a:solidFill>
                  <a:srgbClr val="000000"/>
                </a:solidFill>
              </a:rPr>
              <a:t>Matthew 11:29-30</a:t>
            </a:r>
            <a:r>
              <a:rPr lang="en-US" b="1" dirty="0"/>
              <a:t> </a:t>
            </a:r>
            <a:r>
              <a:rPr lang="en-US" dirty="0"/>
              <a:t> </a:t>
            </a:r>
          </a:p>
        </p:txBody>
      </p:sp>
      <p:sp>
        <p:nvSpPr>
          <p:cNvPr id="8" name="TextBox 7"/>
          <p:cNvSpPr txBox="1"/>
          <p:nvPr/>
        </p:nvSpPr>
        <p:spPr>
          <a:xfrm>
            <a:off x="3056173" y="2044492"/>
            <a:ext cx="3149099" cy="369332"/>
          </a:xfrm>
          <a:prstGeom prst="rect">
            <a:avLst/>
          </a:prstGeom>
          <a:noFill/>
        </p:spPr>
        <p:txBody>
          <a:bodyPr wrap="square" rtlCol="0">
            <a:spAutoFit/>
          </a:bodyPr>
          <a:lstStyle/>
          <a:p>
            <a:endParaRPr lang="en-US" dirty="0"/>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 y="6555"/>
            <a:ext cx="9230470" cy="5143500"/>
          </a:xfrm>
          <a:prstGeom prst="rect">
            <a:avLst/>
          </a:prstGeom>
        </p:spPr>
      </p:pic>
      <p:sp>
        <p:nvSpPr>
          <p:cNvPr id="4" name="Rectangle 3"/>
          <p:cNvSpPr/>
          <p:nvPr/>
        </p:nvSpPr>
        <p:spPr>
          <a:xfrm>
            <a:off x="237473" y="6555"/>
            <a:ext cx="8900073" cy="2862322"/>
          </a:xfrm>
          <a:prstGeom prst="rect">
            <a:avLst/>
          </a:prstGeom>
        </p:spPr>
        <p:txBody>
          <a:bodyPr wrap="square">
            <a:spAutoFit/>
          </a:bodyPr>
          <a:lstStyle/>
          <a:p>
            <a:r>
              <a:rPr lang="en-US" sz="2000" b="1" dirty="0">
                <a:solidFill>
                  <a:schemeClr val="bg1"/>
                </a:solidFill>
                <a:latin typeface="Avenir Black Oblique"/>
                <a:cs typeface="Avenir Black Oblique"/>
              </a:rPr>
              <a:t>Acts 6:3-5  Brothers and sisters, choose seven men from among you who are known to be full of the Spirit and wisdom. We will turn this responsibility over to them </a:t>
            </a:r>
            <a:r>
              <a:rPr lang="en-US" sz="2000" b="1" baseline="30000" dirty="0">
                <a:solidFill>
                  <a:schemeClr val="bg1"/>
                </a:solidFill>
                <a:latin typeface="Avenir Black Oblique"/>
                <a:cs typeface="Avenir Black Oblique"/>
              </a:rPr>
              <a:t>4</a:t>
            </a:r>
            <a:r>
              <a:rPr lang="en-US" sz="2000" b="1" dirty="0">
                <a:solidFill>
                  <a:schemeClr val="bg1"/>
                </a:solidFill>
                <a:latin typeface="Avenir Black Oblique"/>
                <a:cs typeface="Avenir Black Oblique"/>
              </a:rPr>
              <a:t> and will give our attention to prayer and the ministry of the word.” </a:t>
            </a:r>
            <a:r>
              <a:rPr lang="en-US" sz="2000" b="1" baseline="30000" dirty="0">
                <a:solidFill>
                  <a:schemeClr val="bg1"/>
                </a:solidFill>
                <a:latin typeface="Avenir Black Oblique"/>
                <a:cs typeface="Avenir Black Oblique"/>
              </a:rPr>
              <a:t>5</a:t>
            </a:r>
            <a:r>
              <a:rPr lang="en-US" sz="2000" b="1" dirty="0">
                <a:solidFill>
                  <a:schemeClr val="bg1"/>
                </a:solidFill>
                <a:latin typeface="Avenir Black Oblique"/>
                <a:cs typeface="Avenir Black Oblique"/>
              </a:rPr>
              <a:t> This proposal pleased the whole group. They chose Stephen, a man full of faith and of the Holy Spirit; also……..Phillip…</a:t>
            </a:r>
          </a:p>
          <a:p>
            <a:r>
              <a:rPr lang="en-US" sz="2000" b="1" dirty="0">
                <a:solidFill>
                  <a:schemeClr val="bg1"/>
                </a:solidFill>
                <a:latin typeface="Avenir Black Oblique"/>
                <a:cs typeface="Avenir Black Oblique"/>
              </a:rPr>
              <a:t> </a:t>
            </a:r>
          </a:p>
          <a:p>
            <a:r>
              <a:rPr lang="en-US" sz="2000" b="1" dirty="0">
                <a:solidFill>
                  <a:schemeClr val="bg1"/>
                </a:solidFill>
                <a:latin typeface="Avenir Black Oblique"/>
                <a:cs typeface="Avenir Black Oblique"/>
              </a:rPr>
              <a:t>Acts 6:8 Now Stephen, a man full of God’s grace and power, performed great wonders and signs among the people.</a:t>
            </a:r>
          </a:p>
        </p:txBody>
      </p:sp>
      <p:sp>
        <p:nvSpPr>
          <p:cNvPr id="5" name="Rectangle 4"/>
          <p:cNvSpPr/>
          <p:nvPr/>
        </p:nvSpPr>
        <p:spPr>
          <a:xfrm>
            <a:off x="1" y="3171915"/>
            <a:ext cx="9003322" cy="1938992"/>
          </a:xfrm>
          <a:prstGeom prst="rect">
            <a:avLst/>
          </a:prstGeom>
        </p:spPr>
        <p:txBody>
          <a:bodyPr wrap="square">
            <a:spAutoFit/>
          </a:bodyPr>
          <a:lstStyle/>
          <a:p>
            <a:r>
              <a:rPr lang="en-US" sz="2000" b="1" dirty="0">
                <a:solidFill>
                  <a:srgbClr val="000000"/>
                </a:solidFill>
                <a:latin typeface="Avenir Black Oblique"/>
                <a:cs typeface="Avenir Black Oblique"/>
              </a:rPr>
              <a:t>Acts 8:6 When the crowds heard Philip and saw the signs he performed, they all paid close attention to what he said.</a:t>
            </a:r>
          </a:p>
          <a:p>
            <a:r>
              <a:rPr lang="en-US" sz="2000" b="1" dirty="0">
                <a:solidFill>
                  <a:srgbClr val="000000"/>
                </a:solidFill>
                <a:latin typeface="Avenir Black Oblique"/>
                <a:cs typeface="Avenir Black Oblique"/>
              </a:rPr>
              <a:t> </a:t>
            </a:r>
          </a:p>
          <a:p>
            <a:r>
              <a:rPr lang="en-US" sz="2000" b="1" dirty="0">
                <a:solidFill>
                  <a:srgbClr val="000000"/>
                </a:solidFill>
                <a:latin typeface="Avenir Black Oblique"/>
                <a:cs typeface="Avenir Black Oblique"/>
              </a:rPr>
              <a:t>Acts 7:55 But Stephen, full of the Holy Spirit, looked up to heaven and saw the glory of God, and Jesus standing at the right hand of God.</a:t>
            </a:r>
          </a:p>
          <a:p>
            <a:r>
              <a:rPr lang="en-US" sz="2000" b="1" dirty="0">
                <a:solidFill>
                  <a:srgbClr val="000000"/>
                </a:solidFill>
                <a:latin typeface="Avenir Black Oblique"/>
                <a:cs typeface="Avenir Black Oblique"/>
              </a:rPr>
              <a:t> </a:t>
            </a:r>
          </a:p>
        </p:txBody>
      </p:sp>
    </p:spTree>
    <p:extLst>
      <p:ext uri="{BB962C8B-B14F-4D97-AF65-F5344CB8AC3E}">
        <p14:creationId xmlns:p14="http://schemas.microsoft.com/office/powerpoint/2010/main" val="4026640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3249" y="0"/>
            <a:ext cx="8827800" cy="369332"/>
          </a:xfrm>
          <a:prstGeom prst="rect">
            <a:avLst/>
          </a:prstGeom>
          <a:solidFill>
            <a:schemeClr val="bg1"/>
          </a:solidFill>
        </p:spPr>
        <p:txBody>
          <a:bodyPr wrap="square" rtlCol="0">
            <a:spAutoFit/>
          </a:bodyPr>
          <a:lstStyle/>
          <a:p>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5143500"/>
          </a:xfrm>
          <a:prstGeom prst="rect">
            <a:avLst/>
          </a:prstGeom>
        </p:spPr>
      </p:pic>
      <p:sp>
        <p:nvSpPr>
          <p:cNvPr id="5" name="Rectangle 4"/>
          <p:cNvSpPr/>
          <p:nvPr/>
        </p:nvSpPr>
        <p:spPr>
          <a:xfrm>
            <a:off x="103249" y="3831527"/>
            <a:ext cx="9040751" cy="1323439"/>
          </a:xfrm>
          <a:prstGeom prst="rect">
            <a:avLst/>
          </a:prstGeom>
        </p:spPr>
        <p:txBody>
          <a:bodyPr wrap="square">
            <a:spAutoFit/>
          </a:bodyPr>
          <a:lstStyle/>
          <a:p>
            <a:r>
              <a:rPr lang="en-US" sz="2000" b="1" dirty="0">
                <a:solidFill>
                  <a:srgbClr val="000000"/>
                </a:solidFill>
              </a:rPr>
              <a:t>Psalm 24:3-5  Who may ascend the mountain of the Lord? Who may stand in his holy place? </a:t>
            </a:r>
            <a:r>
              <a:rPr lang="en-US" sz="2000" b="1" baseline="30000" dirty="0">
                <a:solidFill>
                  <a:srgbClr val="000000"/>
                </a:solidFill>
              </a:rPr>
              <a:t>4</a:t>
            </a:r>
            <a:r>
              <a:rPr lang="en-US" sz="2000" b="1" dirty="0">
                <a:solidFill>
                  <a:srgbClr val="000000"/>
                </a:solidFill>
              </a:rPr>
              <a:t> The one who has clean hands and a pure heart, who does not trust in an idol or swear by a false god. </a:t>
            </a:r>
            <a:r>
              <a:rPr lang="en-US" sz="2000" b="1" baseline="30000" dirty="0">
                <a:solidFill>
                  <a:srgbClr val="000000"/>
                </a:solidFill>
              </a:rPr>
              <a:t>5</a:t>
            </a:r>
            <a:r>
              <a:rPr lang="en-US" sz="2000" b="1" dirty="0">
                <a:solidFill>
                  <a:srgbClr val="000000"/>
                </a:solidFill>
              </a:rPr>
              <a:t> They will receive blessing from the Lord and vindication from God their Savior.</a:t>
            </a:r>
          </a:p>
        </p:txBody>
      </p:sp>
    </p:spTree>
    <p:extLst>
      <p:ext uri="{BB962C8B-B14F-4D97-AF65-F5344CB8AC3E}">
        <p14:creationId xmlns:p14="http://schemas.microsoft.com/office/powerpoint/2010/main" val="42161171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1017" y="157205"/>
            <a:ext cx="8853896" cy="5262980"/>
          </a:xfrm>
          <a:prstGeom prst="rect">
            <a:avLst/>
          </a:prstGeom>
        </p:spPr>
        <p:txBody>
          <a:bodyPr wrap="square">
            <a:spAutoFit/>
          </a:bodyPr>
          <a:lstStyle/>
          <a:p>
            <a:r>
              <a:rPr lang="en-US" sz="2800" b="1" dirty="0"/>
              <a:t>Matthew 6:1-4 </a:t>
            </a:r>
            <a:endParaRPr lang="en-US" sz="2800" b="1" dirty="0" smtClean="0"/>
          </a:p>
          <a:p>
            <a:r>
              <a:rPr lang="en-US" sz="2800" dirty="0" smtClean="0"/>
              <a:t>“</a:t>
            </a:r>
            <a:r>
              <a:rPr lang="en-US" sz="2800" dirty="0"/>
              <a:t>Be careful not to practice your righteousness in front of others to be seen by them. If you do, you will have no reward from your Father in heaven.</a:t>
            </a:r>
            <a:r>
              <a:rPr lang="en-US" sz="2800" baseline="30000" dirty="0"/>
              <a:t> </a:t>
            </a:r>
            <a:r>
              <a:rPr lang="en-US" sz="2800" b="1" baseline="30000" dirty="0"/>
              <a:t>2 </a:t>
            </a:r>
            <a:r>
              <a:rPr lang="en-US" sz="2800" dirty="0"/>
              <a:t>“So when you give to the needy, do not announce it with trumpets, as the hypocrites do in the synagogues and on the streets, to be honored by others. Truly I tell you, they have received their reward in full. </a:t>
            </a:r>
            <a:r>
              <a:rPr lang="en-US" sz="2800" b="1" baseline="30000" dirty="0"/>
              <a:t>3</a:t>
            </a:r>
            <a:r>
              <a:rPr lang="en-US" sz="2800" b="1" dirty="0"/>
              <a:t> </a:t>
            </a:r>
            <a:r>
              <a:rPr lang="en-US" sz="2800" dirty="0"/>
              <a:t>But when you give to the needy, do not let your left hand know what your right hand is doing, </a:t>
            </a:r>
            <a:r>
              <a:rPr lang="en-US" sz="2800" b="1" baseline="30000" dirty="0"/>
              <a:t>4 </a:t>
            </a:r>
            <a:r>
              <a:rPr lang="en-US" sz="2800" dirty="0"/>
              <a:t>so that your giving may be in secret. Then your Father, who sees what is done in secret, will reward you.</a:t>
            </a:r>
          </a:p>
          <a:p>
            <a:r>
              <a:rPr lang="en-US" sz="2800" b="1" dirty="0"/>
              <a:t> </a:t>
            </a:r>
            <a:endParaRPr lang="en-US" sz="2800" dirty="0"/>
          </a:p>
        </p:txBody>
      </p:sp>
    </p:spTree>
    <p:extLst>
      <p:ext uri="{BB962C8B-B14F-4D97-AF65-F5344CB8AC3E}">
        <p14:creationId xmlns:p14="http://schemas.microsoft.com/office/powerpoint/2010/main" val="10016010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6704" y="255502"/>
            <a:ext cx="8561506" cy="3785652"/>
          </a:xfrm>
          <a:prstGeom prst="rect">
            <a:avLst/>
          </a:prstGeom>
        </p:spPr>
        <p:txBody>
          <a:bodyPr wrap="square">
            <a:spAutoFit/>
          </a:bodyPr>
          <a:lstStyle/>
          <a:p>
            <a:r>
              <a:rPr lang="en-US" sz="6000" b="1" dirty="0"/>
              <a:t>Proverbs 22:11</a:t>
            </a:r>
            <a:r>
              <a:rPr lang="en-US" sz="6000" dirty="0"/>
              <a:t> One who loves a pure heart and who speaks with grace will have the king for a friend.</a:t>
            </a:r>
          </a:p>
        </p:txBody>
      </p:sp>
    </p:spTree>
    <p:extLst>
      <p:ext uri="{BB962C8B-B14F-4D97-AF65-F5344CB8AC3E}">
        <p14:creationId xmlns:p14="http://schemas.microsoft.com/office/powerpoint/2010/main" val="41742460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606" y="164446"/>
            <a:ext cx="8970394" cy="4979054"/>
          </a:xfrm>
          <a:prstGeom prst="rect">
            <a:avLst/>
          </a:prstGeom>
        </p:spPr>
      </p:pic>
    </p:spTree>
    <p:extLst>
      <p:ext uri="{BB962C8B-B14F-4D97-AF65-F5344CB8AC3E}">
        <p14:creationId xmlns:p14="http://schemas.microsoft.com/office/powerpoint/2010/main" val="40849258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02"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3785652"/>
          </a:xfrm>
          <a:prstGeom prst="rect">
            <a:avLst/>
          </a:prstGeom>
        </p:spPr>
        <p:txBody>
          <a:bodyPr wrap="square">
            <a:spAutoFit/>
          </a:bodyPr>
          <a:lstStyle/>
          <a:p>
            <a:r>
              <a:rPr lang="en-US" sz="4000" b="1" dirty="0">
                <a:solidFill>
                  <a:schemeClr val="bg1"/>
                </a:solidFill>
              </a:rPr>
              <a:t>Hebrews 4:12</a:t>
            </a:r>
            <a:r>
              <a:rPr lang="en-US" sz="4000" dirty="0">
                <a:solidFill>
                  <a:schemeClr val="bg1"/>
                </a:solidFill>
              </a:rPr>
              <a:t> For the word of God is alive and active. Sharper than any double-edged sword, it penetrates even to dividing soul and spirit, joints and marrow; it judges the thoughts and attitudes of the heart.</a:t>
            </a:r>
          </a:p>
        </p:txBody>
      </p:sp>
    </p:spTree>
    <p:extLst>
      <p:ext uri="{BB962C8B-B14F-4D97-AF65-F5344CB8AC3E}">
        <p14:creationId xmlns:p14="http://schemas.microsoft.com/office/powerpoint/2010/main" val="12184710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039" y="0"/>
            <a:ext cx="9144000" cy="5211515"/>
          </a:xfrm>
          <a:prstGeom prst="rect">
            <a:avLst/>
          </a:prstGeom>
        </p:spPr>
      </p:pic>
      <p:sp>
        <p:nvSpPr>
          <p:cNvPr id="2" name="Rectangle 1"/>
          <p:cNvSpPr/>
          <p:nvPr/>
        </p:nvSpPr>
        <p:spPr>
          <a:xfrm>
            <a:off x="163145" y="0"/>
            <a:ext cx="8798470" cy="5355312"/>
          </a:xfrm>
          <a:prstGeom prst="rect">
            <a:avLst/>
          </a:prstGeom>
        </p:spPr>
        <p:txBody>
          <a:bodyPr wrap="square">
            <a:spAutoFit/>
          </a:bodyPr>
          <a:lstStyle/>
          <a:p>
            <a:pPr algn="ctr"/>
            <a:endParaRPr lang="en-US" sz="5400" b="1" dirty="0" smtClean="0">
              <a:solidFill>
                <a:srgbClr val="FFFF00"/>
              </a:solidFill>
            </a:endParaRPr>
          </a:p>
          <a:p>
            <a:pPr algn="ctr"/>
            <a:r>
              <a:rPr lang="en-US" sz="5400" b="1" dirty="0" smtClean="0"/>
              <a:t>“</a:t>
            </a:r>
            <a:r>
              <a:rPr lang="en-US" sz="9600" b="1" dirty="0" smtClean="0"/>
              <a:t>Seeing God</a:t>
            </a:r>
            <a:r>
              <a:rPr lang="en-US" sz="5400" b="1" dirty="0" smtClean="0"/>
              <a:t>”</a:t>
            </a:r>
            <a:endParaRPr lang="en-US" sz="5400" dirty="0"/>
          </a:p>
          <a:p>
            <a:pPr algn="ctr"/>
            <a:endParaRPr lang="en-US" sz="5400" b="1" dirty="0" smtClean="0">
              <a:solidFill>
                <a:srgbClr val="FFFF00"/>
              </a:solidFill>
            </a:endParaRPr>
          </a:p>
          <a:p>
            <a:r>
              <a:rPr lang="en-US" sz="6600" b="1" dirty="0"/>
              <a:t> </a:t>
            </a:r>
            <a:endParaRPr lang="en-US" sz="6600" dirty="0"/>
          </a:p>
          <a:p>
            <a:pPr algn="ctr"/>
            <a:endParaRPr lang="en-US" sz="7200" dirty="0">
              <a:solidFill>
                <a:srgbClr val="FFFF00"/>
              </a:solidFill>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1816" y="113583"/>
            <a:ext cx="2201562" cy="2201562"/>
          </a:xfrm>
          <a:prstGeom prst="rect">
            <a:avLst/>
          </a:prstGeom>
        </p:spPr>
      </p:pic>
      <p:pic>
        <p:nvPicPr>
          <p:cNvPr id="4" name="Picture 3"/>
          <p:cNvPicPr>
            <a:picLocks noChangeAspect="1"/>
          </p:cNvPicPr>
          <p:nvPr/>
        </p:nvPicPr>
        <p:blipFill>
          <a:blip r:embed="rId3"/>
          <a:stretch>
            <a:fillRect/>
          </a:stretch>
        </p:blipFill>
        <p:spPr>
          <a:xfrm>
            <a:off x="261816" y="2447197"/>
            <a:ext cx="2689361" cy="2251007"/>
          </a:xfrm>
          <a:prstGeom prst="rect">
            <a:avLst/>
          </a:prstGeom>
        </p:spPr>
      </p:pic>
      <p:pic>
        <p:nvPicPr>
          <p:cNvPr id="5" name="Picture 4"/>
          <p:cNvPicPr>
            <a:picLocks noChangeAspect="1"/>
          </p:cNvPicPr>
          <p:nvPr/>
        </p:nvPicPr>
        <p:blipFill>
          <a:blip r:embed="rId4"/>
          <a:stretch>
            <a:fillRect/>
          </a:stretch>
        </p:blipFill>
        <p:spPr>
          <a:xfrm>
            <a:off x="5636188" y="1786350"/>
            <a:ext cx="3368076" cy="3169995"/>
          </a:xfrm>
          <a:prstGeom prst="rect">
            <a:avLst/>
          </a:prstGeom>
        </p:spPr>
      </p:pic>
      <p:pic>
        <p:nvPicPr>
          <p:cNvPr id="8" name="Picture 7"/>
          <p:cNvPicPr>
            <a:picLocks noChangeAspect="1"/>
          </p:cNvPicPr>
          <p:nvPr/>
        </p:nvPicPr>
        <p:blipFill>
          <a:blip r:embed="rId5"/>
          <a:stretch>
            <a:fillRect/>
          </a:stretch>
        </p:blipFill>
        <p:spPr>
          <a:xfrm>
            <a:off x="3108362" y="113583"/>
            <a:ext cx="4005501" cy="2201562"/>
          </a:xfrm>
          <a:prstGeom prst="rect">
            <a:avLst/>
          </a:prstGeom>
        </p:spPr>
      </p:pic>
      <p:pic>
        <p:nvPicPr>
          <p:cNvPr id="10" name="Picture 9"/>
          <p:cNvPicPr>
            <a:picLocks noChangeAspect="1"/>
          </p:cNvPicPr>
          <p:nvPr/>
        </p:nvPicPr>
        <p:blipFill>
          <a:blip r:embed="rId6"/>
          <a:stretch>
            <a:fillRect/>
          </a:stretch>
        </p:blipFill>
        <p:spPr>
          <a:xfrm>
            <a:off x="3070469" y="2447197"/>
            <a:ext cx="2565720" cy="2696302"/>
          </a:xfrm>
          <a:prstGeom prst="rect">
            <a:avLst/>
          </a:prstGeom>
        </p:spPr>
      </p:pic>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8589253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924" y="1"/>
            <a:ext cx="9051076" cy="5016757"/>
          </a:xfrm>
          <a:prstGeom prst="rect">
            <a:avLst/>
          </a:prstGeom>
        </p:spPr>
        <p:txBody>
          <a:bodyPr wrap="square">
            <a:spAutoFit/>
          </a:bodyPr>
          <a:lstStyle/>
          <a:p>
            <a:r>
              <a:rPr lang="en-US" sz="3200" b="1" i="1" dirty="0"/>
              <a:t>Isaiah 29:13 </a:t>
            </a:r>
            <a:r>
              <a:rPr lang="en-US" sz="3200" i="1" dirty="0"/>
              <a:t>The Lord says: “These people come near to me with their mouth and honor me with their lips, but their hearts are far from me. Their worship of me is based on merely human rules they have been taught.</a:t>
            </a:r>
          </a:p>
          <a:p>
            <a:endParaRPr lang="en-US" sz="3200" b="1" dirty="0" smtClean="0"/>
          </a:p>
          <a:p>
            <a:r>
              <a:rPr lang="en-US" sz="3200" b="1" dirty="0" smtClean="0"/>
              <a:t>Mark </a:t>
            </a:r>
            <a:r>
              <a:rPr lang="en-US" sz="3200" b="1" dirty="0"/>
              <a:t>7:6 </a:t>
            </a:r>
            <a:r>
              <a:rPr lang="en-US" sz="3200" dirty="0"/>
              <a:t>He replied, “Isaiah was right when he prophesied about you hypocrites; as it is written:“ ‘These people honor me with their lips, but their hearts are far from me.</a:t>
            </a:r>
          </a:p>
        </p:txBody>
      </p:sp>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2" name="Rectangle 1"/>
          <p:cNvSpPr/>
          <p:nvPr/>
        </p:nvSpPr>
        <p:spPr>
          <a:xfrm>
            <a:off x="103250" y="1"/>
            <a:ext cx="8931048" cy="5262980"/>
          </a:xfrm>
          <a:prstGeom prst="rect">
            <a:avLst/>
          </a:prstGeom>
        </p:spPr>
        <p:txBody>
          <a:bodyPr wrap="square">
            <a:spAutoFit/>
          </a:bodyPr>
          <a:lstStyle/>
          <a:p>
            <a:r>
              <a:rPr lang="en-US" sz="2800" b="1" i="1" dirty="0">
                <a:solidFill>
                  <a:schemeClr val="bg1"/>
                </a:solidFill>
              </a:rPr>
              <a:t>Acts 6:7 </a:t>
            </a:r>
            <a:r>
              <a:rPr lang="en-US" sz="2800" i="1" dirty="0">
                <a:solidFill>
                  <a:schemeClr val="bg1"/>
                </a:solidFill>
              </a:rPr>
              <a:t>So the word of God spread. The number of disciples in Jerusalem increased rapidly, and a large number of priests became obedient to the faith.</a:t>
            </a:r>
            <a:endParaRPr lang="en-US" sz="2800" dirty="0">
              <a:solidFill>
                <a:schemeClr val="bg1"/>
              </a:solidFill>
            </a:endParaRPr>
          </a:p>
          <a:p>
            <a:r>
              <a:rPr lang="en-US" sz="2800" i="1" dirty="0">
                <a:solidFill>
                  <a:schemeClr val="bg1"/>
                </a:solidFill>
              </a:rPr>
              <a:t> </a:t>
            </a:r>
            <a:endParaRPr lang="en-US" sz="2800" dirty="0">
              <a:solidFill>
                <a:schemeClr val="bg1"/>
              </a:solidFill>
            </a:endParaRPr>
          </a:p>
          <a:p>
            <a:r>
              <a:rPr lang="en-US" sz="2800" b="1" i="1" dirty="0">
                <a:solidFill>
                  <a:schemeClr val="bg1"/>
                </a:solidFill>
              </a:rPr>
              <a:t>Acts 12:24 </a:t>
            </a:r>
            <a:r>
              <a:rPr lang="en-US" sz="2800" i="1" dirty="0">
                <a:solidFill>
                  <a:schemeClr val="bg1"/>
                </a:solidFill>
              </a:rPr>
              <a:t>But the word of God continued to spread and flourish.</a:t>
            </a:r>
            <a:endParaRPr lang="en-US" sz="2800" dirty="0">
              <a:solidFill>
                <a:schemeClr val="bg1"/>
              </a:solidFill>
            </a:endParaRPr>
          </a:p>
          <a:p>
            <a:r>
              <a:rPr lang="en-US" sz="2800" i="1" dirty="0">
                <a:solidFill>
                  <a:schemeClr val="bg1"/>
                </a:solidFill>
              </a:rPr>
              <a:t> </a:t>
            </a:r>
            <a:endParaRPr lang="en-US" sz="2800" dirty="0">
              <a:solidFill>
                <a:schemeClr val="bg1"/>
              </a:solidFill>
            </a:endParaRPr>
          </a:p>
          <a:p>
            <a:r>
              <a:rPr lang="en-US" sz="2800" b="1" i="1" dirty="0">
                <a:solidFill>
                  <a:schemeClr val="bg1"/>
                </a:solidFill>
              </a:rPr>
              <a:t>Acts 16:5 </a:t>
            </a:r>
            <a:r>
              <a:rPr lang="en-US" sz="2800" i="1" dirty="0">
                <a:solidFill>
                  <a:schemeClr val="bg1"/>
                </a:solidFill>
              </a:rPr>
              <a:t>So the churches were strengthened in the faith and grew daily in number</a:t>
            </a:r>
            <a:endParaRPr lang="en-US" sz="2800" dirty="0">
              <a:solidFill>
                <a:schemeClr val="bg1"/>
              </a:solidFill>
            </a:endParaRPr>
          </a:p>
          <a:p>
            <a:r>
              <a:rPr lang="en-US" sz="2800" b="1" i="1" dirty="0">
                <a:solidFill>
                  <a:schemeClr val="bg1"/>
                </a:solidFill>
              </a:rPr>
              <a:t> </a:t>
            </a:r>
            <a:endParaRPr lang="en-US" sz="2800" dirty="0">
              <a:solidFill>
                <a:schemeClr val="bg1"/>
              </a:solidFill>
            </a:endParaRPr>
          </a:p>
          <a:p>
            <a:r>
              <a:rPr lang="en-US" sz="2800" b="1" i="1" dirty="0">
                <a:solidFill>
                  <a:schemeClr val="bg1"/>
                </a:solidFill>
              </a:rPr>
              <a:t>Acts 19:20 </a:t>
            </a:r>
            <a:r>
              <a:rPr lang="en-US" sz="2800" i="1" dirty="0">
                <a:solidFill>
                  <a:schemeClr val="bg1"/>
                </a:solidFill>
              </a:rPr>
              <a:t>In this way the word of the Lord spread widely and grew in power.</a:t>
            </a:r>
            <a:endParaRPr lang="en-US" sz="2800" dirty="0">
              <a:solidFill>
                <a:schemeClr val="bg1"/>
              </a:solidFill>
            </a:endParaRP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pic>
        <p:nvPicPr>
          <p:cNvPr id="3" name="Picture 2"/>
          <p:cNvPicPr>
            <a:picLocks noChangeAspect="1"/>
          </p:cNvPicPr>
          <p:nvPr/>
        </p:nvPicPr>
        <p:blipFill>
          <a:blip r:embed="rId2"/>
          <a:stretch>
            <a:fillRect/>
          </a:stretch>
        </p:blipFill>
        <p:spPr>
          <a:xfrm>
            <a:off x="0" y="0"/>
            <a:ext cx="9144000" cy="5143500"/>
          </a:xfrm>
          <a:prstGeom prst="rect">
            <a:avLst/>
          </a:prstGeom>
        </p:spPr>
      </p:pic>
      <p:sp>
        <p:nvSpPr>
          <p:cNvPr id="9" name="Rectangle 8"/>
          <p:cNvSpPr/>
          <p:nvPr/>
        </p:nvSpPr>
        <p:spPr>
          <a:xfrm>
            <a:off x="1290615" y="3500962"/>
            <a:ext cx="7743683" cy="1569660"/>
          </a:xfrm>
          <a:prstGeom prst="rect">
            <a:avLst/>
          </a:prstGeom>
        </p:spPr>
        <p:txBody>
          <a:bodyPr wrap="square">
            <a:spAutoFit/>
          </a:bodyPr>
          <a:lstStyle/>
          <a:p>
            <a:r>
              <a:rPr lang="en-US" sz="2400" b="1" dirty="0">
                <a:solidFill>
                  <a:schemeClr val="bg1"/>
                </a:solidFill>
              </a:rPr>
              <a:t>Matthew 23:27 </a:t>
            </a:r>
            <a:r>
              <a:rPr lang="en-US" sz="2400" dirty="0">
                <a:solidFill>
                  <a:schemeClr val="bg1"/>
                </a:solidFill>
              </a:rPr>
              <a:t>“Woe to you, teachers of the law and Pharisees, you hypocrites! You are like whitewashed tombs, which look beautiful on the outside but on the inside are full of the bones of the dead and everything </a:t>
            </a:r>
            <a:r>
              <a:rPr lang="en-US" sz="2400" dirty="0" smtClean="0">
                <a:solidFill>
                  <a:schemeClr val="bg1"/>
                </a:solidFill>
              </a:rPr>
              <a:t>unclean.</a:t>
            </a:r>
            <a:r>
              <a:rPr lang="en-US" dirty="0" smtClean="0"/>
              <a:t>.</a:t>
            </a:r>
            <a:endParaRPr lang="en-US" dirty="0"/>
          </a:p>
        </p:txBody>
      </p:sp>
    </p:spTree>
    <p:extLst>
      <p:ext uri="{BB962C8B-B14F-4D97-AF65-F5344CB8AC3E}">
        <p14:creationId xmlns:p14="http://schemas.microsoft.com/office/powerpoint/2010/main" val="40730286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848" y="144560"/>
            <a:ext cx="8765851" cy="4853090"/>
          </a:xfrm>
          <a:prstGeom prst="rect">
            <a:avLst/>
          </a:prstGeom>
        </p:spPr>
      </p:pic>
    </p:spTree>
    <p:extLst>
      <p:ext uri="{BB962C8B-B14F-4D97-AF65-F5344CB8AC3E}">
        <p14:creationId xmlns:p14="http://schemas.microsoft.com/office/powerpoint/2010/main" val="4576317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3076" y="307349"/>
            <a:ext cx="4572000" cy="4524315"/>
          </a:xfrm>
          <a:prstGeom prst="rect">
            <a:avLst/>
          </a:prstGeom>
        </p:spPr>
        <p:txBody>
          <a:bodyPr>
            <a:spAutoFit/>
          </a:bodyPr>
          <a:lstStyle/>
          <a:p>
            <a:pPr algn="ctr"/>
            <a:r>
              <a:rPr lang="en-US" sz="4800" b="1" dirty="0"/>
              <a:t>Proverbs 4:23</a:t>
            </a:r>
            <a:r>
              <a:rPr lang="en-US" sz="4800" dirty="0"/>
              <a:t> Above all else, guard your heart, for everything you do flows from it.</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4481</TotalTime>
  <Words>252</Words>
  <Application>Microsoft Macintosh PowerPoint</Application>
  <PresentationFormat>On-screen Show (16:9)</PresentationFormat>
  <Paragraphs>43</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217</cp:revision>
  <dcterms:created xsi:type="dcterms:W3CDTF">2016-08-27T22:55:59Z</dcterms:created>
  <dcterms:modified xsi:type="dcterms:W3CDTF">2017-02-18T21:11:19Z</dcterms:modified>
</cp:coreProperties>
</file>