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292" r:id="rId4"/>
    <p:sldId id="300" r:id="rId5"/>
    <p:sldId id="317" r:id="rId6"/>
    <p:sldId id="303" r:id="rId7"/>
    <p:sldId id="302" r:id="rId8"/>
    <p:sldId id="313" r:id="rId9"/>
    <p:sldId id="305" r:id="rId10"/>
    <p:sldId id="306" r:id="rId11"/>
    <p:sldId id="310" r:id="rId12"/>
    <p:sldId id="323" r:id="rId13"/>
    <p:sldId id="324" r:id="rId14"/>
    <p:sldId id="325" r:id="rId15"/>
    <p:sldId id="326" r:id="rId16"/>
    <p:sldId id="327" r:id="rId17"/>
    <p:sldId id="328" r:id="rId18"/>
    <p:sldId id="329"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5/27/17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95"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91" y="206724"/>
            <a:ext cx="8732951" cy="4524316"/>
          </a:xfrm>
          <a:prstGeom prst="rect">
            <a:avLst/>
          </a:prstGeom>
        </p:spPr>
        <p:txBody>
          <a:bodyPr wrap="square">
            <a:spAutoFit/>
          </a:bodyPr>
          <a:lstStyle/>
          <a:p>
            <a:r>
              <a:rPr lang="en-US" sz="3600" b="1" dirty="0">
                <a:latin typeface="American Typewriter"/>
                <a:cs typeface="American Typewriter"/>
              </a:rPr>
              <a:t>1 John 3:2-3</a:t>
            </a:r>
            <a:r>
              <a:rPr lang="en-US" sz="3600" b="1" baseline="30000" dirty="0">
                <a:latin typeface="American Typewriter"/>
                <a:cs typeface="American Typewriter"/>
              </a:rPr>
              <a:t> </a:t>
            </a:r>
            <a:r>
              <a:rPr lang="en-US" sz="3600" b="1" baseline="30000" dirty="0" smtClean="0">
                <a:latin typeface="American Typewriter"/>
                <a:cs typeface="American Typewriter"/>
              </a:rPr>
              <a:t> </a:t>
            </a:r>
          </a:p>
          <a:p>
            <a:r>
              <a:rPr lang="en-US" sz="3600" dirty="0" smtClean="0">
                <a:latin typeface="American Typewriter"/>
                <a:cs typeface="American Typewriter"/>
              </a:rPr>
              <a:t>Dear </a:t>
            </a:r>
            <a:r>
              <a:rPr lang="en-US" sz="3600" dirty="0">
                <a:latin typeface="American Typewriter"/>
                <a:cs typeface="American Typewriter"/>
              </a:rPr>
              <a:t>friends, now we are children of God, and what we will be has not yet been made known. But we know that when Christ appears, we shall be like him, for we shall see him as he is. </a:t>
            </a:r>
            <a:r>
              <a:rPr lang="en-US" sz="3600" baseline="30000" dirty="0">
                <a:latin typeface="American Typewriter"/>
                <a:cs typeface="American Typewriter"/>
              </a:rPr>
              <a:t>3 </a:t>
            </a:r>
            <a:r>
              <a:rPr lang="en-US" sz="3600" dirty="0">
                <a:latin typeface="American Typewriter"/>
                <a:cs typeface="American Typewriter"/>
              </a:rPr>
              <a:t>All who have this hope in him purify themselves, just as he is pure.</a:t>
            </a:r>
            <a:endParaRPr lang="en-US" sz="3600" b="1" dirty="0">
              <a:latin typeface="American Typewriter"/>
              <a:cs typeface="American Typewriter"/>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808"/>
            <a:ext cx="9144000" cy="5215780"/>
          </a:xfrm>
          <a:prstGeom prst="rect">
            <a:avLst/>
          </a:prstGeom>
        </p:spPr>
      </p:pic>
      <p:sp>
        <p:nvSpPr>
          <p:cNvPr id="3" name="Rectangle 2"/>
          <p:cNvSpPr/>
          <p:nvPr/>
        </p:nvSpPr>
        <p:spPr>
          <a:xfrm>
            <a:off x="964857" y="790304"/>
            <a:ext cx="7551493" cy="4062651"/>
          </a:xfrm>
          <a:prstGeom prst="rect">
            <a:avLst/>
          </a:prstGeom>
        </p:spPr>
        <p:txBody>
          <a:bodyPr wrap="square">
            <a:spAutoFit/>
          </a:bodyPr>
          <a:lstStyle/>
          <a:p>
            <a:pPr algn="ctr"/>
            <a:r>
              <a:rPr lang="en-US" sz="4800" b="1" i="1" dirty="0">
                <a:solidFill>
                  <a:schemeClr val="bg1">
                    <a:lumMod val="75000"/>
                    <a:lumOff val="25000"/>
                  </a:schemeClr>
                </a:solidFill>
                <a:latin typeface="Arial Hebrew Scholar"/>
                <a:cs typeface="Arial Hebrew Scholar"/>
              </a:rPr>
              <a:t>1 John 2:3</a:t>
            </a:r>
            <a:r>
              <a:rPr lang="en-US" sz="4800" b="1" i="1" baseline="30000" dirty="0">
                <a:solidFill>
                  <a:schemeClr val="bg1">
                    <a:lumMod val="75000"/>
                    <a:lumOff val="25000"/>
                  </a:schemeClr>
                </a:solidFill>
                <a:latin typeface="Arial Hebrew Scholar"/>
                <a:cs typeface="Arial Hebrew Scholar"/>
              </a:rPr>
              <a:t> </a:t>
            </a:r>
            <a:r>
              <a:rPr lang="en-US" sz="4800" i="1" baseline="30000" dirty="0">
                <a:solidFill>
                  <a:schemeClr val="bg1">
                    <a:lumMod val="75000"/>
                    <a:lumOff val="25000"/>
                  </a:schemeClr>
                </a:solidFill>
                <a:latin typeface="Arial Hebrew Scholar"/>
                <a:cs typeface="Arial Hebrew Scholar"/>
              </a:rPr>
              <a:t> </a:t>
            </a:r>
            <a:endParaRPr lang="en-US" sz="4800" i="1" baseline="30000" dirty="0" smtClean="0">
              <a:solidFill>
                <a:schemeClr val="bg1">
                  <a:lumMod val="75000"/>
                  <a:lumOff val="25000"/>
                </a:schemeClr>
              </a:solidFill>
              <a:latin typeface="Arial Hebrew Scholar"/>
              <a:cs typeface="Arial Hebrew Scholar"/>
            </a:endParaRPr>
          </a:p>
          <a:p>
            <a:r>
              <a:rPr lang="en-US" sz="5400" i="1" dirty="0" smtClean="0">
                <a:solidFill>
                  <a:schemeClr val="bg1">
                    <a:lumMod val="75000"/>
                    <a:lumOff val="25000"/>
                  </a:schemeClr>
                </a:solidFill>
                <a:latin typeface="Arial Hebrew Scholar"/>
                <a:cs typeface="Arial Hebrew Scholar"/>
              </a:rPr>
              <a:t>We </a:t>
            </a:r>
            <a:r>
              <a:rPr lang="en-US" sz="5400" i="1" dirty="0">
                <a:solidFill>
                  <a:schemeClr val="bg1">
                    <a:lumMod val="75000"/>
                    <a:lumOff val="25000"/>
                  </a:schemeClr>
                </a:solidFill>
                <a:latin typeface="Arial Hebrew Scholar"/>
                <a:cs typeface="Arial Hebrew Scholar"/>
              </a:rPr>
              <a:t>know that we have come to know him if we keep his commands.</a:t>
            </a:r>
            <a:endParaRPr lang="en-US" sz="5400" b="1" i="1" dirty="0">
              <a:solidFill>
                <a:schemeClr val="bg1">
                  <a:lumMod val="75000"/>
                  <a:lumOff val="25000"/>
                </a:schemeClr>
              </a:solidFill>
              <a:latin typeface="Arial Hebrew Scholar"/>
              <a:cs typeface="Arial Hebrew Scholar"/>
            </a:endParaRPr>
          </a:p>
          <a:p>
            <a:r>
              <a:rPr lang="en-US" sz="4800" b="1" dirty="0">
                <a:solidFill>
                  <a:schemeClr val="bg1">
                    <a:lumMod val="85000"/>
                    <a:lumOff val="15000"/>
                  </a:schemeClr>
                </a:solidFill>
              </a:rPr>
              <a:t> </a:t>
            </a:r>
            <a:endParaRPr lang="en-US" sz="4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219" y="98440"/>
            <a:ext cx="8851096" cy="4462760"/>
          </a:xfrm>
          <a:prstGeom prst="rect">
            <a:avLst/>
          </a:prstGeom>
        </p:spPr>
        <p:txBody>
          <a:bodyPr wrap="square">
            <a:spAutoFit/>
          </a:bodyPr>
          <a:lstStyle/>
          <a:p>
            <a:pPr algn="ctr"/>
            <a:r>
              <a:rPr lang="en-US" sz="4400" b="1" dirty="0">
                <a:latin typeface="American Typewriter"/>
                <a:cs typeface="American Typewriter"/>
              </a:rPr>
              <a:t>1 John 2:5-6</a:t>
            </a:r>
            <a:r>
              <a:rPr lang="en-US" sz="4400" b="1" baseline="30000" dirty="0">
                <a:latin typeface="American Typewriter"/>
                <a:cs typeface="American Typewriter"/>
              </a:rPr>
              <a:t> </a:t>
            </a:r>
            <a:endParaRPr lang="en-US" sz="4000" dirty="0" smtClean="0">
              <a:latin typeface="American Typewriter"/>
              <a:cs typeface="American Typewriter"/>
            </a:endParaRPr>
          </a:p>
          <a:p>
            <a:r>
              <a:rPr lang="en-US" sz="4000" dirty="0" smtClean="0">
                <a:latin typeface="American Typewriter"/>
                <a:cs typeface="American Typewriter"/>
              </a:rPr>
              <a:t>But </a:t>
            </a:r>
            <a:r>
              <a:rPr lang="en-US" sz="4000" dirty="0">
                <a:latin typeface="American Typewriter"/>
                <a:cs typeface="American Typewriter"/>
              </a:rPr>
              <a:t>if anyone obeys his word, love for God is truly made complete in them. This is how we know we are </a:t>
            </a:r>
            <a:r>
              <a:rPr lang="en-US" sz="4000" dirty="0" smtClean="0">
                <a:latin typeface="American Typewriter"/>
                <a:cs typeface="American Typewriter"/>
              </a:rPr>
              <a:t>in him</a:t>
            </a:r>
            <a:r>
              <a:rPr lang="en-US" sz="4000" dirty="0">
                <a:latin typeface="American Typewriter"/>
                <a:cs typeface="American Typewriter"/>
              </a:rPr>
              <a:t>: </a:t>
            </a:r>
            <a:r>
              <a:rPr lang="en-US" sz="4000" baseline="30000" dirty="0">
                <a:latin typeface="American Typewriter"/>
                <a:cs typeface="American Typewriter"/>
              </a:rPr>
              <a:t>6 </a:t>
            </a:r>
            <a:r>
              <a:rPr lang="en-US" sz="4000" dirty="0">
                <a:latin typeface="American Typewriter"/>
                <a:cs typeface="American Typewriter"/>
              </a:rPr>
              <a:t>Whoever claims to live in him must live as Jesus did.</a:t>
            </a:r>
            <a:endParaRPr lang="en-US" sz="4000" b="1" dirty="0">
              <a:latin typeface="American Typewriter"/>
              <a:cs typeface="American Typewriter"/>
            </a:endParaRPr>
          </a:p>
          <a:p>
            <a:r>
              <a:rPr lang="en-US" sz="4000" dirty="0"/>
              <a:t> </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46" y="127972"/>
            <a:ext cx="8900324" cy="4524316"/>
          </a:xfrm>
          <a:prstGeom prst="rect">
            <a:avLst/>
          </a:prstGeom>
        </p:spPr>
        <p:txBody>
          <a:bodyPr wrap="square">
            <a:spAutoFit/>
          </a:bodyPr>
          <a:lstStyle/>
          <a:p>
            <a:r>
              <a:rPr lang="en-US" sz="3600" b="1" dirty="0">
                <a:latin typeface="Arial Hebrew Scholar"/>
                <a:cs typeface="Arial Hebrew Scholar"/>
              </a:rPr>
              <a:t>Matthew 5:14-16</a:t>
            </a:r>
            <a:r>
              <a:rPr lang="en-US" sz="3600" dirty="0">
                <a:latin typeface="Arial Hebrew Scholar"/>
                <a:cs typeface="Arial Hebrew Scholar"/>
              </a:rPr>
              <a:t> “You are the light of the world. A town built on a hill cannot be hidden. </a:t>
            </a:r>
            <a:r>
              <a:rPr lang="en-US" sz="3600" baseline="30000" dirty="0">
                <a:latin typeface="Arial Hebrew Scholar"/>
                <a:cs typeface="Arial Hebrew Scholar"/>
              </a:rPr>
              <a:t>15 </a:t>
            </a:r>
            <a:r>
              <a:rPr lang="en-US" sz="3600" dirty="0">
                <a:latin typeface="Arial Hebrew Scholar"/>
                <a:cs typeface="Arial Hebrew Scholar"/>
              </a:rPr>
              <a:t>Neither do people light a lamp and put it under a bowl. Instead they put it on its stand, and it gives light to everyone in the house. </a:t>
            </a:r>
            <a:r>
              <a:rPr lang="en-US" sz="3600" baseline="30000" dirty="0">
                <a:latin typeface="Arial Hebrew Scholar"/>
                <a:cs typeface="Arial Hebrew Scholar"/>
              </a:rPr>
              <a:t>16 </a:t>
            </a:r>
            <a:r>
              <a:rPr lang="en-US" sz="3600" dirty="0">
                <a:latin typeface="Arial Hebrew Scholar"/>
                <a:cs typeface="Arial Hebrew Scholar"/>
              </a:rPr>
              <a:t>In the same way, let your light shine before others, that they may see your good deeds and glorify your Father in heaven.</a:t>
            </a:r>
          </a:p>
        </p:txBody>
      </p:sp>
    </p:spTree>
    <p:extLst>
      <p:ext uri="{BB962C8B-B14F-4D97-AF65-F5344CB8AC3E}">
        <p14:creationId xmlns:p14="http://schemas.microsoft.com/office/powerpoint/2010/main" val="14304088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7"/>
            <a:ext cx="8880633" cy="5078314"/>
          </a:xfrm>
          <a:prstGeom prst="rect">
            <a:avLst/>
          </a:prstGeom>
        </p:spPr>
        <p:txBody>
          <a:bodyPr wrap="square">
            <a:spAutoFit/>
          </a:bodyPr>
          <a:lstStyle/>
          <a:p>
            <a:r>
              <a:rPr lang="en-US" sz="3600" b="1" dirty="0">
                <a:latin typeface="Arial Hebrew Scholar"/>
                <a:cs typeface="Arial Hebrew Scholar"/>
              </a:rPr>
              <a:t>Luke 21:34-36</a:t>
            </a:r>
            <a:r>
              <a:rPr lang="en-US" sz="3600" dirty="0">
                <a:latin typeface="Arial Hebrew Scholar"/>
                <a:cs typeface="Arial Hebrew Scholar"/>
              </a:rPr>
              <a:t> “Be careful, or your hearts will be weighed down with carousing, drunkenness and the anxieties of life, and that day will close on you suddenly like a trap. </a:t>
            </a:r>
            <a:r>
              <a:rPr lang="en-US" sz="3600" baseline="30000" dirty="0">
                <a:latin typeface="Arial Hebrew Scholar"/>
                <a:cs typeface="Arial Hebrew Scholar"/>
              </a:rPr>
              <a:t>35 </a:t>
            </a:r>
            <a:r>
              <a:rPr lang="en-US" sz="3600" dirty="0">
                <a:latin typeface="Arial Hebrew Scholar"/>
                <a:cs typeface="Arial Hebrew Scholar"/>
              </a:rPr>
              <a:t>For it will come on all those who live on the face of the whole earth. </a:t>
            </a:r>
            <a:r>
              <a:rPr lang="en-US" sz="3600" baseline="30000" dirty="0">
                <a:latin typeface="Arial Hebrew Scholar"/>
                <a:cs typeface="Arial Hebrew Scholar"/>
              </a:rPr>
              <a:t>36 </a:t>
            </a:r>
            <a:r>
              <a:rPr lang="en-US" sz="3600" dirty="0">
                <a:latin typeface="Arial Hebrew Scholar"/>
                <a:cs typeface="Arial Hebrew Scholar"/>
              </a:rPr>
              <a:t>Be always on the watch, and pray that you may be able to escape all that is about to happen, and that you may be able to stand before the Son of Man.”</a:t>
            </a:r>
            <a:endParaRPr lang="en-US" sz="3600" b="1" dirty="0">
              <a:latin typeface="Arial Hebrew Scholar"/>
              <a:cs typeface="Arial Hebrew Scholar"/>
            </a:endParaRPr>
          </a:p>
        </p:txBody>
      </p:sp>
    </p:spTree>
    <p:extLst>
      <p:ext uri="{BB962C8B-B14F-4D97-AF65-F5344CB8AC3E}">
        <p14:creationId xmlns:p14="http://schemas.microsoft.com/office/powerpoint/2010/main" val="435283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6"/>
            <a:ext cx="8929860" cy="4401205"/>
          </a:xfrm>
          <a:prstGeom prst="rect">
            <a:avLst/>
          </a:prstGeom>
        </p:spPr>
        <p:txBody>
          <a:bodyPr wrap="square">
            <a:spAutoFit/>
          </a:bodyPr>
          <a:lstStyle/>
          <a:p>
            <a:r>
              <a:rPr lang="en-US" sz="4000" b="1" dirty="0">
                <a:latin typeface="Arial Hebrew Scholar"/>
                <a:cs typeface="Arial Hebrew Scholar"/>
              </a:rPr>
              <a:t>John 12:42-43</a:t>
            </a:r>
            <a:r>
              <a:rPr lang="en-US" sz="4000" baseline="30000" dirty="0">
                <a:latin typeface="Arial Hebrew Scholar"/>
                <a:cs typeface="Arial Hebrew Scholar"/>
              </a:rPr>
              <a:t>  </a:t>
            </a:r>
            <a:r>
              <a:rPr lang="en-US" sz="4000" dirty="0">
                <a:latin typeface="Arial Hebrew Scholar"/>
                <a:cs typeface="Arial Hebrew Scholar"/>
              </a:rPr>
              <a:t>Yet at the same time many even among the leaders believed in him. But because of the Pharisees they would not openly acknowledge their faith for fear they would be put out of the synagogue; </a:t>
            </a:r>
            <a:r>
              <a:rPr lang="en-US" sz="4000" baseline="30000" dirty="0">
                <a:latin typeface="Arial Hebrew Scholar"/>
                <a:cs typeface="Arial Hebrew Scholar"/>
              </a:rPr>
              <a:t>43 </a:t>
            </a:r>
            <a:r>
              <a:rPr lang="en-US" sz="4000" dirty="0">
                <a:latin typeface="Arial Hebrew Scholar"/>
                <a:cs typeface="Arial Hebrew Scholar"/>
              </a:rPr>
              <a:t>for they loved human praise more than praise from God.</a:t>
            </a:r>
            <a:endParaRPr lang="en-US" sz="4000" b="1" dirty="0">
              <a:latin typeface="Arial Hebrew Scholar"/>
              <a:cs typeface="Arial Hebrew Scholar"/>
            </a:endParaRPr>
          </a:p>
        </p:txBody>
      </p:sp>
    </p:spTree>
    <p:extLst>
      <p:ext uri="{BB962C8B-B14F-4D97-AF65-F5344CB8AC3E}">
        <p14:creationId xmlns:p14="http://schemas.microsoft.com/office/powerpoint/2010/main" val="23366417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7" y="127972"/>
            <a:ext cx="8762487" cy="4247317"/>
          </a:xfrm>
          <a:prstGeom prst="rect">
            <a:avLst/>
          </a:prstGeom>
        </p:spPr>
        <p:txBody>
          <a:bodyPr wrap="square">
            <a:spAutoFit/>
          </a:bodyPr>
          <a:lstStyle/>
          <a:p>
            <a:r>
              <a:rPr lang="en-US" sz="5400" b="1" dirty="0">
                <a:latin typeface="Arial Hebrew Scholar"/>
                <a:cs typeface="Arial Hebrew Scholar"/>
              </a:rPr>
              <a:t>Matthew 6:33</a:t>
            </a:r>
            <a:r>
              <a:rPr lang="en-US" sz="5400" b="1" baseline="30000" dirty="0">
                <a:latin typeface="Arial Hebrew Scholar"/>
                <a:cs typeface="Arial Hebrew Scholar"/>
              </a:rPr>
              <a:t> </a:t>
            </a:r>
            <a:endParaRPr lang="en-US" sz="5400" b="1" baseline="30000" dirty="0" smtClean="0">
              <a:latin typeface="Arial Hebrew Scholar"/>
              <a:cs typeface="Arial Hebrew Scholar"/>
            </a:endParaRPr>
          </a:p>
          <a:p>
            <a:r>
              <a:rPr lang="en-US" sz="5400" dirty="0" smtClean="0">
                <a:latin typeface="Arial Hebrew Scholar"/>
                <a:cs typeface="Arial Hebrew Scholar"/>
              </a:rPr>
              <a:t>But </a:t>
            </a:r>
            <a:r>
              <a:rPr lang="en-US" sz="5400" dirty="0">
                <a:latin typeface="Arial Hebrew Scholar"/>
                <a:cs typeface="Arial Hebrew Scholar"/>
              </a:rPr>
              <a:t>seek first his kingdom and his righteousness, and all these things will be given to you as well.</a:t>
            </a:r>
            <a:endParaRPr lang="en-US" sz="5400" b="1" dirty="0">
              <a:latin typeface="Arial Hebrew Scholar"/>
              <a:cs typeface="Arial Hebrew Scholar"/>
            </a:endParaRPr>
          </a:p>
        </p:txBody>
      </p:sp>
    </p:spTree>
    <p:extLst>
      <p:ext uri="{BB962C8B-B14F-4D97-AF65-F5344CB8AC3E}">
        <p14:creationId xmlns:p14="http://schemas.microsoft.com/office/powerpoint/2010/main" val="13571549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8" y="127972"/>
            <a:ext cx="8851096" cy="4154983"/>
          </a:xfrm>
          <a:prstGeom prst="rect">
            <a:avLst/>
          </a:prstGeom>
        </p:spPr>
        <p:txBody>
          <a:bodyPr wrap="square">
            <a:spAutoFit/>
          </a:bodyPr>
          <a:lstStyle/>
          <a:p>
            <a:r>
              <a:rPr lang="en-US" sz="4400" b="1" dirty="0">
                <a:latin typeface="Arial Hebrew Scholar"/>
                <a:cs typeface="Arial Hebrew Scholar"/>
              </a:rPr>
              <a:t>Colossians 3:1-2 </a:t>
            </a:r>
            <a:r>
              <a:rPr lang="en-US" sz="4400" dirty="0">
                <a:latin typeface="Arial Hebrew Scholar"/>
                <a:cs typeface="Arial Hebrew Scholar"/>
              </a:rPr>
              <a:t>Since, then, you have been raised with Christ, set your hearts on things above, where Christ is, seated at the right hand of God. </a:t>
            </a:r>
            <a:r>
              <a:rPr lang="en-US" sz="4400" baseline="30000" dirty="0">
                <a:latin typeface="Arial Hebrew Scholar"/>
                <a:cs typeface="Arial Hebrew Scholar"/>
              </a:rPr>
              <a:t>2 </a:t>
            </a:r>
            <a:r>
              <a:rPr lang="en-US" sz="4400" dirty="0">
                <a:latin typeface="Arial Hebrew Scholar"/>
                <a:cs typeface="Arial Hebrew Scholar"/>
              </a:rPr>
              <a:t>Set your minds on things above, not on earthly things.</a:t>
            </a:r>
            <a:endParaRPr lang="en-US" sz="4400" b="1" dirty="0">
              <a:latin typeface="Arial Hebrew Scholar"/>
              <a:cs typeface="Arial Hebrew Scholar"/>
            </a:endParaRPr>
          </a:p>
        </p:txBody>
      </p:sp>
    </p:spTree>
    <p:extLst>
      <p:ext uri="{BB962C8B-B14F-4D97-AF65-F5344CB8AC3E}">
        <p14:creationId xmlns:p14="http://schemas.microsoft.com/office/powerpoint/2010/main" val="14820015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09" y="78753"/>
            <a:ext cx="8929861" cy="4832093"/>
          </a:xfrm>
          <a:prstGeom prst="rect">
            <a:avLst/>
          </a:prstGeom>
        </p:spPr>
        <p:txBody>
          <a:bodyPr wrap="square">
            <a:spAutoFit/>
          </a:bodyPr>
          <a:lstStyle/>
          <a:p>
            <a:r>
              <a:rPr lang="en-US" sz="2800" b="1" dirty="0">
                <a:latin typeface="Arial Hebrew Scholar"/>
                <a:cs typeface="Arial Hebrew Scholar"/>
              </a:rPr>
              <a:t>2 Peter 3:11-14 </a:t>
            </a:r>
            <a:r>
              <a:rPr lang="en-US" sz="2800" b="1" baseline="30000" dirty="0">
                <a:latin typeface="Arial Hebrew Scholar"/>
                <a:cs typeface="Arial Hebrew Scholar"/>
              </a:rPr>
              <a:t> </a:t>
            </a:r>
            <a:endParaRPr lang="en-US" sz="2800" b="1" baseline="30000" dirty="0" smtClean="0">
              <a:latin typeface="Arial Hebrew Scholar"/>
              <a:cs typeface="Arial Hebrew Scholar"/>
            </a:endParaRPr>
          </a:p>
          <a:p>
            <a:r>
              <a:rPr lang="en-US" sz="2800" dirty="0" smtClean="0">
                <a:latin typeface="Arial Hebrew Scholar"/>
                <a:cs typeface="Arial Hebrew Scholar"/>
              </a:rPr>
              <a:t>Since </a:t>
            </a:r>
            <a:r>
              <a:rPr lang="en-US" sz="2800" dirty="0">
                <a:latin typeface="Arial Hebrew Scholar"/>
                <a:cs typeface="Arial Hebrew Scholar"/>
              </a:rPr>
              <a:t>everything will be destroyed in this way, what kind of people ought you to be? You ought to live holy and godly lives </a:t>
            </a:r>
            <a:r>
              <a:rPr lang="en-US" sz="2800" baseline="30000" dirty="0">
                <a:latin typeface="Arial Hebrew Scholar"/>
                <a:cs typeface="Arial Hebrew Scholar"/>
              </a:rPr>
              <a:t>12 </a:t>
            </a:r>
            <a:r>
              <a:rPr lang="en-US" sz="2800" dirty="0">
                <a:latin typeface="Arial Hebrew Scholar"/>
                <a:cs typeface="Arial Hebrew Scholar"/>
              </a:rPr>
              <a:t>as you look forward to the day of God and speed its coming. That day will bring about the destruction of the heavens by fire, and the elements will melt in the heat. </a:t>
            </a:r>
            <a:r>
              <a:rPr lang="en-US" sz="2800" baseline="30000" dirty="0">
                <a:latin typeface="Arial Hebrew Scholar"/>
                <a:cs typeface="Arial Hebrew Scholar"/>
              </a:rPr>
              <a:t>13 </a:t>
            </a:r>
            <a:r>
              <a:rPr lang="en-US" sz="2800" dirty="0">
                <a:latin typeface="Arial Hebrew Scholar"/>
                <a:cs typeface="Arial Hebrew Scholar"/>
              </a:rPr>
              <a:t>But in keeping with his promise we are looking forward to a new heaven and a new earth, where righteousness dwells.</a:t>
            </a:r>
            <a:r>
              <a:rPr lang="en-US" sz="2800" b="1" baseline="30000" dirty="0">
                <a:latin typeface="Arial Hebrew Scholar"/>
                <a:cs typeface="Arial Hebrew Scholar"/>
              </a:rPr>
              <a:t>14 </a:t>
            </a:r>
            <a:r>
              <a:rPr lang="en-US" sz="2800" dirty="0">
                <a:latin typeface="Arial Hebrew Scholar"/>
                <a:cs typeface="Arial Hebrew Scholar"/>
              </a:rPr>
              <a:t>So then, dear friends, since you are looking forward to this, make every effort to be found spotless, blameless and at peace with him.</a:t>
            </a:r>
          </a:p>
        </p:txBody>
      </p:sp>
    </p:spTree>
    <p:extLst>
      <p:ext uri="{BB962C8B-B14F-4D97-AF65-F5344CB8AC3E}">
        <p14:creationId xmlns:p14="http://schemas.microsoft.com/office/powerpoint/2010/main" val="3996825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1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0"/>
            <a:ext cx="8798470" cy="6463308"/>
          </a:xfrm>
          <a:prstGeom prst="rect">
            <a:avLst/>
          </a:prstGeom>
        </p:spPr>
        <p:txBody>
          <a:bodyPr wrap="square">
            <a:spAutoFit/>
          </a:bodyPr>
          <a:lstStyle/>
          <a:p>
            <a:pPr algn="ctr"/>
            <a:endParaRPr lang="en-US" sz="5400" b="1" dirty="0" smtClean="0">
              <a:solidFill>
                <a:srgbClr val="FFFF00"/>
              </a:solidFill>
            </a:endParaRPr>
          </a:p>
          <a:p>
            <a:pPr algn="ct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“READY”</a:t>
            </a:r>
            <a:endPar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 U?</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5078313"/>
          </a:xfrm>
          <a:prstGeom prst="rect">
            <a:avLst/>
          </a:prstGeom>
        </p:spPr>
        <p:txBody>
          <a:bodyPr wrap="square">
            <a:spAutoFit/>
          </a:bodyPr>
          <a:lstStyle/>
          <a:p>
            <a:r>
              <a:rPr lang="en-US" sz="5400" b="1" dirty="0"/>
              <a:t>Luke 21:36 </a:t>
            </a:r>
            <a:r>
              <a:rPr lang="en-US" sz="5400" dirty="0"/>
              <a:t>"Be always on the watch, and pray that you may be able to escape all that is about to happen, and that you may be able to stand before the Son of Man."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55" y="126743"/>
            <a:ext cx="8959397" cy="5724644"/>
          </a:xfrm>
          <a:prstGeom prst="rect">
            <a:avLst/>
          </a:prstGeom>
        </p:spPr>
        <p:txBody>
          <a:bodyPr wrap="square">
            <a:spAutoFit/>
          </a:bodyPr>
          <a:lstStyle/>
          <a:p>
            <a:r>
              <a:rPr lang="en-US" sz="5400" b="1" dirty="0"/>
              <a:t>Luke 21:28</a:t>
            </a:r>
            <a:r>
              <a:rPr lang="en-US" sz="5400" dirty="0"/>
              <a:t> "When these things begin to take place, stand up and lift up your heads, because your redemption is drawing near."</a:t>
            </a:r>
            <a:r>
              <a:rPr lang="en-US" sz="4800" dirty="0"/>
              <a:t> </a:t>
            </a:r>
            <a:br>
              <a:rPr lang="en-US" sz="4800" dirty="0"/>
            </a:br>
            <a:r>
              <a:rPr lang="en-US" sz="4800" dirty="0"/>
              <a:t/>
            </a:r>
            <a:br>
              <a:rPr lang="en-US" sz="4800" dirty="0"/>
            </a:br>
            <a:endParaRPr lang="en-US" sz="4800" dirty="0">
              <a:latin typeface="Arial Hebrew Scholar"/>
              <a:cs typeface="Arial Hebrew Scholar"/>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9" y="108285"/>
            <a:ext cx="8831405" cy="6001643"/>
          </a:xfrm>
          <a:prstGeom prst="rect">
            <a:avLst/>
          </a:prstGeom>
        </p:spPr>
        <p:txBody>
          <a:bodyPr wrap="square">
            <a:spAutoFit/>
          </a:bodyPr>
          <a:lstStyle/>
          <a:p>
            <a:r>
              <a:rPr lang="en-US" sz="4400" b="1" dirty="0">
                <a:latin typeface="American Typewriter"/>
                <a:cs typeface="American Typewriter"/>
              </a:rPr>
              <a:t>John 5:</a:t>
            </a:r>
            <a:r>
              <a:rPr lang="en-US" sz="4400" b="1" dirty="0" smtClean="0">
                <a:latin typeface="American Typewriter"/>
                <a:cs typeface="American Typewriter"/>
              </a:rPr>
              <a:t>24</a:t>
            </a:r>
            <a:r>
              <a:rPr lang="en-US" sz="4800" dirty="0" smtClean="0">
                <a:latin typeface="American Typewriter"/>
                <a:cs typeface="American Typewriter"/>
              </a:rPr>
              <a:t>"</a:t>
            </a:r>
            <a:r>
              <a:rPr lang="en-US" sz="4800" dirty="0">
                <a:latin typeface="American Typewriter"/>
                <a:cs typeface="American Typewriter"/>
              </a:rPr>
              <a:t>I tell you the truth, whoever hears my word and believes him who sent me has eternal life and will not be condemned; he has crossed over from death to life". </a:t>
            </a:r>
            <a:br>
              <a:rPr lang="en-US" sz="4800" dirty="0">
                <a:latin typeface="American Typewriter"/>
                <a:cs typeface="American Typewriter"/>
              </a:rPr>
            </a:br>
            <a:r>
              <a:rPr lang="en-US" sz="4800" dirty="0">
                <a:latin typeface="American Typewriter"/>
                <a:cs typeface="American Typewriter"/>
              </a:rPr>
              <a:t/>
            </a:r>
            <a:br>
              <a:rPr lang="en-US" sz="4800" dirty="0">
                <a:latin typeface="American Typewriter"/>
                <a:cs typeface="American Typewriter"/>
              </a:rPr>
            </a:br>
            <a:endParaRPr lang="en-US" sz="4800" dirty="0">
              <a:latin typeface="American Typewriter"/>
              <a:cs typeface="American Typewriter"/>
            </a:endParaRP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65" y="196880"/>
            <a:ext cx="8614805" cy="4401205"/>
          </a:xfrm>
          <a:prstGeom prst="rect">
            <a:avLst/>
          </a:prstGeom>
        </p:spPr>
        <p:txBody>
          <a:bodyPr wrap="square">
            <a:spAutoFit/>
          </a:bodyPr>
          <a:lstStyle/>
          <a:p>
            <a:r>
              <a:rPr lang="en-US" sz="4000" b="1" dirty="0">
                <a:latin typeface="American Typewriter"/>
                <a:cs typeface="American Typewriter"/>
              </a:rPr>
              <a:t>1 Peter 1:7 </a:t>
            </a:r>
            <a:r>
              <a:rPr lang="en-US" sz="4000" b="1" dirty="0" smtClean="0">
                <a:latin typeface="American Typewriter"/>
                <a:cs typeface="American Typewriter"/>
              </a:rPr>
              <a:t> </a:t>
            </a:r>
            <a:r>
              <a:rPr lang="en-US" sz="4000" dirty="0" smtClean="0">
                <a:latin typeface="American Typewriter"/>
                <a:cs typeface="American Typewriter"/>
              </a:rPr>
              <a:t>These </a:t>
            </a:r>
            <a:r>
              <a:rPr lang="en-US" sz="4000" dirty="0">
                <a:latin typeface="American Typewriter"/>
                <a:cs typeface="American Typewriter"/>
              </a:rPr>
              <a:t>have come so that the proven genuineness of your faith—of greater worth than gold, which perishes even though refined by fire—may result in praise, glory and honor when Jesus Christ is revealed</a:t>
            </a:r>
            <a:r>
              <a:rPr lang="en-US" sz="4000" dirty="0">
                <a:latin typeface="American Typewriter"/>
                <a:cs typeface="American Typewriter"/>
              </a:rPr>
              <a:t> </a:t>
            </a:r>
            <a:endParaRPr lang="en-US" sz="4000" dirty="0">
              <a:latin typeface="American Typewriter"/>
              <a:cs typeface="American Typewrite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50" y="1"/>
            <a:ext cx="8931048" cy="6186309"/>
          </a:xfrm>
          <a:prstGeom prst="rect">
            <a:avLst/>
          </a:prstGeom>
        </p:spPr>
        <p:txBody>
          <a:bodyPr wrap="square">
            <a:spAutoFit/>
          </a:bodyPr>
          <a:lstStyle/>
          <a:p>
            <a:r>
              <a:rPr lang="en-US" sz="6600" b="1" dirty="0">
                <a:latin typeface="American Typewriter"/>
                <a:cs typeface="American Typewriter"/>
              </a:rPr>
              <a:t>1Peter 1:9</a:t>
            </a:r>
            <a:r>
              <a:rPr lang="en-US" sz="6600" dirty="0">
                <a:latin typeface="American Typewriter"/>
                <a:cs typeface="American Typewriter"/>
              </a:rPr>
              <a:t> "For you are receiving the end of your faith, the salvation of your souls" </a:t>
            </a:r>
            <a:br>
              <a:rPr lang="en-US" sz="6600" dirty="0">
                <a:latin typeface="American Typewriter"/>
                <a:cs typeface="American Typewriter"/>
              </a:rPr>
            </a:br>
            <a:endParaRPr lang="en-US" sz="6600" b="1" dirty="0">
              <a:latin typeface="American Typewriter"/>
              <a:cs typeface="American Typewriter"/>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601" y="114407"/>
            <a:ext cx="8792023" cy="4524315"/>
          </a:xfrm>
          <a:prstGeom prst="rect">
            <a:avLst/>
          </a:prstGeom>
        </p:spPr>
        <p:txBody>
          <a:bodyPr wrap="square">
            <a:spAutoFit/>
          </a:bodyPr>
          <a:lstStyle/>
          <a:p>
            <a:r>
              <a:rPr lang="en-US" sz="4800" b="1" dirty="0"/>
              <a:t>Romans 8:23</a:t>
            </a:r>
            <a:r>
              <a:rPr lang="en-US" sz="4800" b="1" baseline="30000" dirty="0"/>
              <a:t>  </a:t>
            </a:r>
            <a:r>
              <a:rPr lang="en-US" sz="4800" dirty="0"/>
              <a:t>Not only so, but we ourselves, who have the </a:t>
            </a:r>
            <a:r>
              <a:rPr lang="en-US" sz="4800" dirty="0" err="1"/>
              <a:t>firstfruits</a:t>
            </a:r>
            <a:r>
              <a:rPr lang="en-US" sz="4800" dirty="0"/>
              <a:t> of the Spirit, groan inwardly as we wait eagerly for our adoption to </a:t>
            </a:r>
            <a:r>
              <a:rPr lang="en-US" sz="4800" dirty="0" err="1"/>
              <a:t>sonship</a:t>
            </a:r>
            <a:r>
              <a:rPr lang="en-US" sz="4800" dirty="0"/>
              <a:t>, the redemption of our bodies.</a:t>
            </a:r>
            <a:endParaRPr lang="en-US" sz="4800" b="1" dirty="0"/>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147682" y="82606"/>
            <a:ext cx="8831406" cy="5078314"/>
          </a:xfrm>
          <a:prstGeom prst="rect">
            <a:avLst/>
          </a:prstGeom>
        </p:spPr>
        <p:txBody>
          <a:bodyPr wrap="square">
            <a:spAutoFit/>
          </a:bodyPr>
          <a:lstStyle/>
          <a:p>
            <a:r>
              <a:rPr lang="en-US" sz="3600" b="1" dirty="0"/>
              <a:t>1 Thessalonians 4:16-17</a:t>
            </a:r>
            <a:r>
              <a:rPr lang="en-US" sz="3600" b="1" baseline="30000" dirty="0"/>
              <a:t> </a:t>
            </a:r>
            <a:r>
              <a:rPr lang="en-US" sz="3600" baseline="30000" dirty="0"/>
              <a:t> </a:t>
            </a:r>
            <a:r>
              <a:rPr lang="en-US" sz="3600" dirty="0"/>
              <a:t> For the Lord himself will come down from heaven, with a loud command, with the voice of the archangel and with the trumpet call of God, and the dead in Christ will rise first. </a:t>
            </a:r>
            <a:r>
              <a:rPr lang="en-US" sz="3600" baseline="30000" dirty="0"/>
              <a:t>17 </a:t>
            </a:r>
            <a:r>
              <a:rPr lang="en-US" sz="3600" dirty="0"/>
              <a:t>After that, we who are still alive and are left will be caught up together with them in the clouds to meet the Lord in the air. And so we will be with the Lord forever</a:t>
            </a:r>
            <a:r>
              <a:rPr lang="en-US" sz="3600" b="1" dirty="0"/>
              <a:t>.</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4480</TotalTime>
  <Words>271</Words>
  <Application>Microsoft Macintosh PowerPoint</Application>
  <PresentationFormat>On-screen Show (16:9)</PresentationFormat>
  <Paragraphs>39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220</cp:revision>
  <dcterms:created xsi:type="dcterms:W3CDTF">2016-08-27T22:55:59Z</dcterms:created>
  <dcterms:modified xsi:type="dcterms:W3CDTF">2017-05-27T19:09:36Z</dcterms:modified>
</cp:coreProperties>
</file>