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99" r:id="rId2"/>
    <p:sldId id="289" r:id="rId3"/>
    <p:sldId id="279" r:id="rId4"/>
    <p:sldId id="292" r:id="rId5"/>
    <p:sldId id="332" r:id="rId6"/>
    <p:sldId id="323" r:id="rId7"/>
    <p:sldId id="326" r:id="rId8"/>
    <p:sldId id="303" r:id="rId9"/>
    <p:sldId id="325" r:id="rId10"/>
    <p:sldId id="327" r:id="rId11"/>
    <p:sldId id="324" r:id="rId12"/>
    <p:sldId id="302" r:id="rId13"/>
    <p:sldId id="331" r:id="rId14"/>
    <p:sldId id="26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ACC"/>
    <a:srgbClr val="506DF2"/>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7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4/8/17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2.docx"/><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1218471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28" y="206724"/>
            <a:ext cx="8817195" cy="4705442"/>
          </a:xfrm>
          <a:prstGeom prst="rect">
            <a:avLst/>
          </a:prstGeom>
        </p:spPr>
      </p:pic>
      <p:sp>
        <p:nvSpPr>
          <p:cNvPr id="3" name="TextBox 2"/>
          <p:cNvSpPr txBox="1"/>
          <p:nvPr/>
        </p:nvSpPr>
        <p:spPr>
          <a:xfrm>
            <a:off x="157528" y="295321"/>
            <a:ext cx="6133741" cy="4801314"/>
          </a:xfrm>
          <a:prstGeom prst="rect">
            <a:avLst/>
          </a:prstGeom>
          <a:noFill/>
        </p:spPr>
        <p:txBody>
          <a:bodyPr wrap="square" rtlCol="0">
            <a:spAutoFit/>
          </a:bodyPr>
          <a:lstStyle/>
          <a:p>
            <a:r>
              <a:rPr lang="en-US" sz="2400" b="1" dirty="0">
                <a:solidFill>
                  <a:srgbClr val="000000"/>
                </a:solidFill>
              </a:rPr>
              <a:t>Zechariah 9:9-10  Rejoice greatly, O daughter of Zion! Shout aloud, O daughter of Jerusalem! Behold, your king is coming to you; righteous and having salvation is he, humble and mounted on a donkey, on a colt, the foal of a donkey.</a:t>
            </a:r>
            <a:br>
              <a:rPr lang="en-US" sz="2400" b="1" dirty="0">
                <a:solidFill>
                  <a:srgbClr val="000000"/>
                </a:solidFill>
              </a:rPr>
            </a:br>
            <a:r>
              <a:rPr lang="en-US" sz="2400" b="1" dirty="0">
                <a:solidFill>
                  <a:srgbClr val="000000"/>
                </a:solidFill>
              </a:rPr>
              <a:t> </a:t>
            </a:r>
            <a:r>
              <a:rPr lang="en-US" sz="2400" b="1" i="1" baseline="30000" dirty="0">
                <a:solidFill>
                  <a:srgbClr val="000000"/>
                </a:solidFill>
              </a:rPr>
              <a:t>10</a:t>
            </a:r>
            <a:r>
              <a:rPr lang="en-US" sz="2400" b="1" i="1" dirty="0">
                <a:solidFill>
                  <a:srgbClr val="000000"/>
                </a:solidFill>
              </a:rPr>
              <a:t> I will cut off the chariot from Ephraim and the war horse from Jerusalem; and the battle bow shall be cut off,  and he shall speak peace to the nations; his rule shall be from sea to sea, and from the River to the ends of the earth.</a:t>
            </a:r>
            <a:endParaRPr lang="en-US" sz="2400" b="1" dirty="0">
              <a:solidFill>
                <a:srgbClr val="000000"/>
              </a:solidFill>
            </a:endParaRPr>
          </a:p>
          <a:p>
            <a:endParaRPr lang="en-US" dirty="0"/>
          </a:p>
        </p:txBody>
      </p:sp>
    </p:spTree>
    <p:extLst>
      <p:ext uri="{BB962C8B-B14F-4D97-AF65-F5344CB8AC3E}">
        <p14:creationId xmlns:p14="http://schemas.microsoft.com/office/powerpoint/2010/main" val="27224457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446" y="190500"/>
            <a:ext cx="8683724" cy="4762500"/>
          </a:xfrm>
          <a:prstGeom prst="rect">
            <a:avLst/>
          </a:prstGeom>
        </p:spPr>
      </p:pic>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103249" y="47934"/>
            <a:ext cx="7231642" cy="4401205"/>
          </a:xfrm>
          <a:prstGeom prst="rect">
            <a:avLst/>
          </a:prstGeom>
        </p:spPr>
        <p:txBody>
          <a:bodyPr wrap="square">
            <a:spAutoFit/>
          </a:bodyPr>
          <a:lstStyle/>
          <a:p>
            <a:r>
              <a:rPr lang="en-US" sz="2800" b="1" dirty="0">
                <a:solidFill>
                  <a:schemeClr val="bg1"/>
                </a:solidFill>
              </a:rPr>
              <a:t>Philippians 2:5-8 </a:t>
            </a:r>
            <a:r>
              <a:rPr lang="en-US" sz="2800" dirty="0">
                <a:solidFill>
                  <a:schemeClr val="bg1"/>
                </a:solidFill>
              </a:rPr>
              <a:t>In your relationships with one another, have the same mindset as Christ Jesus: </a:t>
            </a:r>
            <a:r>
              <a:rPr lang="en-US" sz="2800" baseline="30000" dirty="0">
                <a:solidFill>
                  <a:schemeClr val="bg1"/>
                </a:solidFill>
              </a:rPr>
              <a:t>6 </a:t>
            </a:r>
            <a:r>
              <a:rPr lang="en-US" sz="2800" dirty="0">
                <a:solidFill>
                  <a:schemeClr val="bg1"/>
                </a:solidFill>
              </a:rPr>
              <a:t>Who, being in very nature God,  did not consider equality with God something to be used to his own advantage; </a:t>
            </a:r>
            <a:r>
              <a:rPr lang="en-US" sz="2800" baseline="30000" dirty="0">
                <a:solidFill>
                  <a:schemeClr val="bg1"/>
                </a:solidFill>
              </a:rPr>
              <a:t>7</a:t>
            </a:r>
            <a:r>
              <a:rPr lang="en-US" sz="2800" dirty="0">
                <a:solidFill>
                  <a:schemeClr val="bg1"/>
                </a:solidFill>
              </a:rPr>
              <a:t> rather, he made himself nothing by taking the very nature of a servant, being made in human likeness</a:t>
            </a:r>
            <a:r>
              <a:rPr lang="en-US" sz="2800" baseline="30000" dirty="0">
                <a:solidFill>
                  <a:schemeClr val="bg1"/>
                </a:solidFill>
              </a:rPr>
              <a:t>.8 </a:t>
            </a:r>
            <a:r>
              <a:rPr lang="en-US" sz="2800" dirty="0">
                <a:solidFill>
                  <a:schemeClr val="bg1"/>
                </a:solidFill>
              </a:rPr>
              <a:t>And being found in appearance as a man, he humbled himself by becoming obedient to death—even death on a cross!</a:t>
            </a:r>
          </a:p>
        </p:txBody>
      </p:sp>
      <p:sp>
        <p:nvSpPr>
          <p:cNvPr id="6" name="Rectangle 5"/>
          <p:cNvSpPr/>
          <p:nvPr/>
        </p:nvSpPr>
        <p:spPr>
          <a:xfrm>
            <a:off x="196909" y="167349"/>
            <a:ext cx="8762487" cy="3970318"/>
          </a:xfrm>
          <a:prstGeom prst="rect">
            <a:avLst/>
          </a:prstGeom>
        </p:spPr>
        <p:txBody>
          <a:bodyPr wrap="square">
            <a:spAutoFit/>
          </a:bodyPr>
          <a:lstStyle/>
          <a:p>
            <a:r>
              <a:rPr lang="en-US" sz="2800" b="1" dirty="0">
                <a:latin typeface="American Typewriter"/>
                <a:cs typeface="American Typewriter"/>
              </a:rPr>
              <a:t>Philippians 2:5-8 </a:t>
            </a:r>
            <a:r>
              <a:rPr lang="en-US" sz="2800" dirty="0">
                <a:latin typeface="American Typewriter"/>
                <a:cs typeface="American Typewriter"/>
              </a:rPr>
              <a:t>In your relationships with one another, have the same mindset as Christ Jesus: </a:t>
            </a:r>
            <a:r>
              <a:rPr lang="en-US" sz="2800" baseline="30000" dirty="0">
                <a:latin typeface="American Typewriter"/>
                <a:cs typeface="American Typewriter"/>
              </a:rPr>
              <a:t>6 </a:t>
            </a:r>
            <a:r>
              <a:rPr lang="en-US" sz="2800" dirty="0">
                <a:latin typeface="American Typewriter"/>
                <a:cs typeface="American Typewriter"/>
              </a:rPr>
              <a:t>Who, being in very nature God,  did not consider equality with God something to be used to his own advantage; </a:t>
            </a:r>
            <a:r>
              <a:rPr lang="en-US" sz="2800" baseline="30000" dirty="0">
                <a:latin typeface="American Typewriter"/>
                <a:cs typeface="American Typewriter"/>
              </a:rPr>
              <a:t>7</a:t>
            </a:r>
            <a:r>
              <a:rPr lang="en-US" sz="2800" dirty="0">
                <a:latin typeface="American Typewriter"/>
                <a:cs typeface="American Typewriter"/>
              </a:rPr>
              <a:t> rather, he made himself nothing by taking the very nature of a servant, being made in human likeness</a:t>
            </a:r>
            <a:r>
              <a:rPr lang="en-US" sz="2800" baseline="30000" dirty="0">
                <a:latin typeface="American Typewriter"/>
                <a:cs typeface="American Typewriter"/>
              </a:rPr>
              <a:t>.8 </a:t>
            </a:r>
            <a:r>
              <a:rPr lang="en-US" sz="2800" dirty="0">
                <a:latin typeface="American Typewriter"/>
                <a:cs typeface="American Typewriter"/>
              </a:rPr>
              <a:t>And being found in appearance as a man, he humbled himself by becoming obedient to death—even death on a cross!</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608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11"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63145" y="315009"/>
            <a:ext cx="8798470" cy="6340197"/>
          </a:xfrm>
          <a:prstGeom prst="rect">
            <a:avLst/>
          </a:prstGeom>
        </p:spPr>
        <p:txBody>
          <a:bodyPr wrap="square">
            <a:spAutoFit/>
          </a:bodyPr>
          <a:lstStyle/>
          <a:p>
            <a:pPr algn="ctr"/>
            <a:endParaRPr lang="en-US" sz="5400" b="1" dirty="0" smtClean="0">
              <a:solidFill>
                <a:srgbClr val="FFFF00"/>
              </a:solidFill>
            </a:endParaRPr>
          </a:p>
          <a:p>
            <a:pPr algn="ctr"/>
            <a:r>
              <a:rPr lang="en-US" sz="8000" b="1" dirty="0" smtClean="0">
                <a:effectLst>
                  <a:glow rad="228600">
                    <a:schemeClr val="accent1">
                      <a:satMod val="175000"/>
                      <a:alpha val="40000"/>
                    </a:schemeClr>
                  </a:glow>
                </a:effectLst>
              </a:rPr>
              <a:t>“</a:t>
            </a:r>
            <a:r>
              <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NOT WHAT WAS EXPECTED</a:t>
            </a:r>
            <a:r>
              <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8000" b="1" dirty="0" smtClean="0">
                <a:effectLst>
                  <a:glow rad="228600">
                    <a:schemeClr val="accent1">
                      <a:satMod val="175000"/>
                      <a:alpha val="40000"/>
                    </a:schemeClr>
                  </a:glow>
                </a:effectLst>
              </a:rPr>
              <a:t>”</a:t>
            </a:r>
            <a:endParaRPr lang="en-US" sz="8000" dirty="0">
              <a:effectLst>
                <a:glow rad="228600">
                  <a:schemeClr val="accent1">
                    <a:satMod val="175000"/>
                    <a:alpha val="40000"/>
                  </a:schemeClr>
                </a:glow>
              </a:effectLst>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373187" y="364229"/>
            <a:ext cx="8450787" cy="4469183"/>
          </a:xfrm>
          <a:prstGeom prst="rect">
            <a:avLst/>
          </a:prstGeom>
        </p:spPr>
      </p:pic>
      <p:sp>
        <p:nvSpPr>
          <p:cNvPr id="4" name="Rectangle 3"/>
          <p:cNvSpPr/>
          <p:nvPr/>
        </p:nvSpPr>
        <p:spPr>
          <a:xfrm>
            <a:off x="610420" y="918276"/>
            <a:ext cx="7837011" cy="3477875"/>
          </a:xfrm>
          <a:prstGeom prst="rect">
            <a:avLst/>
          </a:prstGeom>
        </p:spPr>
        <p:txBody>
          <a:bodyPr wrap="square">
            <a:spAutoFit/>
          </a:bodyPr>
          <a:lstStyle/>
          <a:p>
            <a:r>
              <a:rPr lang="en-US" sz="4400" b="1" dirty="0">
                <a:solidFill>
                  <a:schemeClr val="bg1"/>
                </a:solidFill>
              </a:rPr>
              <a:t>Psalm 118:25-26 Lord, save us! Lord, grant us success! </a:t>
            </a:r>
            <a:r>
              <a:rPr lang="en-US" sz="4400" b="1" baseline="30000" dirty="0">
                <a:solidFill>
                  <a:schemeClr val="bg1"/>
                </a:solidFill>
              </a:rPr>
              <a:t>26</a:t>
            </a:r>
            <a:r>
              <a:rPr lang="en-US" sz="4400" b="1" dirty="0">
                <a:solidFill>
                  <a:schemeClr val="bg1"/>
                </a:solidFill>
              </a:rPr>
              <a:t> Blessed is he who comes in the name of the Lord. From the house of the Lord we bless you</a:t>
            </a:r>
            <a:r>
              <a:rPr lang="en-US" sz="4400" b="1" dirty="0">
                <a:solidFill>
                  <a:schemeClr val="bg1"/>
                </a:solidFill>
              </a:rPr>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4401205"/>
          </a:xfrm>
          <a:prstGeom prst="rect">
            <a:avLst/>
          </a:prstGeom>
        </p:spPr>
        <p:txBody>
          <a:bodyPr wrap="square">
            <a:spAutoFit/>
          </a:bodyPr>
          <a:lstStyle/>
          <a:p>
            <a:r>
              <a:rPr lang="en-US" sz="4000" b="1" dirty="0">
                <a:solidFill>
                  <a:srgbClr val="000000"/>
                </a:solidFill>
              </a:rPr>
              <a:t>Matthew 21:9 </a:t>
            </a:r>
            <a:r>
              <a:rPr lang="en-US" sz="4000" dirty="0">
                <a:solidFill>
                  <a:srgbClr val="000000"/>
                </a:solidFill>
              </a:rPr>
              <a:t>The crowds that went ahead of him and those that followed shouted, “Hosanna to the Son of David!” “Blessed is he who comes in the name of the Lord!” “Hosanna in the highest heaven!”</a:t>
            </a:r>
          </a:p>
          <a:p>
            <a:r>
              <a:rPr lang="en-US" sz="4000" dirty="0"/>
              <a:t> </a:t>
            </a:r>
          </a:p>
        </p:txBody>
      </p:sp>
    </p:spTree>
    <p:extLst>
      <p:ext uri="{BB962C8B-B14F-4D97-AF65-F5344CB8AC3E}">
        <p14:creationId xmlns:p14="http://schemas.microsoft.com/office/powerpoint/2010/main" val="19972425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760" y="157504"/>
            <a:ext cx="4606768" cy="4764506"/>
          </a:xfrm>
          <a:prstGeom prst="rect">
            <a:avLst/>
          </a:prstGeom>
        </p:spPr>
      </p:pic>
      <p:sp>
        <p:nvSpPr>
          <p:cNvPr id="3" name="Rectangle 2"/>
          <p:cNvSpPr/>
          <p:nvPr/>
        </p:nvSpPr>
        <p:spPr>
          <a:xfrm>
            <a:off x="4843981" y="157504"/>
            <a:ext cx="4199717" cy="3970318"/>
          </a:xfrm>
          <a:prstGeom prst="rect">
            <a:avLst/>
          </a:prstGeom>
        </p:spPr>
        <p:txBody>
          <a:bodyPr wrap="square">
            <a:spAutoFit/>
          </a:bodyPr>
          <a:lstStyle/>
          <a:p>
            <a:r>
              <a:rPr lang="en-US" sz="2800" b="1" dirty="0"/>
              <a:t>Zechariah 9:9</a:t>
            </a:r>
            <a:r>
              <a:rPr lang="en-US" sz="2800" dirty="0"/>
              <a:t> </a:t>
            </a:r>
            <a:r>
              <a:rPr lang="en-US" sz="2800" dirty="0" smtClean="0"/>
              <a:t>Rejoice </a:t>
            </a:r>
            <a:r>
              <a:rPr lang="en-US" sz="2800" dirty="0"/>
              <a:t>greatly, O daughter of Zion! Shout aloud, O daughter of Jerusalem! Behold, your king is coming to you righteous and having salvation is he, humble and mounted on a donkey, on a colt, the foal of a donkey.</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45" y="65186"/>
            <a:ext cx="8664033" cy="5078314"/>
          </a:xfrm>
          <a:prstGeom prst="rect">
            <a:avLst/>
          </a:prstGeom>
        </p:spPr>
        <p:txBody>
          <a:bodyPr wrap="square">
            <a:spAutoFit/>
          </a:bodyPr>
          <a:lstStyle/>
          <a:p>
            <a:r>
              <a:rPr lang="en-US" sz="3600" b="1" dirty="0"/>
              <a:t>Matthew 23:37-39 </a:t>
            </a:r>
            <a:r>
              <a:rPr lang="en-US" sz="3600" dirty="0"/>
              <a:t> “Jerusalem, Jerusalem, you who kill the prophets and stone those sent to you, how often I have longed to gather your children together, as a hen gathers her chicks under her wings, and you were not willing</a:t>
            </a:r>
            <a:r>
              <a:rPr lang="en-US" sz="3600" baseline="30000" dirty="0"/>
              <a:t>.38 </a:t>
            </a:r>
            <a:r>
              <a:rPr lang="en-US" sz="3600" dirty="0"/>
              <a:t>Look, your house is left to you desolate. </a:t>
            </a:r>
            <a:r>
              <a:rPr lang="en-US" sz="3600" baseline="30000" dirty="0"/>
              <a:t>39</a:t>
            </a:r>
            <a:r>
              <a:rPr lang="en-US" sz="3600" dirty="0"/>
              <a:t> For I tell you, you will not see me again until you say, ‘Blessed is he who comes in the name of the Lord.’”</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080273" cy="5143500"/>
          </a:xfrm>
          <a:prstGeom prst="rect">
            <a:avLst/>
          </a:prstGeom>
        </p:spPr>
      </p:pic>
      <p:sp>
        <p:nvSpPr>
          <p:cNvPr id="4" name="Rectangle 3"/>
          <p:cNvSpPr/>
          <p:nvPr/>
        </p:nvSpPr>
        <p:spPr>
          <a:xfrm>
            <a:off x="5080272" y="129345"/>
            <a:ext cx="4063727" cy="4401205"/>
          </a:xfrm>
          <a:prstGeom prst="rect">
            <a:avLst/>
          </a:prstGeom>
        </p:spPr>
        <p:txBody>
          <a:bodyPr wrap="square">
            <a:spAutoFit/>
          </a:bodyPr>
          <a:lstStyle/>
          <a:p>
            <a:pPr algn="ctr"/>
            <a:r>
              <a:rPr lang="en-US" sz="2800" b="1" dirty="0"/>
              <a:t>Luke 19:45-46 </a:t>
            </a:r>
            <a:endParaRPr lang="en-US" sz="2800" b="1" dirty="0" smtClean="0"/>
          </a:p>
          <a:p>
            <a:r>
              <a:rPr lang="en-US" sz="2800" dirty="0" smtClean="0"/>
              <a:t>When </a:t>
            </a:r>
            <a:r>
              <a:rPr lang="en-US" sz="2800" dirty="0"/>
              <a:t>Jesus entered the temple courts, he began to drive out those who were selling. </a:t>
            </a:r>
            <a:r>
              <a:rPr lang="en-US" sz="2800" baseline="30000" dirty="0"/>
              <a:t>46</a:t>
            </a:r>
            <a:r>
              <a:rPr lang="en-US" sz="2800" dirty="0"/>
              <a:t> “It is written,” he said to them, “‘My house will be a house of prayer’; but you have made it ‘a den of robbers.’”</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92" y="147661"/>
            <a:ext cx="8673878" cy="3785652"/>
          </a:xfrm>
          <a:prstGeom prst="rect">
            <a:avLst/>
          </a:prstGeom>
        </p:spPr>
        <p:txBody>
          <a:bodyPr wrap="square">
            <a:spAutoFit/>
          </a:bodyPr>
          <a:lstStyle/>
          <a:p>
            <a:r>
              <a:rPr lang="en-US" sz="4000" b="1" dirty="0">
                <a:latin typeface="American Typewriter"/>
                <a:cs typeface="American Typewriter"/>
              </a:rPr>
              <a:t>John 12:16</a:t>
            </a:r>
            <a:r>
              <a:rPr lang="en-US" sz="4000" dirty="0">
                <a:latin typeface="American Typewriter"/>
                <a:cs typeface="American Typewriter"/>
              </a:rPr>
              <a:t> His disciples did not understand these things at first, but when Jesus was glorified, then they remembered that these things had been written about him and had been done to him. </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6542</TotalTime>
  <Words>132</Words>
  <Application>Microsoft Macintosh PowerPoint</Application>
  <PresentationFormat>On-screen Show (16:9)</PresentationFormat>
  <Paragraphs>18</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268</cp:revision>
  <dcterms:created xsi:type="dcterms:W3CDTF">2016-08-27T22:55:59Z</dcterms:created>
  <dcterms:modified xsi:type="dcterms:W3CDTF">2017-04-08T23:04:19Z</dcterms:modified>
</cp:coreProperties>
</file>