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89" r:id="rId2"/>
    <p:sldId id="322" r:id="rId3"/>
    <p:sldId id="279" r:id="rId4"/>
    <p:sldId id="292" r:id="rId5"/>
    <p:sldId id="334" r:id="rId6"/>
    <p:sldId id="300" r:id="rId7"/>
    <p:sldId id="335" r:id="rId8"/>
    <p:sldId id="317" r:id="rId9"/>
    <p:sldId id="303" r:id="rId10"/>
    <p:sldId id="302" r:id="rId11"/>
    <p:sldId id="313" r:id="rId12"/>
    <p:sldId id="305" r:id="rId13"/>
    <p:sldId id="306" r:id="rId14"/>
    <p:sldId id="336" r:id="rId15"/>
    <p:sldId id="337" r:id="rId16"/>
    <p:sldId id="338" r:id="rId17"/>
    <p:sldId id="26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9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9/23/17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9/23/17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9/23/17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9/23/17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9/23/17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9/23/17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9/23/17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9/23/17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9/23/17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25"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sp>
        <p:nvSpPr>
          <p:cNvPr id="4" name="Rectangle 3"/>
          <p:cNvSpPr/>
          <p:nvPr/>
        </p:nvSpPr>
        <p:spPr>
          <a:xfrm>
            <a:off x="531657" y="371100"/>
            <a:ext cx="8142221" cy="4524316"/>
          </a:xfrm>
          <a:prstGeom prst="rect">
            <a:avLst/>
          </a:prstGeom>
        </p:spPr>
        <p:txBody>
          <a:bodyPr wrap="square">
            <a:spAutoFit/>
          </a:bodyPr>
          <a:lstStyle/>
          <a:p>
            <a:pPr algn="ctr"/>
            <a:r>
              <a:rPr lang="en-US" sz="3600" b="1" dirty="0">
                <a:latin typeface="Arial Hebrew Scholar"/>
                <a:cs typeface="Arial Hebrew Scholar"/>
              </a:rPr>
              <a:t>2 Corinthians 5:18-19</a:t>
            </a:r>
            <a:r>
              <a:rPr lang="en-US" sz="3600" b="1" baseline="30000" dirty="0">
                <a:latin typeface="Arial Hebrew Scholar"/>
                <a:cs typeface="Arial Hebrew Scholar"/>
              </a:rPr>
              <a:t> </a:t>
            </a:r>
            <a:endParaRPr lang="en-US" sz="3600" b="1" baseline="30000" dirty="0" smtClean="0">
              <a:latin typeface="Arial Hebrew Scholar"/>
              <a:cs typeface="Arial Hebrew Scholar"/>
            </a:endParaRPr>
          </a:p>
          <a:p>
            <a:r>
              <a:rPr lang="en-US" sz="3600" dirty="0" smtClean="0">
                <a:latin typeface="Arial Hebrew Scholar"/>
                <a:cs typeface="Arial Hebrew Scholar"/>
              </a:rPr>
              <a:t>All </a:t>
            </a:r>
            <a:r>
              <a:rPr lang="en-US" sz="3600" dirty="0">
                <a:latin typeface="Arial Hebrew Scholar"/>
                <a:cs typeface="Arial Hebrew Scholar"/>
              </a:rPr>
              <a:t>this is from God, who reconciled us to himself through Christ and gave us the ministry of reconciliation: </a:t>
            </a:r>
            <a:r>
              <a:rPr lang="en-US" sz="3600" b="1" baseline="30000" dirty="0">
                <a:latin typeface="Arial Hebrew Scholar"/>
                <a:cs typeface="Arial Hebrew Scholar"/>
              </a:rPr>
              <a:t>19 </a:t>
            </a:r>
            <a:r>
              <a:rPr lang="en-US" sz="3600" dirty="0">
                <a:latin typeface="Arial Hebrew Scholar"/>
                <a:cs typeface="Arial Hebrew Scholar"/>
              </a:rPr>
              <a:t>that God was reconciling the world to himself in Christ, not counting people’s sins against them. And he has committed to us the message of reconciliation</a:t>
            </a:r>
            <a:r>
              <a:rPr lang="en-US" sz="3600" dirty="0">
                <a:latin typeface="Arial Hebrew Scholar"/>
                <a:cs typeface="Arial Hebrew Scholar"/>
              </a:rPr>
              <a:t> </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738" y="236256"/>
            <a:ext cx="8299749" cy="4678204"/>
          </a:xfrm>
          <a:prstGeom prst="rect">
            <a:avLst/>
          </a:prstGeom>
        </p:spPr>
        <p:txBody>
          <a:bodyPr wrap="square">
            <a:spAutoFit/>
          </a:bodyPr>
          <a:lstStyle/>
          <a:p>
            <a:r>
              <a:rPr lang="en-US" sz="2800" b="1" dirty="0">
                <a:latin typeface="Arial Hebrew Scholar"/>
                <a:cs typeface="Arial Hebrew Scholar"/>
              </a:rPr>
              <a:t>Romans 5:8</a:t>
            </a:r>
            <a:r>
              <a:rPr lang="en-US" sz="2800" dirty="0">
                <a:latin typeface="Arial Hebrew Scholar"/>
                <a:cs typeface="Arial Hebrew Scholar"/>
              </a:rPr>
              <a:t> But God demonstrates his own love for us in this: While we were still sinners, Christ died for us.</a:t>
            </a:r>
            <a:endParaRPr lang="en-US" sz="2800" b="1" dirty="0">
              <a:latin typeface="Arial Hebrew Scholar"/>
              <a:cs typeface="Arial Hebrew Scholar"/>
            </a:endParaRPr>
          </a:p>
          <a:p>
            <a:r>
              <a:rPr lang="en-US" sz="2800" b="1" dirty="0">
                <a:latin typeface="Arial Hebrew Scholar"/>
                <a:cs typeface="Arial Hebrew Scholar"/>
              </a:rPr>
              <a:t> </a:t>
            </a:r>
          </a:p>
          <a:p>
            <a:r>
              <a:rPr lang="en-US" sz="2800" b="1" dirty="0">
                <a:latin typeface="Arial Hebrew Scholar"/>
                <a:cs typeface="Arial Hebrew Scholar"/>
              </a:rPr>
              <a:t>John 3:16</a:t>
            </a:r>
            <a:r>
              <a:rPr lang="en-US" sz="2800" b="1" baseline="30000" dirty="0">
                <a:latin typeface="Arial Hebrew Scholar"/>
                <a:cs typeface="Arial Hebrew Scholar"/>
              </a:rPr>
              <a:t> </a:t>
            </a:r>
            <a:r>
              <a:rPr lang="en-US" sz="2800" dirty="0">
                <a:latin typeface="Arial Hebrew Scholar"/>
                <a:cs typeface="Arial Hebrew Scholar"/>
              </a:rPr>
              <a:t>For God so loved the world that he gave his one and only Son, that whoever believes in him shall not perish but have eternal life.</a:t>
            </a:r>
            <a:endParaRPr lang="en-US" sz="2800" b="1" dirty="0">
              <a:latin typeface="Arial Hebrew Scholar"/>
              <a:cs typeface="Arial Hebrew Scholar"/>
            </a:endParaRPr>
          </a:p>
          <a:p>
            <a:r>
              <a:rPr lang="en-US" sz="2800" b="1" dirty="0">
                <a:latin typeface="Arial Hebrew Scholar"/>
                <a:cs typeface="Arial Hebrew Scholar"/>
              </a:rPr>
              <a:t> </a:t>
            </a:r>
          </a:p>
          <a:p>
            <a:r>
              <a:rPr lang="en-US" sz="2800" b="1" dirty="0">
                <a:latin typeface="Arial Hebrew Scholar"/>
                <a:cs typeface="Arial Hebrew Scholar"/>
              </a:rPr>
              <a:t>Ephesians 2:8</a:t>
            </a:r>
            <a:r>
              <a:rPr lang="en-US" sz="2800" b="1" baseline="30000" dirty="0">
                <a:latin typeface="Arial Hebrew Scholar"/>
                <a:cs typeface="Arial Hebrew Scholar"/>
              </a:rPr>
              <a:t> </a:t>
            </a:r>
            <a:r>
              <a:rPr lang="en-US" sz="2800" dirty="0">
                <a:latin typeface="Arial Hebrew Scholar"/>
                <a:cs typeface="Arial Hebrew Scholar"/>
              </a:rPr>
              <a:t>For it is by grace you have been saved, through faith—and this is not from yourselves, it is the gift of God</a:t>
            </a:r>
            <a:endParaRPr lang="en-US" sz="2800" b="1" dirty="0">
              <a:latin typeface="Arial Hebrew Scholar"/>
              <a:cs typeface="Arial Hebrew Scholar"/>
            </a:endParaRPr>
          </a:p>
          <a:p>
            <a:r>
              <a:rPr lang="en-US" i="1" dirty="0"/>
              <a:t> </a:t>
            </a:r>
            <a:endParaRPr lang="en-US" dirty="0"/>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4" name="Rectangle 3"/>
          <p:cNvSpPr/>
          <p:nvPr/>
        </p:nvSpPr>
        <p:spPr>
          <a:xfrm>
            <a:off x="758103" y="521100"/>
            <a:ext cx="7689328" cy="1323439"/>
          </a:xfrm>
          <a:prstGeom prst="rect">
            <a:avLst/>
          </a:prstGeom>
        </p:spPr>
        <p:txBody>
          <a:bodyPr wrap="square">
            <a:spAutoFit/>
          </a:bodyPr>
          <a:lstStyle/>
          <a:p>
            <a:r>
              <a:rPr lang="en-US" sz="4000" i="1" dirty="0"/>
              <a:t> </a:t>
            </a:r>
            <a:endParaRPr lang="en-US" sz="4000" dirty="0"/>
          </a:p>
          <a:p>
            <a:pPr algn="ctr"/>
            <a:r>
              <a:rPr lang="en-US" sz="4000" b="1" dirty="0">
                <a:latin typeface="Arial Hebrew Scholar"/>
                <a:cs typeface="Arial Hebrew Scholar"/>
              </a:rPr>
              <a:t> </a:t>
            </a:r>
          </a:p>
        </p:txBody>
      </p:sp>
      <p:sp>
        <p:nvSpPr>
          <p:cNvPr id="2" name="Rectangle 1"/>
          <p:cNvSpPr/>
          <p:nvPr/>
        </p:nvSpPr>
        <p:spPr>
          <a:xfrm>
            <a:off x="364283" y="442982"/>
            <a:ext cx="8309595" cy="4216539"/>
          </a:xfrm>
          <a:prstGeom prst="rect">
            <a:avLst/>
          </a:prstGeom>
        </p:spPr>
        <p:txBody>
          <a:bodyPr wrap="square">
            <a:spAutoFit/>
          </a:bodyPr>
          <a:lstStyle/>
          <a:p>
            <a:pPr algn="ctr"/>
            <a:r>
              <a:rPr lang="en-US" sz="4800" b="1" dirty="0"/>
              <a:t>Philippians 1:</a:t>
            </a:r>
            <a:r>
              <a:rPr lang="en-US" sz="4800" b="1" dirty="0" smtClean="0"/>
              <a:t>6</a:t>
            </a:r>
          </a:p>
          <a:p>
            <a:pPr algn="ctr"/>
            <a:r>
              <a:rPr lang="en-US" sz="4800" b="1" baseline="30000" dirty="0"/>
              <a:t> </a:t>
            </a:r>
            <a:r>
              <a:rPr lang="en-US" sz="4400" dirty="0"/>
              <a:t>being confident of this, that he who began a good work in you will carry it on </a:t>
            </a:r>
            <a:r>
              <a:rPr lang="en-US" sz="4400" dirty="0" smtClean="0"/>
              <a:t>to completion</a:t>
            </a:r>
            <a:r>
              <a:rPr lang="en-US" sz="4400" dirty="0"/>
              <a:t> until the day of Christ Jesus.</a:t>
            </a:r>
            <a:endParaRPr lang="en-US" sz="4400" b="1" dirty="0"/>
          </a:p>
          <a:p>
            <a:pPr algn="ctr"/>
            <a:r>
              <a:rPr lang="en-US" sz="4400" i="1" dirty="0"/>
              <a:t> </a:t>
            </a:r>
            <a:endParaRPr lang="en-US" sz="4400"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120" y="409399"/>
            <a:ext cx="8220985" cy="4154983"/>
          </a:xfrm>
          <a:prstGeom prst="rect">
            <a:avLst/>
          </a:prstGeom>
        </p:spPr>
        <p:txBody>
          <a:bodyPr wrap="square">
            <a:spAutoFit/>
          </a:bodyPr>
          <a:lstStyle/>
          <a:p>
            <a:pPr algn="ctr"/>
            <a:r>
              <a:rPr lang="en-US" sz="4400" b="1" dirty="0"/>
              <a:t>2 Corinthians 5:20</a:t>
            </a:r>
            <a:r>
              <a:rPr lang="en-US" sz="4400" b="1" baseline="30000" dirty="0"/>
              <a:t> </a:t>
            </a:r>
            <a:endParaRPr lang="en-US" sz="4400" b="1" baseline="30000" dirty="0" smtClean="0"/>
          </a:p>
          <a:p>
            <a:pPr algn="ctr"/>
            <a:r>
              <a:rPr lang="en-US" sz="4400" dirty="0" smtClean="0"/>
              <a:t>We </a:t>
            </a:r>
            <a:r>
              <a:rPr lang="en-US" sz="4400" dirty="0"/>
              <a:t>are therefore Christ’s ambassadors, as though God were making his appeal through us. We implore you on Christ’s behalf: Be reconciled to God.</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1657" y="255944"/>
            <a:ext cx="8083147" cy="4801314"/>
          </a:xfrm>
          <a:prstGeom prst="rect">
            <a:avLst/>
          </a:prstGeom>
        </p:spPr>
        <p:txBody>
          <a:bodyPr wrap="square">
            <a:spAutoFit/>
          </a:bodyPr>
          <a:lstStyle/>
          <a:p>
            <a:pPr algn="ctr"/>
            <a:r>
              <a:rPr lang="en-US" sz="3200" b="1" dirty="0">
                <a:latin typeface="Arial Hebrew Scholar"/>
                <a:cs typeface="Arial Hebrew Scholar"/>
              </a:rPr>
              <a:t>2 Corinthians 5:21-6:2  </a:t>
            </a:r>
            <a:endParaRPr lang="en-US" sz="3200" b="1" dirty="0" smtClean="0">
              <a:latin typeface="Arial Hebrew Scholar"/>
              <a:cs typeface="Arial Hebrew Scholar"/>
            </a:endParaRPr>
          </a:p>
          <a:p>
            <a:r>
              <a:rPr lang="en-US" sz="3200" dirty="0" smtClean="0">
                <a:latin typeface="Arial Hebrew Scholar"/>
                <a:cs typeface="Arial Hebrew Scholar"/>
              </a:rPr>
              <a:t>God </a:t>
            </a:r>
            <a:r>
              <a:rPr lang="en-US" sz="3200" dirty="0">
                <a:latin typeface="Arial Hebrew Scholar"/>
                <a:cs typeface="Arial Hebrew Scholar"/>
              </a:rPr>
              <a:t>made him who had no sin to be sin for us, so that in him we might become the righteousness of God. </a:t>
            </a:r>
            <a:r>
              <a:rPr lang="en-US" sz="3200" dirty="0">
                <a:latin typeface="Arial Hebrew Scholar"/>
                <a:cs typeface="Arial Hebrew Scholar"/>
              </a:rPr>
              <a:t> </a:t>
            </a:r>
            <a:r>
              <a:rPr lang="en-US" sz="3200" dirty="0" smtClean="0">
                <a:latin typeface="Arial Hebrew Scholar"/>
                <a:cs typeface="Arial Hebrew Scholar"/>
              </a:rPr>
              <a:t>6</a:t>
            </a:r>
            <a:r>
              <a:rPr lang="en-US" sz="3200" dirty="0">
                <a:latin typeface="Arial Hebrew Scholar"/>
                <a:cs typeface="Arial Hebrew Scholar"/>
              </a:rPr>
              <a:t>:1As God’s co-workers we urge you not to receive God’s grace in vain. 2 For he says, “In the time of my favor I heard you, and in the day of salvation I helped you. I tell you, now is the time of God’s favor, now is the day of salvation.</a:t>
            </a:r>
          </a:p>
          <a:p>
            <a:pPr algn="ctr"/>
            <a:r>
              <a:rPr lang="en-US" dirty="0"/>
              <a:t> </a:t>
            </a:r>
          </a:p>
        </p:txBody>
      </p:sp>
    </p:spTree>
    <p:extLst>
      <p:ext uri="{BB962C8B-B14F-4D97-AF65-F5344CB8AC3E}">
        <p14:creationId xmlns:p14="http://schemas.microsoft.com/office/powerpoint/2010/main" val="307758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9648" y="275632"/>
            <a:ext cx="7728711" cy="4524315"/>
          </a:xfrm>
          <a:prstGeom prst="rect">
            <a:avLst/>
          </a:prstGeom>
        </p:spPr>
        <p:txBody>
          <a:bodyPr wrap="square">
            <a:spAutoFit/>
          </a:bodyPr>
          <a:lstStyle/>
          <a:p>
            <a:r>
              <a:rPr lang="en-US" sz="4800" b="1" dirty="0">
                <a:latin typeface="Arial Hebrew Scholar"/>
                <a:cs typeface="Arial Hebrew Scholar"/>
              </a:rPr>
              <a:t>2 Corinthians 5:15</a:t>
            </a:r>
            <a:r>
              <a:rPr lang="en-US" sz="4800" b="1" baseline="30000" dirty="0">
                <a:latin typeface="Arial Hebrew Scholar"/>
                <a:cs typeface="Arial Hebrew Scholar"/>
              </a:rPr>
              <a:t> </a:t>
            </a:r>
            <a:endParaRPr lang="en-US" sz="4800" b="1" baseline="30000" dirty="0" smtClean="0">
              <a:latin typeface="Arial Hebrew Scholar"/>
              <a:cs typeface="Arial Hebrew Scholar"/>
            </a:endParaRPr>
          </a:p>
          <a:p>
            <a:r>
              <a:rPr lang="en-US" sz="4800" dirty="0" smtClean="0">
                <a:latin typeface="Arial Hebrew Scholar"/>
                <a:cs typeface="Arial Hebrew Scholar"/>
              </a:rPr>
              <a:t>And </a:t>
            </a:r>
            <a:r>
              <a:rPr lang="en-US" sz="4800" dirty="0">
                <a:latin typeface="Arial Hebrew Scholar"/>
                <a:cs typeface="Arial Hebrew Scholar"/>
              </a:rPr>
              <a:t>he died for all, that those who live should no longer live for themselves but for him who died for them and was raised again.</a:t>
            </a:r>
            <a:endParaRPr lang="en-US" sz="4800" b="1" dirty="0">
              <a:latin typeface="Arial Hebrew Scholar"/>
              <a:cs typeface="Arial Hebrew Scholar"/>
            </a:endParaRPr>
          </a:p>
        </p:txBody>
      </p:sp>
    </p:spTree>
    <p:extLst>
      <p:ext uri="{BB962C8B-B14F-4D97-AF65-F5344CB8AC3E}">
        <p14:creationId xmlns:p14="http://schemas.microsoft.com/office/powerpoint/2010/main" val="387571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793" y="551266"/>
            <a:ext cx="7787783" cy="3970318"/>
          </a:xfrm>
          <a:prstGeom prst="rect">
            <a:avLst/>
          </a:prstGeom>
        </p:spPr>
        <p:txBody>
          <a:bodyPr wrap="square">
            <a:spAutoFit/>
          </a:bodyPr>
          <a:lstStyle/>
          <a:p>
            <a:pPr algn="ctr"/>
            <a:r>
              <a:rPr lang="en-US" sz="3600" b="1" dirty="0"/>
              <a:t>Revelation 3:15-</a:t>
            </a:r>
            <a:r>
              <a:rPr lang="en-US" sz="3600" b="1" dirty="0" smtClean="0"/>
              <a:t>16</a:t>
            </a:r>
          </a:p>
          <a:p>
            <a:pPr algn="ctr"/>
            <a:r>
              <a:rPr lang="en-US" sz="3600" b="1" baseline="30000" dirty="0"/>
              <a:t> </a:t>
            </a:r>
            <a:r>
              <a:rPr lang="en-US" sz="3600" dirty="0"/>
              <a:t>I know your deeds, that you are neither cold nor hot. I wish you were either one or the other! </a:t>
            </a:r>
            <a:r>
              <a:rPr lang="en-US" sz="3600" baseline="30000" dirty="0"/>
              <a:t>16 </a:t>
            </a:r>
            <a:r>
              <a:rPr lang="en-US" sz="3600" dirty="0"/>
              <a:t>So, because you are lukewarm—neither hot nor cold—I am about to spit you out of my mouth.</a:t>
            </a:r>
            <a:endParaRPr lang="en-US" sz="3600" b="1" dirty="0"/>
          </a:p>
          <a:p>
            <a:r>
              <a:rPr lang="en-US" sz="3600" dirty="0">
                <a:latin typeface="Arial Hebrew Scholar"/>
                <a:cs typeface="Arial Hebrew Scholar"/>
              </a:rPr>
              <a:t> </a:t>
            </a:r>
          </a:p>
        </p:txBody>
      </p:sp>
    </p:spTree>
    <p:extLst>
      <p:ext uri="{BB962C8B-B14F-4D97-AF65-F5344CB8AC3E}">
        <p14:creationId xmlns:p14="http://schemas.microsoft.com/office/powerpoint/2010/main" val="107869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4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pic>
        <p:nvPicPr>
          <p:cNvPr id="3" name="Picture 2" descr="Second_Coming_Heaven_bible_twvlpz.gif"/>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50327" y="16914"/>
            <a:ext cx="8541697" cy="4832092"/>
          </a:xfrm>
          <a:prstGeom prst="rect">
            <a:avLst/>
          </a:prstGeom>
        </p:spPr>
        <p:txBody>
          <a:bodyPr wrap="square">
            <a:spAutoFit/>
          </a:bodyPr>
          <a:lstStyle/>
          <a:p>
            <a:pPr algn="ctr"/>
            <a:r>
              <a:rPr lang="en-US" sz="4400" dirty="0">
                <a:ln w="10160">
                  <a:solidFill>
                    <a:schemeClr val="accent1"/>
                  </a:solidFill>
                  <a:prstDash val="solid"/>
                </a:ln>
                <a:solidFill>
                  <a:srgbClr val="FFFFFF"/>
                </a:solidFill>
                <a:effectLst>
                  <a:outerShdw blurRad="38100" dist="32000" dir="5400000" algn="tl">
                    <a:srgbClr val="000000">
                      <a:alpha val="30000"/>
                    </a:srgbClr>
                  </a:outerShdw>
                </a:effectLst>
              </a:rPr>
              <a:t>Hebrews 4:12 </a:t>
            </a:r>
            <a:endParaRPr lang="en-US" sz="4400" kern="1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lgn="ctr"/>
            <a:r>
              <a:rPr lang="en-US" sz="4400" kern="1200" dirty="0" smtClean="0">
                <a:ln w="10160">
                  <a:solidFill>
                    <a:schemeClr val="accent1"/>
                  </a:solidFill>
                  <a:prstDash val="solid"/>
                </a:ln>
                <a:solidFill>
                  <a:srgbClr val="FFFFFF"/>
                </a:solidFill>
                <a:effectLst>
                  <a:outerShdw blurRad="38100" dist="32000" dir="5400000" algn="tl">
                    <a:srgbClr val="000000">
                      <a:alpha val="30000"/>
                    </a:srgbClr>
                  </a:outerShdw>
                </a:effectLst>
              </a:rPr>
              <a:t>For the word of God is alive and active. Sharper than any double-edged sword, it penetrates even to dividing soul and spirit, joints and marrow; it judges the thoughts and attitudes of the heart.</a:t>
            </a:r>
            <a:endParaRPr lang="en-US" sz="4400" kern="12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818685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“Called </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the Ministry Of </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Reconciliation”</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3" name="Rectangle 2"/>
          <p:cNvSpPr/>
          <p:nvPr/>
        </p:nvSpPr>
        <p:spPr>
          <a:xfrm>
            <a:off x="561193" y="315009"/>
            <a:ext cx="7925619" cy="4708981"/>
          </a:xfrm>
          <a:prstGeom prst="rect">
            <a:avLst/>
          </a:prstGeom>
        </p:spPr>
        <p:txBody>
          <a:bodyPr wrap="square">
            <a:spAutoFit/>
          </a:bodyPr>
          <a:lstStyle/>
          <a:p>
            <a:r>
              <a:rPr lang="en-US" sz="4800" b="1" dirty="0"/>
              <a:t>2 Corinthians 5:11 </a:t>
            </a:r>
            <a:endParaRPr lang="en-US" sz="4800" b="1" dirty="0" smtClean="0"/>
          </a:p>
          <a:p>
            <a:r>
              <a:rPr lang="en-US" sz="4800" dirty="0" smtClean="0"/>
              <a:t>Since</a:t>
            </a:r>
            <a:r>
              <a:rPr lang="en-US" sz="4800" dirty="0"/>
              <a:t>, then, we know what it is to fear the Lord, we try to persuade others. What we are is plain to God, and I hope it is also plain to your conscience.</a:t>
            </a:r>
            <a:r>
              <a:rPr lang="en-US" sz="6000" dirty="0"/>
              <a:t>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957" y="331096"/>
            <a:ext cx="7974847" cy="5139868"/>
          </a:xfrm>
          <a:prstGeom prst="rect">
            <a:avLst/>
          </a:prstGeom>
        </p:spPr>
        <p:txBody>
          <a:bodyPr wrap="square">
            <a:spAutoFit/>
          </a:bodyPr>
          <a:lstStyle/>
          <a:p>
            <a:pPr algn="ctr"/>
            <a:r>
              <a:rPr lang="en-US" sz="3200" b="1" dirty="0"/>
              <a:t>2 Corinthians 5:8-</a:t>
            </a:r>
            <a:r>
              <a:rPr lang="en-US" sz="3200" dirty="0"/>
              <a:t>10</a:t>
            </a:r>
            <a:r>
              <a:rPr lang="en-US" sz="3200" baseline="30000" dirty="0"/>
              <a:t> </a:t>
            </a:r>
            <a:endParaRPr lang="en-US" sz="3200" baseline="30000" dirty="0" smtClean="0"/>
          </a:p>
          <a:p>
            <a:r>
              <a:rPr lang="en-US" sz="3200" dirty="0" smtClean="0"/>
              <a:t>We </a:t>
            </a:r>
            <a:r>
              <a:rPr lang="en-US" sz="3200" dirty="0"/>
              <a:t>are confident, I say, and would prefer to be away from the body and at home with the Lord. </a:t>
            </a:r>
            <a:r>
              <a:rPr lang="en-US" sz="3200" baseline="30000" dirty="0"/>
              <a:t>9 </a:t>
            </a:r>
            <a:r>
              <a:rPr lang="en-US" sz="3200" dirty="0"/>
              <a:t>So we make it our goal to please him, whether we are at home in the body or away from it. </a:t>
            </a:r>
            <a:r>
              <a:rPr lang="en-US" sz="3200" baseline="30000" dirty="0"/>
              <a:t>10 </a:t>
            </a:r>
            <a:r>
              <a:rPr lang="en-US" sz="3200" dirty="0"/>
              <a:t>For we must all appear before the judgment seat of Christ, so that each of us may receive what is due us for the things done while in the body, whether good or bad.</a:t>
            </a:r>
            <a:endParaRPr lang="en-US" sz="3200" b="1" dirty="0"/>
          </a:p>
          <a:p>
            <a:r>
              <a:rPr lang="en-US" sz="4000" dirty="0"/>
              <a:t> </a:t>
            </a:r>
          </a:p>
        </p:txBody>
      </p:sp>
    </p:spTree>
    <p:extLst>
      <p:ext uri="{BB962C8B-B14F-4D97-AF65-F5344CB8AC3E}">
        <p14:creationId xmlns:p14="http://schemas.microsoft.com/office/powerpoint/2010/main" val="3519490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275" y="226412"/>
            <a:ext cx="7905929" cy="4893647"/>
          </a:xfrm>
          <a:prstGeom prst="rect">
            <a:avLst/>
          </a:prstGeom>
        </p:spPr>
        <p:txBody>
          <a:bodyPr wrap="square">
            <a:spAutoFit/>
          </a:bodyPr>
          <a:lstStyle/>
          <a:p>
            <a:pPr algn="ctr"/>
            <a:r>
              <a:rPr lang="en-US" sz="3200" b="1" baseline="30000" dirty="0">
                <a:latin typeface="Arial Hebrew"/>
                <a:cs typeface="Arial Hebrew"/>
              </a:rPr>
              <a:t> </a:t>
            </a:r>
            <a:r>
              <a:rPr lang="en-US" sz="4000" b="1" dirty="0"/>
              <a:t>2 Corinthians 5:12 </a:t>
            </a:r>
            <a:endParaRPr lang="en-US" sz="4000" b="1" dirty="0" smtClean="0"/>
          </a:p>
          <a:p>
            <a:r>
              <a:rPr lang="en-US" sz="4000" dirty="0" smtClean="0"/>
              <a:t>We </a:t>
            </a:r>
            <a:r>
              <a:rPr lang="en-US" sz="4000" dirty="0"/>
              <a:t>are not trying to commend ourselves to you again, but are giving you an opportunity to take pride in us, so that you can answer those who take pride in what is seen rather than in what is in the heart. </a:t>
            </a:r>
          </a:p>
          <a:p>
            <a:r>
              <a:rPr lang="en-US" sz="3200" dirty="0"/>
              <a:t> </a:t>
            </a: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275" y="344541"/>
            <a:ext cx="7994538" cy="4524315"/>
          </a:xfrm>
          <a:prstGeom prst="rect">
            <a:avLst/>
          </a:prstGeom>
        </p:spPr>
        <p:txBody>
          <a:bodyPr wrap="square">
            <a:spAutoFit/>
          </a:bodyPr>
          <a:lstStyle/>
          <a:p>
            <a:pPr algn="ctr"/>
            <a:r>
              <a:rPr lang="en-US" sz="3200" b="1" dirty="0"/>
              <a:t>2 Corinthians 5:13-15</a:t>
            </a:r>
            <a:r>
              <a:rPr lang="en-US" sz="3200" b="1" baseline="30000" dirty="0"/>
              <a:t> </a:t>
            </a:r>
            <a:endParaRPr lang="en-US" sz="3200" b="1" baseline="30000" dirty="0" smtClean="0"/>
          </a:p>
          <a:p>
            <a:r>
              <a:rPr lang="en-US" sz="3200" dirty="0" smtClean="0"/>
              <a:t>If </a:t>
            </a:r>
            <a:r>
              <a:rPr lang="en-US" sz="3200" dirty="0"/>
              <a:t>we are “out of our mind,” as some say, it is for God; if we are in our right mind, it is for you.</a:t>
            </a:r>
            <a:r>
              <a:rPr lang="en-US" sz="3200" b="1" baseline="30000" dirty="0"/>
              <a:t>14 </a:t>
            </a:r>
            <a:r>
              <a:rPr lang="en-US" sz="3200" dirty="0"/>
              <a:t>For Christ’s love compels us, because we are convinced that one died for all, and therefore all died. </a:t>
            </a:r>
            <a:r>
              <a:rPr lang="en-US" sz="3200" b="1" baseline="30000" dirty="0"/>
              <a:t>15 </a:t>
            </a:r>
            <a:r>
              <a:rPr lang="en-US" sz="3200" dirty="0"/>
              <a:t>And he died for all, that those who live should no longer live for themselves but for him who died for them and was raised again.</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339" y="354384"/>
            <a:ext cx="7876393" cy="3970318"/>
          </a:xfrm>
          <a:prstGeom prst="rect">
            <a:avLst/>
          </a:prstGeom>
        </p:spPr>
        <p:txBody>
          <a:bodyPr wrap="square">
            <a:spAutoFit/>
          </a:bodyPr>
          <a:lstStyle/>
          <a:p>
            <a:pPr algn="ctr"/>
            <a:r>
              <a:rPr lang="en-US" sz="3600" b="1" dirty="0"/>
              <a:t>2 Corinthians 5:16-17  </a:t>
            </a:r>
            <a:endParaRPr lang="en-US" sz="3600" dirty="0"/>
          </a:p>
          <a:p>
            <a:r>
              <a:rPr lang="en-US" sz="3600" dirty="0"/>
              <a:t>So from now on we regard no one from a worldly point of view. Though we once regarded Christ in this way, we do so no longer. </a:t>
            </a:r>
            <a:r>
              <a:rPr lang="en-US" sz="3600" b="1" baseline="30000" dirty="0"/>
              <a:t>17 </a:t>
            </a:r>
            <a:r>
              <a:rPr lang="en-US" sz="3600" dirty="0"/>
              <a:t>Therefore, if anyone is in Christ, the new creation has come: The old has gone, the new is here!</a:t>
            </a: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747" y="386699"/>
            <a:ext cx="8565577" cy="4154983"/>
          </a:xfrm>
          <a:prstGeom prst="rect">
            <a:avLst/>
          </a:prstGeom>
        </p:spPr>
        <p:txBody>
          <a:bodyPr wrap="square">
            <a:spAutoFit/>
          </a:bodyPr>
          <a:lstStyle/>
          <a:p>
            <a:r>
              <a:rPr lang="en-US" sz="4400" b="1" dirty="0">
                <a:latin typeface="Arial Hebrew Scholar"/>
                <a:cs typeface="Arial Hebrew Scholar"/>
              </a:rPr>
              <a:t>2 Corinthians 4:6</a:t>
            </a:r>
            <a:r>
              <a:rPr lang="en-US" sz="4400" dirty="0">
                <a:latin typeface="Arial Hebrew Scholar"/>
                <a:cs typeface="Arial Hebrew Scholar"/>
              </a:rPr>
              <a:t> </a:t>
            </a:r>
            <a:endParaRPr lang="en-US" sz="4400" dirty="0" smtClean="0">
              <a:latin typeface="Arial Hebrew Scholar"/>
              <a:cs typeface="Arial Hebrew Scholar"/>
            </a:endParaRPr>
          </a:p>
          <a:p>
            <a:r>
              <a:rPr lang="en-US" sz="4400" dirty="0" smtClean="0">
                <a:latin typeface="Arial Hebrew Scholar"/>
                <a:cs typeface="Arial Hebrew Scholar"/>
              </a:rPr>
              <a:t>For </a:t>
            </a:r>
            <a:r>
              <a:rPr lang="en-US" sz="4400" dirty="0">
                <a:latin typeface="Arial Hebrew Scholar"/>
                <a:cs typeface="Arial Hebrew Scholar"/>
              </a:rPr>
              <a:t>God, who said, “Let light shine out of darkness,” made his light shine in our hearts to give us the light of the knowledge of God’s glory displayed in the face of Christ.</a:t>
            </a:r>
            <a:endParaRPr lang="en-US" sz="4400" b="1" dirty="0">
              <a:latin typeface="Arial Hebrew Scholar"/>
              <a:cs typeface="Arial Hebrew Scholar"/>
            </a:endParaRP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5768</TotalTime>
  <Words>227</Words>
  <Application>Microsoft Macintosh PowerPoint</Application>
  <PresentationFormat>On-screen Show (16:9)</PresentationFormat>
  <Paragraphs>53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292</cp:revision>
  <dcterms:created xsi:type="dcterms:W3CDTF">2016-08-27T22:55:59Z</dcterms:created>
  <dcterms:modified xsi:type="dcterms:W3CDTF">2017-09-23T21:34:16Z</dcterms:modified>
</cp:coreProperties>
</file>