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89" r:id="rId2"/>
    <p:sldId id="279" r:id="rId3"/>
    <p:sldId id="322" r:id="rId4"/>
    <p:sldId id="292" r:id="rId5"/>
    <p:sldId id="300" r:id="rId6"/>
    <p:sldId id="317" r:id="rId7"/>
    <p:sldId id="303" r:id="rId8"/>
    <p:sldId id="302" r:id="rId9"/>
    <p:sldId id="313" r:id="rId10"/>
    <p:sldId id="305" r:id="rId11"/>
    <p:sldId id="306" r:id="rId12"/>
    <p:sldId id="310" r:id="rId13"/>
    <p:sldId id="26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9" d="100"/>
          <a:sy n="129" d="100"/>
        </p:scale>
        <p:origin x="-120" y="-18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5/6/17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5/6/17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5/6/17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5/6/17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5/6/17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5/6/17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5/6/17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5/6/17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5/6/17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5/6/17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5/6/17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5/6/17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5/6/17</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087"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pic>
        <p:nvPicPr>
          <p:cNvPr id="2" name="Picture 1"/>
          <p:cNvPicPr>
            <a:picLocks noChangeAspect="1"/>
          </p:cNvPicPr>
          <p:nvPr/>
        </p:nvPicPr>
        <p:blipFill>
          <a:blip r:embed="rId2"/>
          <a:stretch>
            <a:fillRect/>
          </a:stretch>
        </p:blipFill>
        <p:spPr>
          <a:xfrm>
            <a:off x="718722" y="216568"/>
            <a:ext cx="7777938" cy="4597157"/>
          </a:xfrm>
          <a:prstGeom prst="rect">
            <a:avLst/>
          </a:prstGeom>
        </p:spPr>
      </p:pic>
    </p:spTree>
    <p:extLst>
      <p:ext uri="{BB962C8B-B14F-4D97-AF65-F5344CB8AC3E}">
        <p14:creationId xmlns:p14="http://schemas.microsoft.com/office/powerpoint/2010/main" val="13945852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18145" y="3319873"/>
            <a:ext cx="8772333" cy="1815882"/>
          </a:xfrm>
          <a:prstGeom prst="rect">
            <a:avLst/>
          </a:prstGeom>
        </p:spPr>
        <p:txBody>
          <a:bodyPr wrap="square">
            <a:spAutoFit/>
          </a:bodyPr>
          <a:lstStyle/>
          <a:p>
            <a:pPr algn="ctr"/>
            <a:r>
              <a:rPr lang="en-US" sz="2800" b="1" baseline="30000" dirty="0">
                <a:latin typeface="Arial Hebrew"/>
                <a:cs typeface="Arial Hebrew"/>
              </a:rPr>
              <a:t>8 </a:t>
            </a:r>
            <a:r>
              <a:rPr lang="en-US" sz="2800" b="1" dirty="0">
                <a:latin typeface="Arial Hebrew"/>
                <a:cs typeface="Arial Hebrew"/>
              </a:rPr>
              <a:t>For if you possess these qualities in increasing measure, they will keep you from being ineffective and unproductive in your knowledge of our Lord Jesus Christ.  </a:t>
            </a:r>
            <a:endParaRPr lang="en-US" sz="2800" dirty="0">
              <a:latin typeface="Arial Hebrew"/>
              <a:cs typeface="Arial Hebrew"/>
            </a:endParaRPr>
          </a:p>
          <a:p>
            <a:r>
              <a:rPr lang="en-US" sz="2800" b="1" dirty="0">
                <a:latin typeface="Arial Hebrew"/>
                <a:cs typeface="Arial Hebrew"/>
              </a:rPr>
              <a:t> </a:t>
            </a:r>
            <a:endParaRPr lang="en-US" sz="2800" dirty="0">
              <a:latin typeface="Arial Hebrew"/>
              <a:cs typeface="Arial Hebrew"/>
            </a:endParaRPr>
          </a:p>
        </p:txBody>
      </p:sp>
    </p:spTree>
    <p:extLst>
      <p:ext uri="{BB962C8B-B14F-4D97-AF65-F5344CB8AC3E}">
        <p14:creationId xmlns:p14="http://schemas.microsoft.com/office/powerpoint/2010/main" val="30057909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5808"/>
            <a:ext cx="9144000" cy="5215780"/>
          </a:xfrm>
          <a:prstGeom prst="rect">
            <a:avLst/>
          </a:prstGeom>
        </p:spPr>
      </p:pic>
      <p:sp>
        <p:nvSpPr>
          <p:cNvPr id="3" name="Rectangle 2"/>
          <p:cNvSpPr/>
          <p:nvPr/>
        </p:nvSpPr>
        <p:spPr>
          <a:xfrm>
            <a:off x="827021" y="967496"/>
            <a:ext cx="7315199" cy="3785652"/>
          </a:xfrm>
          <a:prstGeom prst="rect">
            <a:avLst/>
          </a:prstGeom>
        </p:spPr>
        <p:txBody>
          <a:bodyPr wrap="square">
            <a:spAutoFit/>
          </a:bodyPr>
          <a:lstStyle/>
          <a:p>
            <a:r>
              <a:rPr lang="en-US" sz="4800" b="1" dirty="0">
                <a:solidFill>
                  <a:schemeClr val="bg1">
                    <a:lumMod val="85000"/>
                    <a:lumOff val="15000"/>
                  </a:schemeClr>
                </a:solidFill>
              </a:rPr>
              <a:t>1 Timothy 4:7</a:t>
            </a:r>
            <a:r>
              <a:rPr lang="en-US" sz="4800" b="1" baseline="30000" dirty="0">
                <a:solidFill>
                  <a:schemeClr val="bg1">
                    <a:lumMod val="85000"/>
                    <a:lumOff val="15000"/>
                  </a:schemeClr>
                </a:solidFill>
              </a:rPr>
              <a:t> </a:t>
            </a:r>
            <a:r>
              <a:rPr lang="en-US" sz="4800" dirty="0">
                <a:solidFill>
                  <a:schemeClr val="bg1">
                    <a:lumMod val="85000"/>
                    <a:lumOff val="15000"/>
                  </a:schemeClr>
                </a:solidFill>
              </a:rPr>
              <a:t>Have nothing to do with godless myths and old wives’ tales; rather, </a:t>
            </a:r>
            <a:r>
              <a:rPr lang="en-US" sz="4800" b="1" u="sng" dirty="0">
                <a:solidFill>
                  <a:schemeClr val="bg1">
                    <a:lumMod val="85000"/>
                    <a:lumOff val="15000"/>
                  </a:schemeClr>
                </a:solidFill>
              </a:rPr>
              <a:t>train</a:t>
            </a:r>
            <a:r>
              <a:rPr lang="en-US" sz="4800" dirty="0">
                <a:solidFill>
                  <a:schemeClr val="bg1">
                    <a:lumMod val="85000"/>
                    <a:lumOff val="15000"/>
                  </a:schemeClr>
                </a:solidFill>
              </a:rPr>
              <a:t> yourself to be godly</a:t>
            </a:r>
            <a:r>
              <a:rPr lang="en-US" sz="4800" b="1" dirty="0">
                <a:solidFill>
                  <a:schemeClr val="bg1">
                    <a:lumMod val="85000"/>
                    <a:lumOff val="15000"/>
                  </a:schemeClr>
                </a:solidFill>
              </a:rPr>
              <a:t>.</a:t>
            </a:r>
          </a:p>
          <a:p>
            <a:r>
              <a:rPr lang="en-US" sz="4800" b="1" dirty="0">
                <a:solidFill>
                  <a:schemeClr val="bg1">
                    <a:lumMod val="85000"/>
                    <a:lumOff val="15000"/>
                  </a:schemeClr>
                </a:solidFill>
              </a:rPr>
              <a:t> </a:t>
            </a:r>
            <a:endParaRPr lang="en-US" sz="4800" dirty="0">
              <a:solidFill>
                <a:schemeClr val="bg1">
                  <a:lumMod val="85000"/>
                  <a:lumOff val="15000"/>
                </a:schemeClr>
              </a:solidFill>
            </a:endParaRPr>
          </a:p>
        </p:txBody>
      </p:sp>
    </p:spTree>
    <p:extLst>
      <p:ext uri="{BB962C8B-B14F-4D97-AF65-F5344CB8AC3E}">
        <p14:creationId xmlns:p14="http://schemas.microsoft.com/office/powerpoint/2010/main" val="14173753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104"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39" y="0"/>
            <a:ext cx="9144000" cy="5211515"/>
          </a:xfrm>
          <a:prstGeom prst="rect">
            <a:avLst/>
          </a:prstGeom>
        </p:spPr>
      </p:pic>
      <p:sp>
        <p:nvSpPr>
          <p:cNvPr id="2" name="Rectangle 1"/>
          <p:cNvSpPr/>
          <p:nvPr/>
        </p:nvSpPr>
        <p:spPr>
          <a:xfrm>
            <a:off x="163145" y="0"/>
            <a:ext cx="8798470" cy="6370975"/>
          </a:xfrm>
          <a:prstGeom prst="rect">
            <a:avLst/>
          </a:prstGeom>
        </p:spPr>
        <p:txBody>
          <a:bodyPr wrap="square">
            <a:spAutoFit/>
          </a:bodyPr>
          <a:lstStyle/>
          <a:p>
            <a:pPr algn="ctr"/>
            <a:endParaRPr lang="en-US" sz="5400" b="1" dirty="0" smtClean="0">
              <a:solidFill>
                <a:srgbClr val="FFFF00"/>
              </a:solidFill>
            </a:endParaRPr>
          </a:p>
          <a:p>
            <a:pPr algn="ctr"/>
            <a:endParaRPr lang="en-US" sz="5400" b="1" dirty="0">
              <a:solidFill>
                <a:srgbClr val="FFFF00"/>
              </a:solidFill>
            </a:endParaRPr>
          </a:p>
          <a:p>
            <a:pPr algn="ctr"/>
            <a:r>
              <a:rPr lang="en-US" sz="5400" b="1" dirty="0" smtClean="0">
                <a:solidFill>
                  <a:srgbClr val="FFFF00"/>
                </a:solidFill>
              </a:rPr>
              <a:t>“Living </a:t>
            </a:r>
            <a:r>
              <a:rPr lang="en-US" sz="5400" b="1" dirty="0" smtClean="0">
                <a:solidFill>
                  <a:srgbClr val="FFFF00"/>
                </a:solidFill>
              </a:rPr>
              <a:t>In Divine Power</a:t>
            </a:r>
            <a:r>
              <a:rPr lang="en-US" sz="5400" b="1" dirty="0" smtClean="0">
                <a:solidFill>
                  <a:srgbClr val="FFFF00"/>
                </a:solidFill>
              </a:rPr>
              <a:t>”</a:t>
            </a:r>
            <a:endParaRPr lang="en-US" sz="5400" dirty="0">
              <a:solidFill>
                <a:srgbClr val="FFFF00"/>
              </a:solidFill>
            </a:endParaRPr>
          </a:p>
          <a:p>
            <a:pPr algn="ctr"/>
            <a:endParaRPr lang="en-US" sz="5400" b="1" dirty="0">
              <a:solidFill>
                <a:srgbClr val="FFFF00"/>
              </a:solidFill>
            </a:endParaRPr>
          </a:p>
          <a:p>
            <a:pPr algn="ctr"/>
            <a:endParaRPr lang="en-US" sz="5400" b="1" dirty="0" smtClean="0">
              <a:solidFill>
                <a:srgbClr val="FFFF00"/>
              </a:solidFill>
            </a:endParaRPr>
          </a:p>
          <a:p>
            <a:r>
              <a:rPr lang="en-US" sz="6600" b="1" dirty="0"/>
              <a:t> </a:t>
            </a:r>
            <a:endParaRPr lang="en-US" sz="6600" dirty="0"/>
          </a:p>
          <a:p>
            <a:pPr algn="ctr"/>
            <a:endParaRPr lang="en-US" sz="7200" dirty="0">
              <a:solidFill>
                <a:srgbClr val="FFFF00"/>
              </a:solidFill>
            </a:endParaRPr>
          </a:p>
        </p:txBody>
      </p:sp>
    </p:spTree>
    <p:extLst>
      <p:ext uri="{BB962C8B-B14F-4D97-AF65-F5344CB8AC3E}">
        <p14:creationId xmlns:p14="http://schemas.microsoft.com/office/powerpoint/2010/main" val="42172870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522386" y="600028"/>
            <a:ext cx="8123997" cy="3785652"/>
          </a:xfrm>
          <a:prstGeom prst="rect">
            <a:avLst/>
          </a:prstGeom>
        </p:spPr>
        <p:txBody>
          <a:bodyPr wrap="square">
            <a:spAutoFit/>
          </a:bodyPr>
          <a:lstStyle/>
          <a:p>
            <a:r>
              <a:rPr lang="en-US" sz="4000" b="1" dirty="0" smtClean="0">
                <a:solidFill>
                  <a:schemeClr val="bg1"/>
                </a:solidFill>
              </a:rPr>
              <a:t>Hebrews 4:12</a:t>
            </a:r>
            <a:r>
              <a:rPr lang="en-US" sz="4000" dirty="0" smtClean="0">
                <a:solidFill>
                  <a:schemeClr val="bg1"/>
                </a:solidFill>
              </a:rPr>
              <a:t> For the word of God is alive and active. Sharper than any double-edged sword, it penetrates even to dividing soul and spirit, joints and marrow; it judges the thoughts and attitudes of the heart.</a:t>
            </a:r>
            <a:endParaRPr lang="en-US" sz="4000" dirty="0">
              <a:solidFill>
                <a:schemeClr val="bg1"/>
              </a:solidFill>
            </a:endParaRPr>
          </a:p>
        </p:txBody>
      </p:sp>
    </p:spTree>
    <p:extLst>
      <p:ext uri="{BB962C8B-B14F-4D97-AF65-F5344CB8AC3E}">
        <p14:creationId xmlns:p14="http://schemas.microsoft.com/office/powerpoint/2010/main" val="34106649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6431" y="1786598"/>
            <a:ext cx="2082070" cy="523220"/>
          </a:xfrm>
          <a:prstGeom prst="rect">
            <a:avLst/>
          </a:prstGeom>
        </p:spPr>
        <p:txBody>
          <a:bodyPr wrap="none">
            <a:spAutoFit/>
          </a:bodyPr>
          <a:lstStyle/>
          <a:p>
            <a:r>
              <a:rPr lang="en-US" sz="2800" b="1" dirty="0">
                <a:solidFill>
                  <a:srgbClr val="000000"/>
                </a:solidFill>
              </a:rPr>
              <a:t>John 6:14-15 </a:t>
            </a:r>
            <a:endParaRPr lang="en-US" sz="2800" dirty="0">
              <a:solidFill>
                <a:srgbClr val="000000"/>
              </a:solidFill>
            </a:endParaRPr>
          </a:p>
        </p:txBody>
      </p:sp>
      <p:sp>
        <p:nvSpPr>
          <p:cNvPr id="7" name="Rectangle 6"/>
          <p:cNvSpPr/>
          <p:nvPr/>
        </p:nvSpPr>
        <p:spPr>
          <a:xfrm>
            <a:off x="78764" y="106421"/>
            <a:ext cx="8929860" cy="4031873"/>
          </a:xfrm>
          <a:prstGeom prst="rect">
            <a:avLst/>
          </a:prstGeom>
        </p:spPr>
        <p:txBody>
          <a:bodyPr wrap="square">
            <a:spAutoFit/>
          </a:bodyPr>
          <a:lstStyle/>
          <a:p>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2 Peter 1:3</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-8 </a:t>
            </a:r>
            <a:r>
              <a:rPr lang="en-US" sz="32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 </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His divine power has given us everything we need for a godly life through our knowledge of him who called us by his own glory </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and  goodness</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 </a:t>
            </a:r>
            <a:r>
              <a:rPr lang="en-US" sz="32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4 </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Hebrew"/>
                <a:cs typeface="Arial Hebrew"/>
              </a:rPr>
              <a:t>Through these he has given us his very great and precious promises, so that through them you may participate in the divine nature, having escaped the corruption in the world caused by evil desires.</a:t>
            </a:r>
          </a:p>
        </p:txBody>
      </p:sp>
    </p:spTree>
    <p:extLst>
      <p:ext uri="{BB962C8B-B14F-4D97-AF65-F5344CB8AC3E}">
        <p14:creationId xmlns:p14="http://schemas.microsoft.com/office/powerpoint/2010/main" val="19864547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455" y="126743"/>
            <a:ext cx="8959397" cy="5016757"/>
          </a:xfrm>
          <a:prstGeom prst="rect">
            <a:avLst/>
          </a:prstGeom>
        </p:spPr>
        <p:txBody>
          <a:bodyPr wrap="square">
            <a:spAutoFit/>
          </a:bodyPr>
          <a:lstStyle/>
          <a:p>
            <a:r>
              <a:rPr lang="en-US" sz="3200" b="1" baseline="30000" dirty="0">
                <a:latin typeface="Arial Hebrew"/>
                <a:cs typeface="Arial Hebrew"/>
              </a:rPr>
              <a:t>5 </a:t>
            </a:r>
            <a:r>
              <a:rPr lang="en-US" sz="3200" dirty="0">
                <a:latin typeface="Arial Hebrew"/>
                <a:cs typeface="Arial Hebrew"/>
              </a:rPr>
              <a:t>For this very reason, </a:t>
            </a:r>
            <a:r>
              <a:rPr lang="en-US" sz="3200" b="1" dirty="0">
                <a:latin typeface="Arial Hebrew"/>
                <a:cs typeface="Arial Hebrew"/>
              </a:rPr>
              <a:t>make every effort</a:t>
            </a:r>
            <a:r>
              <a:rPr lang="en-US" sz="3200" dirty="0">
                <a:latin typeface="Arial Hebrew"/>
                <a:cs typeface="Arial Hebrew"/>
              </a:rPr>
              <a:t> to add to your faith goodness (virtue); and to goodness, knowledge;</a:t>
            </a:r>
            <a:r>
              <a:rPr lang="en-US" sz="3200" b="1" baseline="30000" dirty="0">
                <a:latin typeface="Arial Hebrew"/>
                <a:cs typeface="Arial Hebrew"/>
              </a:rPr>
              <a:t>6 </a:t>
            </a:r>
            <a:r>
              <a:rPr lang="en-US" sz="3200" dirty="0">
                <a:latin typeface="Arial Hebrew"/>
                <a:cs typeface="Arial Hebrew"/>
              </a:rPr>
              <a:t>and to knowledge, self-control; and to self-control, perseverance (steadfastness); and to perseverance, godliness;</a:t>
            </a:r>
            <a:r>
              <a:rPr lang="en-US" sz="3200" b="1" baseline="30000" dirty="0">
                <a:latin typeface="Arial Hebrew"/>
                <a:cs typeface="Arial Hebrew"/>
              </a:rPr>
              <a:t>7 </a:t>
            </a:r>
            <a:r>
              <a:rPr lang="en-US" sz="3200" dirty="0">
                <a:latin typeface="Arial Hebrew"/>
                <a:cs typeface="Arial Hebrew"/>
              </a:rPr>
              <a:t>and to godliness, mutual affection (brotherly affection); and to mutual affection, love. </a:t>
            </a:r>
            <a:r>
              <a:rPr lang="en-US" sz="3200" b="1" baseline="30000" dirty="0">
                <a:latin typeface="Arial Hebrew"/>
                <a:cs typeface="Arial Hebrew"/>
              </a:rPr>
              <a:t>8 </a:t>
            </a:r>
            <a:r>
              <a:rPr lang="en-US" sz="3200" b="1" dirty="0">
                <a:latin typeface="Arial Hebrew"/>
                <a:cs typeface="Arial Hebrew"/>
              </a:rPr>
              <a:t>For if you possess these qualities in increasing measure, they will keep you from being ineffective and unproductive in your knowledge of our Lord Jesus Christ.  </a:t>
            </a:r>
            <a:endParaRPr lang="en-US" sz="3200" dirty="0">
              <a:latin typeface="Arial Hebrew"/>
              <a:cs typeface="Arial Hebrew"/>
            </a:endParaRPr>
          </a:p>
        </p:txBody>
      </p:sp>
    </p:spTree>
    <p:extLst>
      <p:ext uri="{BB962C8B-B14F-4D97-AF65-F5344CB8AC3E}">
        <p14:creationId xmlns:p14="http://schemas.microsoft.com/office/powerpoint/2010/main" val="38589253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5453586"/>
          </a:xfrm>
          <a:prstGeom prst="rect">
            <a:avLst/>
          </a:prstGeom>
        </p:spPr>
      </p:pic>
    </p:spTree>
    <p:extLst>
      <p:ext uri="{BB962C8B-B14F-4D97-AF65-F5344CB8AC3E}">
        <p14:creationId xmlns:p14="http://schemas.microsoft.com/office/powerpoint/2010/main" val="8081596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3" name="Rectangle 2"/>
          <p:cNvSpPr/>
          <p:nvPr/>
        </p:nvSpPr>
        <p:spPr>
          <a:xfrm>
            <a:off x="68919" y="3183083"/>
            <a:ext cx="9075082" cy="1261884"/>
          </a:xfrm>
          <a:prstGeom prst="rect">
            <a:avLst/>
          </a:prstGeom>
        </p:spPr>
        <p:txBody>
          <a:bodyPr wrap="square">
            <a:spAutoFit/>
          </a:bodyPr>
          <a:lstStyle/>
          <a:p>
            <a:r>
              <a:rPr lang="en-US" sz="3600" dirty="0" smtClean="0">
                <a:latin typeface="Arial Hebrew"/>
                <a:cs typeface="Arial Hebrew"/>
              </a:rPr>
              <a:t>Like </a:t>
            </a:r>
            <a:r>
              <a:rPr lang="en-US" sz="3600" dirty="0">
                <a:latin typeface="Arial Hebrew"/>
                <a:cs typeface="Arial Hebrew"/>
              </a:rPr>
              <a:t>a city whose walls are broken through is a person who lacks self-control</a:t>
            </a:r>
            <a:r>
              <a:rPr lang="en-US" sz="3600" dirty="0" smtClean="0">
                <a:latin typeface="Arial Hebrew"/>
                <a:cs typeface="Arial Hebrew"/>
              </a:rPr>
              <a:t>.</a:t>
            </a:r>
            <a:r>
              <a:rPr lang="en-US" sz="4000" dirty="0" smtClean="0">
                <a:latin typeface="Arial Hebrew"/>
                <a:cs typeface="Arial Hebrew"/>
              </a:rPr>
              <a:t>  </a:t>
            </a:r>
            <a:r>
              <a:rPr lang="en-US" sz="3200" b="1" dirty="0" smtClean="0"/>
              <a:t>Proverbs </a:t>
            </a:r>
            <a:r>
              <a:rPr lang="en-US" sz="3200" b="1" dirty="0"/>
              <a:t>25:28 </a:t>
            </a:r>
            <a:endParaRPr lang="en-US" sz="3200" b="1" dirty="0"/>
          </a:p>
        </p:txBody>
      </p:sp>
    </p:spTree>
    <p:extLst>
      <p:ext uri="{BB962C8B-B14F-4D97-AF65-F5344CB8AC3E}">
        <p14:creationId xmlns:p14="http://schemas.microsoft.com/office/powerpoint/2010/main" val="14065953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250" y="371099"/>
            <a:ext cx="8931048" cy="830997"/>
          </a:xfrm>
          <a:prstGeom prst="rect">
            <a:avLst/>
          </a:prstGeom>
        </p:spPr>
        <p:txBody>
          <a:bodyPr wrap="square">
            <a:spAutoFit/>
          </a:bodyPr>
          <a:lstStyle/>
          <a:p>
            <a:r>
              <a:rPr lang="en-US" sz="4800" dirty="0">
                <a:solidFill>
                  <a:schemeClr val="bg1"/>
                </a:solidFill>
              </a:rPr>
              <a:t> </a:t>
            </a:r>
          </a:p>
        </p:txBody>
      </p:sp>
      <p:sp>
        <p:nvSpPr>
          <p:cNvPr id="2" name="Rectangle 1"/>
          <p:cNvSpPr/>
          <p:nvPr/>
        </p:nvSpPr>
        <p:spPr>
          <a:xfrm>
            <a:off x="103250" y="1"/>
            <a:ext cx="8931048" cy="5262980"/>
          </a:xfrm>
          <a:prstGeom prst="rect">
            <a:avLst/>
          </a:prstGeom>
        </p:spPr>
        <p:txBody>
          <a:bodyPr wrap="square">
            <a:spAutoFit/>
          </a:bodyPr>
          <a:lstStyle/>
          <a:p>
            <a:r>
              <a:rPr lang="en-US" sz="2800" b="1" i="1" dirty="0">
                <a:solidFill>
                  <a:schemeClr val="bg1"/>
                </a:solidFill>
              </a:rPr>
              <a:t>Acts 6:7 </a:t>
            </a:r>
            <a:r>
              <a:rPr lang="en-US" sz="2800" i="1" dirty="0">
                <a:solidFill>
                  <a:schemeClr val="bg1"/>
                </a:solidFill>
              </a:rPr>
              <a:t>So the word of God spread. The number of disciples in Jerusalem increased rapidly, and a large number of priests became obedient to the faith.</a:t>
            </a:r>
            <a:endParaRPr lang="en-US" sz="2800" dirty="0">
              <a:solidFill>
                <a:schemeClr val="bg1"/>
              </a:solidFill>
            </a:endParaRPr>
          </a:p>
          <a:p>
            <a:r>
              <a:rPr lang="en-US" sz="2800" i="1" dirty="0">
                <a:solidFill>
                  <a:schemeClr val="bg1"/>
                </a:solidFill>
              </a:rPr>
              <a:t> </a:t>
            </a:r>
            <a:endParaRPr lang="en-US" sz="2800" dirty="0">
              <a:solidFill>
                <a:schemeClr val="bg1"/>
              </a:solidFill>
            </a:endParaRPr>
          </a:p>
          <a:p>
            <a:r>
              <a:rPr lang="en-US" sz="2800" b="1" i="1" dirty="0">
                <a:solidFill>
                  <a:schemeClr val="bg1"/>
                </a:solidFill>
              </a:rPr>
              <a:t>Acts 12:24 </a:t>
            </a:r>
            <a:r>
              <a:rPr lang="en-US" sz="2800" i="1" dirty="0">
                <a:solidFill>
                  <a:schemeClr val="bg1"/>
                </a:solidFill>
              </a:rPr>
              <a:t>But the word of God continued to spread and flourish.</a:t>
            </a:r>
            <a:endParaRPr lang="en-US" sz="2800" dirty="0">
              <a:solidFill>
                <a:schemeClr val="bg1"/>
              </a:solidFill>
            </a:endParaRPr>
          </a:p>
          <a:p>
            <a:r>
              <a:rPr lang="en-US" sz="2800" i="1" dirty="0">
                <a:solidFill>
                  <a:schemeClr val="bg1"/>
                </a:solidFill>
              </a:rPr>
              <a:t> </a:t>
            </a:r>
            <a:endParaRPr lang="en-US" sz="2800" dirty="0">
              <a:solidFill>
                <a:schemeClr val="bg1"/>
              </a:solidFill>
            </a:endParaRPr>
          </a:p>
          <a:p>
            <a:r>
              <a:rPr lang="en-US" sz="2800" b="1" i="1" dirty="0">
                <a:solidFill>
                  <a:schemeClr val="bg1"/>
                </a:solidFill>
              </a:rPr>
              <a:t>Acts 16:5 </a:t>
            </a:r>
            <a:r>
              <a:rPr lang="en-US" sz="2800" i="1" dirty="0">
                <a:solidFill>
                  <a:schemeClr val="bg1"/>
                </a:solidFill>
              </a:rPr>
              <a:t>So the churches were strengthened in the faith and grew daily in number</a:t>
            </a:r>
            <a:endParaRPr lang="en-US" sz="2800" dirty="0">
              <a:solidFill>
                <a:schemeClr val="bg1"/>
              </a:solidFill>
            </a:endParaRPr>
          </a:p>
          <a:p>
            <a:r>
              <a:rPr lang="en-US" sz="2800" b="1" i="1" dirty="0">
                <a:solidFill>
                  <a:schemeClr val="bg1"/>
                </a:solidFill>
              </a:rPr>
              <a:t> </a:t>
            </a:r>
            <a:endParaRPr lang="en-US" sz="2800" dirty="0">
              <a:solidFill>
                <a:schemeClr val="bg1"/>
              </a:solidFill>
            </a:endParaRPr>
          </a:p>
          <a:p>
            <a:r>
              <a:rPr lang="en-US" sz="2800" b="1" i="1" dirty="0">
                <a:solidFill>
                  <a:schemeClr val="bg1"/>
                </a:solidFill>
              </a:rPr>
              <a:t>Acts 19:20 </a:t>
            </a:r>
            <a:r>
              <a:rPr lang="en-US" sz="2800" i="1" dirty="0">
                <a:solidFill>
                  <a:schemeClr val="bg1"/>
                </a:solidFill>
              </a:rPr>
              <a:t>In this way the word of the Lord spread widely and grew in power.</a:t>
            </a:r>
            <a:endParaRPr lang="en-US" sz="2800" dirty="0">
              <a:solidFill>
                <a:schemeClr val="bg1"/>
              </a:solidFill>
            </a:endParaRPr>
          </a:p>
        </p:txBody>
      </p:sp>
      <p:sp>
        <p:nvSpPr>
          <p:cNvPr id="7" name="TextBox 6"/>
          <p:cNvSpPr txBox="1"/>
          <p:nvPr/>
        </p:nvSpPr>
        <p:spPr>
          <a:xfrm>
            <a:off x="6236247" y="1602881"/>
            <a:ext cx="1713935" cy="461665"/>
          </a:xfrm>
          <a:prstGeom prst="rect">
            <a:avLst/>
          </a:prstGeom>
          <a:noFill/>
        </p:spPr>
        <p:txBody>
          <a:bodyPr wrap="square" rtlCol="0">
            <a:spAutoFit/>
          </a:bodyPr>
          <a:lstStyle/>
          <a:p>
            <a:r>
              <a:rPr lang="en-US" sz="2400" b="1" dirty="0">
                <a:solidFill>
                  <a:srgbClr val="000000"/>
                </a:solidFill>
              </a:rPr>
              <a:t>Exodus 3:14</a:t>
            </a:r>
            <a:r>
              <a:rPr lang="en-US" sz="2400" dirty="0">
                <a:solidFill>
                  <a:srgbClr val="000000"/>
                </a:solidFill>
              </a:rPr>
              <a:t> </a:t>
            </a:r>
          </a:p>
        </p:txBody>
      </p:sp>
      <p:sp>
        <p:nvSpPr>
          <p:cNvPr id="4" name="Rectangle 3"/>
          <p:cNvSpPr/>
          <p:nvPr/>
        </p:nvSpPr>
        <p:spPr>
          <a:xfrm>
            <a:off x="103250" y="1"/>
            <a:ext cx="8931048" cy="5078314"/>
          </a:xfrm>
          <a:prstGeom prst="rect">
            <a:avLst/>
          </a:prstGeom>
        </p:spPr>
        <p:txBody>
          <a:bodyPr wrap="square">
            <a:spAutoFit/>
          </a:bodyPr>
          <a:lstStyle/>
          <a:p>
            <a:r>
              <a:rPr lang="en-US" sz="3600" b="1" dirty="0">
                <a:latin typeface="Arial Hebrew"/>
                <a:cs typeface="Arial Hebrew"/>
              </a:rPr>
              <a:t>2Peter 1:9-11 </a:t>
            </a:r>
            <a:r>
              <a:rPr lang="en-US" sz="3600" dirty="0">
                <a:latin typeface="Arial Hebrew"/>
                <a:cs typeface="Arial Hebrew"/>
              </a:rPr>
              <a:t>But whoever does not have them is nearsighted and blind, forgetting that they have been cleansed from their past sins.</a:t>
            </a:r>
            <a:r>
              <a:rPr lang="en-US" sz="3600" b="1" baseline="30000" dirty="0">
                <a:latin typeface="Arial Hebrew"/>
                <a:cs typeface="Arial Hebrew"/>
              </a:rPr>
              <a:t>10 </a:t>
            </a:r>
            <a:r>
              <a:rPr lang="en-US" sz="3600" dirty="0">
                <a:latin typeface="Arial Hebrew"/>
                <a:cs typeface="Arial Hebrew"/>
              </a:rPr>
              <a:t>Therefore, my brothers and sisters, make every effort to confirm your calling and election. For if you do these things, you will never stumble, </a:t>
            </a:r>
            <a:r>
              <a:rPr lang="en-US" sz="3600" b="1" baseline="30000" dirty="0">
                <a:latin typeface="Arial Hebrew"/>
                <a:cs typeface="Arial Hebrew"/>
              </a:rPr>
              <a:t>11 </a:t>
            </a:r>
            <a:r>
              <a:rPr lang="en-US" sz="3600" dirty="0">
                <a:latin typeface="Arial Hebrew"/>
                <a:cs typeface="Arial Hebrew"/>
              </a:rPr>
              <a:t>and you will receive a rich welcome into the eternal kingdom of our Lord and Savior Jesus Christ. </a:t>
            </a:r>
          </a:p>
        </p:txBody>
      </p:sp>
    </p:spTree>
    <p:extLst>
      <p:ext uri="{BB962C8B-B14F-4D97-AF65-F5344CB8AC3E}">
        <p14:creationId xmlns:p14="http://schemas.microsoft.com/office/powerpoint/2010/main" val="40730286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576317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4422</TotalTime>
  <Words>106</Words>
  <Application>Microsoft Macintosh PowerPoint</Application>
  <PresentationFormat>On-screen Show (16:9)</PresentationFormat>
  <Paragraphs>26</Paragraphs>
  <Slides>13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214</cp:revision>
  <dcterms:created xsi:type="dcterms:W3CDTF">2016-08-27T22:55:59Z</dcterms:created>
  <dcterms:modified xsi:type="dcterms:W3CDTF">2017-05-06T21:11:51Z</dcterms:modified>
</cp:coreProperties>
</file>