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0"/>
  </p:notesMasterIdLst>
  <p:sldIdLst>
    <p:sldId id="289" r:id="rId2"/>
    <p:sldId id="330" r:id="rId3"/>
    <p:sldId id="279" r:id="rId4"/>
    <p:sldId id="292" r:id="rId5"/>
    <p:sldId id="317" r:id="rId6"/>
    <p:sldId id="303" r:id="rId7"/>
    <p:sldId id="302" r:id="rId8"/>
    <p:sldId id="313" r:id="rId9"/>
    <p:sldId id="305" r:id="rId10"/>
    <p:sldId id="306" r:id="rId11"/>
    <p:sldId id="323" r:id="rId12"/>
    <p:sldId id="324" r:id="rId13"/>
    <p:sldId id="325" r:id="rId14"/>
    <p:sldId id="333" r:id="rId15"/>
    <p:sldId id="328" r:id="rId16"/>
    <p:sldId id="331" r:id="rId17"/>
    <p:sldId id="332" r:id="rId18"/>
    <p:sldId id="334" r:id="rId19"/>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8011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7"/>
    <p:restoredTop sz="92830"/>
  </p:normalViewPr>
  <p:slideViewPr>
    <p:cSldViewPr snapToGrid="0" snapToObjects="1">
      <p:cViewPr varScale="1">
        <p:scale>
          <a:sx n="93" d="100"/>
          <a:sy n="93" d="100"/>
        </p:scale>
        <p:origin x="216" y="1280"/>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1B6699-FDD2-4944-B0EF-D6543AD99DD7}" type="datetimeFigureOut">
              <a:rPr lang="en-US" smtClean="0"/>
              <a:t>7/10/17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A16FF4-8795-B641-BBA6-070086CE5779}" type="slidenum">
              <a:rPr lang="en-US" smtClean="0"/>
              <a:t>‹#›</a:t>
            </a:fld>
            <a:endParaRPr lang="en-US" dirty="0"/>
          </a:p>
        </p:txBody>
      </p:sp>
    </p:spTree>
    <p:extLst>
      <p:ext uri="{BB962C8B-B14F-4D97-AF65-F5344CB8AC3E}">
        <p14:creationId xmlns:p14="http://schemas.microsoft.com/office/powerpoint/2010/main" val="46434616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DEEB39-6905-2A4C-A514-F32CAB29EF98}" type="datetimeFigureOut">
              <a:rPr lang="en-US" smtClean="0"/>
              <a:t>7/10/17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DEEB39-6905-2A4C-A514-F32CAB29EF98}" type="datetimeFigureOut">
              <a:rPr lang="en-US" smtClean="0"/>
              <a:t>7/10/17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DEEB39-6905-2A4C-A514-F32CAB29EF98}" type="datetimeFigureOut">
              <a:rPr lang="en-US" smtClean="0"/>
              <a:t>7/10/17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DEEB39-6905-2A4C-A514-F32CAB29EF98}" type="datetimeFigureOut">
              <a:rPr lang="en-US" smtClean="0"/>
              <a:t>7/10/17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DEEB39-6905-2A4C-A514-F32CAB29EF98}" type="datetimeFigureOut">
              <a:rPr lang="en-US" smtClean="0"/>
              <a:t>7/10/17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DEEB39-6905-2A4C-A514-F32CAB29EF98}" type="datetimeFigureOut">
              <a:rPr lang="en-US" smtClean="0"/>
              <a:t>7/10/17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DEEB39-6905-2A4C-A514-F32CAB29EF98}" type="datetimeFigureOut">
              <a:rPr lang="en-US" smtClean="0"/>
              <a:t>7/10/17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D5689CC-2951-A242-B0E2-3BABB9B5A26F}" type="slidenum">
              <a:rPr lang="en-US" smtClean="0"/>
              <a:t>‹#›</a:t>
            </a:fld>
            <a:endParaRPr lang="en-US" dirty="0"/>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2DEEB39-6905-2A4C-A514-F32CAB29EF98}" type="datetimeFigureOut">
              <a:rPr lang="en-US" smtClean="0"/>
              <a:t>7/10/17</a:t>
            </a:fld>
            <a:endParaRPr lang="en-US" dirty="0"/>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3D5689CC-2951-A242-B0E2-3BABB9B5A26F}" type="slidenum">
              <a:rPr lang="en-US" smtClean="0"/>
              <a:t>‹#›</a:t>
            </a:fld>
            <a:endParaRPr lang="en-US" dirty="0"/>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6" y="584706"/>
            <a:ext cx="9167996" cy="3770477"/>
          </a:xfrm>
          <a:prstGeom prst="rect">
            <a:avLst/>
          </a:prstGeom>
          <a:solidFill>
            <a:schemeClr val="tx1"/>
          </a:solidFill>
        </p:spPr>
      </p:pic>
    </p:spTree>
    <p:extLst>
      <p:ext uri="{BB962C8B-B14F-4D97-AF65-F5344CB8AC3E}">
        <p14:creationId xmlns:p14="http://schemas.microsoft.com/office/powerpoint/2010/main" val="9888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127000" y="76200"/>
            <a:ext cx="8890000" cy="4991100"/>
          </a:xfrm>
          <a:prstGeom prst="rect">
            <a:avLst/>
          </a:prstGeom>
        </p:spPr>
      </p:pic>
    </p:spTree>
    <p:extLst>
      <p:ext uri="{BB962C8B-B14F-4D97-AF65-F5344CB8AC3E}">
        <p14:creationId xmlns:p14="http://schemas.microsoft.com/office/powerpoint/2010/main" val="30057909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682" y="127973"/>
            <a:ext cx="8841252" cy="5447645"/>
          </a:xfrm>
          <a:prstGeom prst="rect">
            <a:avLst/>
          </a:prstGeom>
        </p:spPr>
        <p:txBody>
          <a:bodyPr wrap="square">
            <a:spAutoFit/>
          </a:bodyPr>
          <a:lstStyle/>
          <a:p>
            <a:r>
              <a:rPr lang="en-US" sz="4800" b="1" dirty="0"/>
              <a:t>Matthew 6:25</a:t>
            </a:r>
            <a:r>
              <a:rPr lang="en-US" sz="4800" b="1" baseline="30000" dirty="0"/>
              <a:t> </a:t>
            </a:r>
            <a:r>
              <a:rPr lang="en-US" sz="4800" dirty="0"/>
              <a:t>“Therefore I tell you, do not worry about your life, what you will eat or drink; or about your body, what you will wear. Is not life more than food, and the body more than clothes?</a:t>
            </a:r>
            <a:endParaRPr lang="en-US" sz="4800" b="1" dirty="0"/>
          </a:p>
          <a:p>
            <a:r>
              <a:rPr lang="en-US" sz="6000" b="1" dirty="0"/>
              <a:t> </a:t>
            </a:r>
            <a:endParaRPr lang="en-US" sz="6000" dirty="0"/>
          </a:p>
        </p:txBody>
      </p:sp>
    </p:spTree>
    <p:extLst>
      <p:ext uri="{BB962C8B-B14F-4D97-AF65-F5344CB8AC3E}">
        <p14:creationId xmlns:p14="http://schemas.microsoft.com/office/powerpoint/2010/main" val="33615803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Tree>
    <p:extLst>
      <p:ext uri="{BB962C8B-B14F-4D97-AF65-F5344CB8AC3E}">
        <p14:creationId xmlns:p14="http://schemas.microsoft.com/office/powerpoint/2010/main" val="14304088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8299" y="127617"/>
            <a:ext cx="8959397" cy="4401205"/>
          </a:xfrm>
          <a:prstGeom prst="rect">
            <a:avLst/>
          </a:prstGeom>
        </p:spPr>
        <p:txBody>
          <a:bodyPr wrap="square">
            <a:spAutoFit/>
          </a:bodyPr>
          <a:lstStyle/>
          <a:p>
            <a:r>
              <a:rPr lang="en-US" sz="2000" b="1" dirty="0">
                <a:latin typeface="Arial"/>
                <a:cs typeface="Arial"/>
              </a:rPr>
              <a:t>Ezekiel 33: 1-7 </a:t>
            </a:r>
            <a:r>
              <a:rPr lang="en-US" sz="2000" dirty="0">
                <a:latin typeface="Arial"/>
                <a:cs typeface="Arial"/>
              </a:rPr>
              <a:t>The word of the Lord came to me: </a:t>
            </a:r>
            <a:r>
              <a:rPr lang="en-US" sz="2000" baseline="30000" dirty="0">
                <a:latin typeface="Arial"/>
                <a:cs typeface="Arial"/>
              </a:rPr>
              <a:t>2</a:t>
            </a:r>
            <a:r>
              <a:rPr lang="en-US" sz="2000" dirty="0">
                <a:latin typeface="Arial"/>
                <a:cs typeface="Arial"/>
              </a:rPr>
              <a:t> “Son of man, speak to your people and say to them: ‘When I bring the sword against a land, and the people of the land choose one of their men and make him their watchman, </a:t>
            </a:r>
            <a:r>
              <a:rPr lang="en-US" sz="2000" baseline="30000" dirty="0">
                <a:latin typeface="Arial"/>
                <a:cs typeface="Arial"/>
              </a:rPr>
              <a:t>3</a:t>
            </a:r>
            <a:r>
              <a:rPr lang="en-US" sz="2000" dirty="0">
                <a:latin typeface="Arial"/>
                <a:cs typeface="Arial"/>
              </a:rPr>
              <a:t> and he sees the sword coming against the land and blows the trumpet to warn the people, </a:t>
            </a:r>
            <a:r>
              <a:rPr lang="en-US" sz="2000" baseline="30000" dirty="0">
                <a:latin typeface="Arial"/>
                <a:cs typeface="Arial"/>
              </a:rPr>
              <a:t>4</a:t>
            </a:r>
            <a:r>
              <a:rPr lang="en-US" sz="2000" dirty="0">
                <a:latin typeface="Arial"/>
                <a:cs typeface="Arial"/>
              </a:rPr>
              <a:t> then if anyone hears the trumpet but does not heed the warning and the sword comes and takes their life, their blood will be on their own head. </a:t>
            </a:r>
            <a:r>
              <a:rPr lang="en-US" sz="2000" baseline="30000" dirty="0">
                <a:latin typeface="Arial"/>
                <a:cs typeface="Arial"/>
              </a:rPr>
              <a:t>5</a:t>
            </a:r>
            <a:r>
              <a:rPr lang="en-US" sz="2000" dirty="0">
                <a:latin typeface="Arial"/>
                <a:cs typeface="Arial"/>
              </a:rPr>
              <a:t> Since they heard the sound of the trumpet but did not heed the warning, their blood will be on their own head. If they had heeded the warning, they would have saved themselves</a:t>
            </a:r>
            <a:r>
              <a:rPr lang="en-US" sz="2000" baseline="30000" dirty="0">
                <a:latin typeface="Arial"/>
                <a:cs typeface="Arial"/>
              </a:rPr>
              <a:t>. 6 </a:t>
            </a:r>
            <a:r>
              <a:rPr lang="en-US" sz="2000" dirty="0">
                <a:latin typeface="Arial"/>
                <a:cs typeface="Arial"/>
              </a:rPr>
              <a:t>But if the watchman sees the sword coming and does not blow the trumpet to warn the people and the sword comes and takes someone’s life, that person’s life will be taken because of their sin, but I will hold the watchman accountable for their blood.’</a:t>
            </a:r>
            <a:r>
              <a:rPr lang="en-US" sz="2000" baseline="30000" dirty="0">
                <a:latin typeface="Arial"/>
                <a:cs typeface="Arial"/>
              </a:rPr>
              <a:t>7</a:t>
            </a:r>
            <a:r>
              <a:rPr lang="en-US" sz="2000" dirty="0">
                <a:latin typeface="Arial"/>
                <a:cs typeface="Arial"/>
              </a:rPr>
              <a:t> “Son of man, I have made you a watchman for the people of Israel; so hear the word I speak and give them warning from me.</a:t>
            </a:r>
          </a:p>
        </p:txBody>
      </p:sp>
    </p:spTree>
    <p:extLst>
      <p:ext uri="{BB962C8B-B14F-4D97-AF65-F5344CB8AC3E}">
        <p14:creationId xmlns:p14="http://schemas.microsoft.com/office/powerpoint/2010/main" val="4352839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373" y="118129"/>
            <a:ext cx="8831406" cy="5262980"/>
          </a:xfrm>
          <a:prstGeom prst="rect">
            <a:avLst/>
          </a:prstGeom>
        </p:spPr>
        <p:txBody>
          <a:bodyPr wrap="square">
            <a:spAutoFit/>
          </a:bodyPr>
          <a:lstStyle/>
          <a:p>
            <a:r>
              <a:rPr lang="en-US" sz="2800" b="1" dirty="0">
                <a:latin typeface="American Typewriter"/>
                <a:cs typeface="American Typewriter"/>
              </a:rPr>
              <a:t>Philippians 2:12-15</a:t>
            </a:r>
            <a:r>
              <a:rPr lang="en-US" sz="2800" b="1" baseline="30000">
                <a:latin typeface="American Typewriter"/>
                <a:cs typeface="American Typewriter"/>
              </a:rPr>
              <a:t> </a:t>
            </a:r>
            <a:endParaRPr lang="en-US" sz="2800" b="1" baseline="30000" smtClean="0">
              <a:latin typeface="American Typewriter"/>
              <a:cs typeface="American Typewriter"/>
            </a:endParaRPr>
          </a:p>
          <a:p>
            <a:r>
              <a:rPr lang="en-US" sz="2800" smtClean="0">
                <a:latin typeface="American Typewriter"/>
                <a:cs typeface="American Typewriter"/>
              </a:rPr>
              <a:t>Therefore</a:t>
            </a:r>
            <a:r>
              <a:rPr lang="en-US" sz="2800" dirty="0">
                <a:latin typeface="American Typewriter"/>
                <a:cs typeface="American Typewriter"/>
              </a:rPr>
              <a:t>, my dear friends, as you have always obeyed—not only in my presence, but now much more in my absence—continue to work out your salvation with fear and trembling, </a:t>
            </a:r>
            <a:r>
              <a:rPr lang="en-US" sz="2800" baseline="30000" dirty="0">
                <a:latin typeface="American Typewriter"/>
                <a:cs typeface="American Typewriter"/>
              </a:rPr>
              <a:t>13 </a:t>
            </a:r>
            <a:r>
              <a:rPr lang="en-US" sz="2800" dirty="0">
                <a:latin typeface="American Typewriter"/>
                <a:cs typeface="American Typewriter"/>
              </a:rPr>
              <a:t>for it is God who works in you to will and to act in order to fulfill his good purpose. </a:t>
            </a:r>
            <a:r>
              <a:rPr lang="en-US" sz="2800" baseline="30000" dirty="0">
                <a:latin typeface="American Typewriter"/>
                <a:cs typeface="American Typewriter"/>
              </a:rPr>
              <a:t>14 </a:t>
            </a:r>
            <a:r>
              <a:rPr lang="en-US" sz="2800" dirty="0">
                <a:latin typeface="American Typewriter"/>
                <a:cs typeface="American Typewriter"/>
              </a:rPr>
              <a:t>Do everything without grumbling or arguing, </a:t>
            </a:r>
            <a:r>
              <a:rPr lang="en-US" sz="2800" baseline="30000" dirty="0">
                <a:latin typeface="American Typewriter"/>
                <a:cs typeface="American Typewriter"/>
              </a:rPr>
              <a:t>15 </a:t>
            </a:r>
            <a:r>
              <a:rPr lang="en-US" sz="2800" dirty="0">
                <a:latin typeface="American Typewriter"/>
                <a:cs typeface="American Typewriter"/>
              </a:rPr>
              <a:t>so that you may become blameless and pure, “children of God without fault in a warped and crooked generation.” Then you will shine among them like stars in the sky</a:t>
            </a:r>
            <a:endParaRPr lang="en-US" sz="2800" b="1" dirty="0">
              <a:latin typeface="American Typewriter"/>
              <a:cs typeface="American Typewriter"/>
            </a:endParaRPr>
          </a:p>
          <a:p>
            <a:r>
              <a:rPr lang="en-US" sz="2800" dirty="0">
                <a:latin typeface="American Typewriter"/>
                <a:cs typeface="American Typewriter"/>
              </a:rPr>
              <a:t> </a:t>
            </a:r>
            <a:endParaRPr lang="en-US" sz="2800" b="1" dirty="0">
              <a:latin typeface="American Typewriter"/>
              <a:cs typeface="American Typewriter"/>
            </a:endParaRPr>
          </a:p>
        </p:txBody>
      </p:sp>
    </p:spTree>
    <p:extLst>
      <p:ext uri="{BB962C8B-B14F-4D97-AF65-F5344CB8AC3E}">
        <p14:creationId xmlns:p14="http://schemas.microsoft.com/office/powerpoint/2010/main" val="34162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669493" y="0"/>
            <a:ext cx="7748401" cy="5143500"/>
          </a:xfrm>
          <a:prstGeom prst="rect">
            <a:avLst/>
          </a:prstGeom>
        </p:spPr>
      </p:pic>
    </p:spTree>
    <p:extLst>
      <p:ext uri="{BB962C8B-B14F-4D97-AF65-F5344CB8AC3E}">
        <p14:creationId xmlns:p14="http://schemas.microsoft.com/office/powerpoint/2010/main" val="4095880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127972"/>
            <a:ext cx="9144000" cy="4832092"/>
          </a:xfrm>
          <a:prstGeom prst="rect">
            <a:avLst/>
          </a:prstGeom>
        </p:spPr>
        <p:txBody>
          <a:bodyPr wrap="square">
            <a:spAutoFit/>
          </a:bodyPr>
          <a:lstStyle/>
          <a:p>
            <a:r>
              <a:rPr lang="en-US" sz="4400" dirty="0">
                <a:latin typeface="American Typewriter"/>
                <a:cs typeface="American Typewriter"/>
              </a:rPr>
              <a:t>Romans 6:4</a:t>
            </a:r>
            <a:r>
              <a:rPr lang="en-US" sz="4400" baseline="30000" dirty="0">
                <a:latin typeface="American Typewriter"/>
                <a:cs typeface="American Typewriter"/>
              </a:rPr>
              <a:t>  </a:t>
            </a:r>
            <a:endParaRPr lang="en-US" sz="4400" baseline="30000" dirty="0" smtClean="0">
              <a:latin typeface="American Typewriter"/>
              <a:cs typeface="American Typewriter"/>
            </a:endParaRPr>
          </a:p>
          <a:p>
            <a:r>
              <a:rPr lang="en-US" sz="4400" dirty="0" smtClean="0">
                <a:latin typeface="American Typewriter"/>
                <a:cs typeface="American Typewriter"/>
              </a:rPr>
              <a:t>We </a:t>
            </a:r>
            <a:r>
              <a:rPr lang="en-US" sz="4400" dirty="0">
                <a:latin typeface="American Typewriter"/>
                <a:cs typeface="American Typewriter"/>
              </a:rPr>
              <a:t>were therefore buried with him through baptism into death in order that, just as Christ was raised from </a:t>
            </a:r>
            <a:r>
              <a:rPr lang="en-US" sz="4400" dirty="0" smtClean="0">
                <a:latin typeface="American Typewriter"/>
                <a:cs typeface="American Typewriter"/>
              </a:rPr>
              <a:t>the dead</a:t>
            </a:r>
            <a:r>
              <a:rPr lang="en-US" sz="4400" dirty="0">
                <a:latin typeface="American Typewriter"/>
                <a:cs typeface="American Typewriter"/>
              </a:rPr>
              <a:t> </a:t>
            </a:r>
            <a:r>
              <a:rPr lang="en-US" sz="4400" dirty="0" smtClean="0">
                <a:latin typeface="American Typewriter"/>
                <a:cs typeface="American Typewriter"/>
              </a:rPr>
              <a:t> through </a:t>
            </a:r>
            <a:r>
              <a:rPr lang="en-US" sz="4400" dirty="0">
                <a:latin typeface="American Typewriter"/>
                <a:cs typeface="American Typewriter"/>
              </a:rPr>
              <a:t>the glory of the Father, we too may live a new life.</a:t>
            </a:r>
            <a:endParaRPr lang="en-US" sz="4400" b="1" dirty="0">
              <a:latin typeface="American Typewriter"/>
              <a:cs typeface="American Typewriter"/>
            </a:endParaRPr>
          </a:p>
        </p:txBody>
      </p:sp>
    </p:spTree>
    <p:extLst>
      <p:ext uri="{BB962C8B-B14F-4D97-AF65-F5344CB8AC3E}">
        <p14:creationId xmlns:p14="http://schemas.microsoft.com/office/powerpoint/2010/main" val="29731544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918" y="265790"/>
            <a:ext cx="8988933" cy="4524315"/>
          </a:xfrm>
          <a:prstGeom prst="rect">
            <a:avLst/>
          </a:prstGeom>
        </p:spPr>
        <p:txBody>
          <a:bodyPr wrap="square">
            <a:spAutoFit/>
          </a:bodyPr>
          <a:lstStyle/>
          <a:p>
            <a:r>
              <a:rPr lang="en-US" sz="4800" b="1" dirty="0">
                <a:latin typeface="American Typewriter"/>
                <a:cs typeface="American Typewriter"/>
              </a:rPr>
              <a:t>2 Corinthians 3:6</a:t>
            </a:r>
            <a:r>
              <a:rPr lang="en-US" sz="4800" b="1" baseline="30000" dirty="0">
                <a:latin typeface="American Typewriter"/>
                <a:cs typeface="American Typewriter"/>
              </a:rPr>
              <a:t>  </a:t>
            </a:r>
            <a:r>
              <a:rPr lang="en-US" sz="4800" b="1" dirty="0" smtClean="0">
                <a:latin typeface="American Typewriter"/>
                <a:cs typeface="American Typewriter"/>
              </a:rPr>
              <a:t>  </a:t>
            </a:r>
          </a:p>
          <a:p>
            <a:r>
              <a:rPr lang="en-US" sz="4800" dirty="0" smtClean="0">
                <a:latin typeface="American Typewriter"/>
                <a:cs typeface="American Typewriter"/>
              </a:rPr>
              <a:t>He </a:t>
            </a:r>
            <a:r>
              <a:rPr lang="en-US" sz="4800" dirty="0">
                <a:latin typeface="American Typewriter"/>
                <a:cs typeface="American Typewriter"/>
              </a:rPr>
              <a:t>has made us competent as ministers of a new covenant—not of the letter but of the Spirit; for the letter kills, but the Spirit gives life.</a:t>
            </a:r>
            <a:endParaRPr lang="en-US" sz="4800" b="1" dirty="0">
              <a:latin typeface="American Typewriter"/>
              <a:cs typeface="American Typewriter"/>
            </a:endParaRPr>
          </a:p>
        </p:txBody>
      </p:sp>
    </p:spTree>
    <p:extLst>
      <p:ext uri="{BB962C8B-B14F-4D97-AF65-F5344CB8AC3E}">
        <p14:creationId xmlns:p14="http://schemas.microsoft.com/office/powerpoint/2010/main" val="41102015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6" y="584706"/>
            <a:ext cx="9167996" cy="3770477"/>
          </a:xfrm>
          <a:prstGeom prst="rect">
            <a:avLst/>
          </a:prstGeom>
          <a:solidFill>
            <a:schemeClr val="tx1"/>
          </a:solidFill>
        </p:spPr>
      </p:pic>
    </p:spTree>
    <p:extLst>
      <p:ext uri="{BB962C8B-B14F-4D97-AF65-F5344CB8AC3E}">
        <p14:creationId xmlns:p14="http://schemas.microsoft.com/office/powerpoint/2010/main" val="17721646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5143500"/>
          </a:xfrm>
          <a:prstGeom prst="rect">
            <a:avLst/>
          </a:prstGeom>
        </p:spPr>
      </p:pic>
      <p:sp>
        <p:nvSpPr>
          <p:cNvPr id="5" name="Rectangle 4"/>
          <p:cNvSpPr/>
          <p:nvPr/>
        </p:nvSpPr>
        <p:spPr>
          <a:xfrm>
            <a:off x="522386" y="600028"/>
            <a:ext cx="8123997" cy="3785652"/>
          </a:xfrm>
          <a:prstGeom prst="rect">
            <a:avLst/>
          </a:prstGeom>
        </p:spPr>
        <p:txBody>
          <a:bodyPr wrap="square">
            <a:spAutoFit/>
          </a:bodyPr>
          <a:lstStyle/>
          <a:p>
            <a:r>
              <a:rPr lang="en-US" sz="4000" b="1" dirty="0">
                <a:solidFill>
                  <a:schemeClr val="bg1"/>
                </a:solidFill>
              </a:rPr>
              <a:t>Hebrews 4:12</a:t>
            </a:r>
            <a:r>
              <a:rPr lang="en-US" sz="4000" dirty="0">
                <a:solidFill>
                  <a:schemeClr val="bg1"/>
                </a:solidFill>
              </a:rPr>
              <a:t> For the word of God is alive and active. Sharper than any double-edged sword, it penetrates even to dividing soul and spirit, joints and marrow; it judges the thoughts and attitudes of the heart.</a:t>
            </a:r>
          </a:p>
        </p:txBody>
      </p:sp>
    </p:spTree>
    <p:extLst>
      <p:ext uri="{BB962C8B-B14F-4D97-AF65-F5344CB8AC3E}">
        <p14:creationId xmlns:p14="http://schemas.microsoft.com/office/powerpoint/2010/main" val="1615895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9252300" cy="5211515"/>
          </a:xfrm>
          <a:prstGeom prst="rect">
            <a:avLst/>
          </a:prstGeom>
        </p:spPr>
      </p:pic>
      <p:sp>
        <p:nvSpPr>
          <p:cNvPr id="2" name="Rectangle 1"/>
          <p:cNvSpPr/>
          <p:nvPr/>
        </p:nvSpPr>
        <p:spPr>
          <a:xfrm>
            <a:off x="163145" y="147660"/>
            <a:ext cx="8798470" cy="6001643"/>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r>
              <a:rPr lang="en-US" sz="9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In HIM We Have Life</a:t>
            </a:r>
            <a:r>
              <a:rPr lang="en-US" sz="7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ctr"/>
            <a:endParaRPr lang="en-US"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6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217287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446431" y="1786598"/>
            <a:ext cx="2082070" cy="523220"/>
          </a:xfrm>
          <a:prstGeom prst="rect">
            <a:avLst/>
          </a:prstGeom>
        </p:spPr>
        <p:txBody>
          <a:bodyPr wrap="none">
            <a:spAutoFit/>
          </a:bodyPr>
          <a:lstStyle/>
          <a:p>
            <a:r>
              <a:rPr lang="en-US" sz="2800" b="1" dirty="0">
                <a:solidFill>
                  <a:srgbClr val="000000"/>
                </a:solidFill>
              </a:rPr>
              <a:t>John 6:14-15 </a:t>
            </a:r>
            <a:endParaRPr lang="en-US" sz="2800" dirty="0">
              <a:solidFill>
                <a:srgbClr val="000000"/>
              </a:solidFill>
            </a:endParaRPr>
          </a:p>
        </p:txBody>
      </p:sp>
      <p:pic>
        <p:nvPicPr>
          <p:cNvPr id="2" name="Picture 1"/>
          <p:cNvPicPr>
            <a:picLocks noChangeAspect="1"/>
          </p:cNvPicPr>
          <p:nvPr/>
        </p:nvPicPr>
        <p:blipFill>
          <a:blip r:embed="rId2"/>
          <a:stretch>
            <a:fillRect/>
          </a:stretch>
        </p:blipFill>
        <p:spPr>
          <a:xfrm>
            <a:off x="423356" y="246100"/>
            <a:ext cx="8289904" cy="4656222"/>
          </a:xfrm>
          <a:prstGeom prst="rect">
            <a:avLst/>
          </a:prstGeom>
        </p:spPr>
      </p:pic>
    </p:spTree>
    <p:extLst>
      <p:ext uri="{BB962C8B-B14F-4D97-AF65-F5344CB8AC3E}">
        <p14:creationId xmlns:p14="http://schemas.microsoft.com/office/powerpoint/2010/main" val="19864547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
            <a:ext cx="9144000" cy="5105188"/>
          </a:xfrm>
          <a:prstGeom prst="rect">
            <a:avLst/>
          </a:prstGeom>
        </p:spPr>
      </p:pic>
    </p:spTree>
    <p:extLst>
      <p:ext uri="{BB962C8B-B14F-4D97-AF65-F5344CB8AC3E}">
        <p14:creationId xmlns:p14="http://schemas.microsoft.com/office/powerpoint/2010/main" val="80815969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763" y="2496101"/>
            <a:ext cx="6596480" cy="2554545"/>
          </a:xfrm>
          <a:prstGeom prst="rect">
            <a:avLst/>
          </a:prstGeom>
        </p:spPr>
        <p:txBody>
          <a:bodyPr wrap="square">
            <a:spAutoFit/>
          </a:bodyPr>
          <a:lstStyle/>
          <a:p>
            <a:r>
              <a:rPr lang="en-US" sz="3200" b="1" dirty="0">
                <a:solidFill>
                  <a:schemeClr val="bg1"/>
                </a:solidFill>
                <a:latin typeface="Arial Hebrew"/>
                <a:cs typeface="Arial Hebrew"/>
              </a:rPr>
              <a:t>Jeremiah 51:6</a:t>
            </a:r>
            <a:r>
              <a:rPr lang="en-US" sz="3200" b="1" baseline="30000" dirty="0">
                <a:solidFill>
                  <a:schemeClr val="bg1"/>
                </a:solidFill>
                <a:latin typeface="Arial Hebrew"/>
                <a:cs typeface="Arial Hebrew"/>
              </a:rPr>
              <a:t> </a:t>
            </a:r>
            <a:r>
              <a:rPr lang="en-US" sz="3200" b="1" dirty="0">
                <a:solidFill>
                  <a:schemeClr val="bg1"/>
                </a:solidFill>
                <a:latin typeface="Arial Hebrew"/>
                <a:cs typeface="Arial Hebrew"/>
              </a:rPr>
              <a:t>“Flee from Babylon! Run for your lives! Do not be destroyed because of her sins. It is time for the Lord’s vengeance; he will repay her what she deserves.</a:t>
            </a:r>
          </a:p>
        </p:txBody>
      </p:sp>
      <p:sp>
        <p:nvSpPr>
          <p:cNvPr id="3" name="Rectangle 2"/>
          <p:cNvSpPr/>
          <p:nvPr/>
        </p:nvSpPr>
        <p:spPr>
          <a:xfrm>
            <a:off x="147682" y="127972"/>
            <a:ext cx="8860942" cy="4524315"/>
          </a:xfrm>
          <a:prstGeom prst="rect">
            <a:avLst/>
          </a:prstGeom>
        </p:spPr>
        <p:txBody>
          <a:bodyPr wrap="square">
            <a:spAutoFit/>
          </a:bodyPr>
          <a:lstStyle/>
          <a:p>
            <a:r>
              <a:rPr lang="en-US" sz="3200" b="1" dirty="0">
                <a:latin typeface="American Typewriter"/>
                <a:cs typeface="American Typewriter"/>
              </a:rPr>
              <a:t>1 Peter 1:23-24</a:t>
            </a:r>
            <a:r>
              <a:rPr lang="en-US" sz="3200" b="1" baseline="30000" dirty="0">
                <a:latin typeface="American Typewriter"/>
                <a:cs typeface="American Typewriter"/>
              </a:rPr>
              <a:t>  </a:t>
            </a:r>
            <a:r>
              <a:rPr lang="en-US" sz="3200" b="1" dirty="0" smtClean="0">
                <a:latin typeface="American Typewriter"/>
                <a:cs typeface="American Typewriter"/>
              </a:rPr>
              <a:t> </a:t>
            </a:r>
            <a:r>
              <a:rPr lang="en-US" sz="3200" dirty="0" smtClean="0">
                <a:latin typeface="American Typewriter"/>
                <a:cs typeface="American Typewriter"/>
              </a:rPr>
              <a:t>For </a:t>
            </a:r>
            <a:r>
              <a:rPr lang="en-US" sz="3200" dirty="0">
                <a:latin typeface="American Typewriter"/>
                <a:cs typeface="American Typewriter"/>
              </a:rPr>
              <a:t>you have been born again, not of perishable seed, but </a:t>
            </a:r>
            <a:r>
              <a:rPr lang="en-US" sz="3200" dirty="0" smtClean="0">
                <a:latin typeface="American Typewriter"/>
                <a:cs typeface="American Typewriter"/>
              </a:rPr>
              <a:t>of imperishable</a:t>
            </a:r>
            <a:r>
              <a:rPr lang="en-US" sz="3200" dirty="0">
                <a:latin typeface="American Typewriter"/>
                <a:cs typeface="American Typewriter"/>
              </a:rPr>
              <a:t>, through the living and enduring word of God. </a:t>
            </a:r>
            <a:r>
              <a:rPr lang="en-US" sz="3200" baseline="30000" dirty="0">
                <a:latin typeface="American Typewriter"/>
                <a:cs typeface="American Typewriter"/>
              </a:rPr>
              <a:t>24</a:t>
            </a:r>
            <a:r>
              <a:rPr lang="en-US" sz="3200" dirty="0">
                <a:latin typeface="American Typewriter"/>
                <a:cs typeface="American Typewriter"/>
              </a:rPr>
              <a:t> For, “All people are like grass, and all their glory is like the flowers of the field; the grass withers and the flowers fall, </a:t>
            </a:r>
            <a:r>
              <a:rPr lang="en-US" sz="3200" baseline="30000" dirty="0">
                <a:latin typeface="American Typewriter"/>
                <a:cs typeface="American Typewriter"/>
              </a:rPr>
              <a:t>25</a:t>
            </a:r>
            <a:r>
              <a:rPr lang="en-US" sz="3200" dirty="0">
                <a:latin typeface="American Typewriter"/>
                <a:cs typeface="American Typewriter"/>
              </a:rPr>
              <a:t> but the word of the Lord endures forever.” And this is the word that was preached to you.</a:t>
            </a:r>
            <a:endParaRPr lang="en-US" sz="3200" b="1" dirty="0">
              <a:latin typeface="American Typewriter"/>
              <a:cs typeface="American Typewriter"/>
            </a:endParaRPr>
          </a:p>
        </p:txBody>
      </p:sp>
    </p:spTree>
    <p:extLst>
      <p:ext uri="{BB962C8B-B14F-4D97-AF65-F5344CB8AC3E}">
        <p14:creationId xmlns:p14="http://schemas.microsoft.com/office/powerpoint/2010/main" val="140659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03250" y="371099"/>
            <a:ext cx="8931048" cy="830997"/>
          </a:xfrm>
          <a:prstGeom prst="rect">
            <a:avLst/>
          </a:prstGeom>
        </p:spPr>
        <p:txBody>
          <a:bodyPr wrap="square">
            <a:spAutoFit/>
          </a:bodyPr>
          <a:lstStyle/>
          <a:p>
            <a:r>
              <a:rPr lang="en-US" sz="4800" dirty="0">
                <a:solidFill>
                  <a:schemeClr val="bg1"/>
                </a:solidFill>
              </a:rPr>
              <a:t> </a:t>
            </a:r>
          </a:p>
        </p:txBody>
      </p:sp>
      <p:sp>
        <p:nvSpPr>
          <p:cNvPr id="2" name="Rectangle 1"/>
          <p:cNvSpPr/>
          <p:nvPr/>
        </p:nvSpPr>
        <p:spPr>
          <a:xfrm>
            <a:off x="103250" y="1"/>
            <a:ext cx="8931048" cy="5262980"/>
          </a:xfrm>
          <a:prstGeom prst="rect">
            <a:avLst/>
          </a:prstGeom>
        </p:spPr>
        <p:txBody>
          <a:bodyPr wrap="square">
            <a:spAutoFit/>
          </a:bodyPr>
          <a:lstStyle/>
          <a:p>
            <a:r>
              <a:rPr lang="en-US" sz="2800" b="1" i="1" dirty="0">
                <a:solidFill>
                  <a:schemeClr val="bg1"/>
                </a:solidFill>
              </a:rPr>
              <a:t>Acts 6:7 </a:t>
            </a:r>
            <a:r>
              <a:rPr lang="en-US" sz="2800" i="1" dirty="0">
                <a:solidFill>
                  <a:schemeClr val="bg1"/>
                </a:solidFill>
              </a:rPr>
              <a:t>So the word of God spread. The number of disciples in Jerusalem increased rapidly, and a large number of priests became obedient to the faith.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12:24 </a:t>
            </a:r>
            <a:r>
              <a:rPr lang="en-US" sz="2800" i="1" dirty="0">
                <a:solidFill>
                  <a:schemeClr val="bg1"/>
                </a:solidFill>
              </a:rPr>
              <a:t>But the word of God continued to spread and flourish.</a:t>
            </a:r>
            <a:endParaRPr lang="en-US" sz="2800" dirty="0">
              <a:solidFill>
                <a:schemeClr val="bg1"/>
              </a:solidFill>
            </a:endParaRPr>
          </a:p>
          <a:p>
            <a:r>
              <a:rPr lang="en-US" sz="2800" i="1" dirty="0">
                <a:solidFill>
                  <a:schemeClr val="bg1"/>
                </a:solidFill>
              </a:rPr>
              <a:t> </a:t>
            </a:r>
            <a:endParaRPr lang="en-US" sz="2800" dirty="0">
              <a:solidFill>
                <a:schemeClr val="bg1"/>
              </a:solidFill>
            </a:endParaRPr>
          </a:p>
          <a:p>
            <a:r>
              <a:rPr lang="en-US" sz="2800" b="1" i="1" dirty="0">
                <a:solidFill>
                  <a:schemeClr val="bg1"/>
                </a:solidFill>
              </a:rPr>
              <a:t>Acts 16:5 </a:t>
            </a:r>
            <a:r>
              <a:rPr lang="en-US" sz="2800" i="1" dirty="0">
                <a:solidFill>
                  <a:schemeClr val="bg1"/>
                </a:solidFill>
              </a:rPr>
              <a:t>So the churches were strengthened in the faith and grew daily in number</a:t>
            </a:r>
            <a:endParaRPr lang="en-US" sz="2800" dirty="0">
              <a:solidFill>
                <a:schemeClr val="bg1"/>
              </a:solidFill>
            </a:endParaRPr>
          </a:p>
          <a:p>
            <a:r>
              <a:rPr lang="en-US" sz="2800" b="1" i="1" dirty="0">
                <a:solidFill>
                  <a:schemeClr val="bg1"/>
                </a:solidFill>
              </a:rPr>
              <a:t> </a:t>
            </a:r>
            <a:endParaRPr lang="en-US" sz="2800" dirty="0">
              <a:solidFill>
                <a:schemeClr val="bg1"/>
              </a:solidFill>
            </a:endParaRPr>
          </a:p>
          <a:p>
            <a:r>
              <a:rPr lang="en-US" sz="2800" b="1" i="1" dirty="0">
                <a:solidFill>
                  <a:schemeClr val="bg1"/>
                </a:solidFill>
              </a:rPr>
              <a:t>Acts 19:20 </a:t>
            </a:r>
            <a:r>
              <a:rPr lang="en-US" sz="2800" i="1" dirty="0">
                <a:solidFill>
                  <a:schemeClr val="bg1"/>
                </a:solidFill>
              </a:rPr>
              <a:t>In this way the word of the Lord spread widely and grew in power.</a:t>
            </a:r>
            <a:endParaRPr lang="en-US" sz="2800" dirty="0">
              <a:solidFill>
                <a:schemeClr val="bg1"/>
              </a:solidFill>
            </a:endParaRPr>
          </a:p>
        </p:txBody>
      </p:sp>
      <p:sp>
        <p:nvSpPr>
          <p:cNvPr id="7" name="TextBox 6"/>
          <p:cNvSpPr txBox="1"/>
          <p:nvPr/>
        </p:nvSpPr>
        <p:spPr>
          <a:xfrm>
            <a:off x="6236247" y="1602881"/>
            <a:ext cx="1713935" cy="461665"/>
          </a:xfrm>
          <a:prstGeom prst="rect">
            <a:avLst/>
          </a:prstGeom>
          <a:noFill/>
        </p:spPr>
        <p:txBody>
          <a:bodyPr wrap="square" rtlCol="0">
            <a:spAutoFit/>
          </a:bodyPr>
          <a:lstStyle/>
          <a:p>
            <a:r>
              <a:rPr lang="en-US" sz="2400" b="1" dirty="0">
                <a:solidFill>
                  <a:srgbClr val="000000"/>
                </a:solidFill>
              </a:rPr>
              <a:t>Exodus 3:14</a:t>
            </a:r>
            <a:r>
              <a:rPr lang="en-US" sz="2400" dirty="0">
                <a:solidFill>
                  <a:srgbClr val="000000"/>
                </a:solidFill>
              </a:rPr>
              <a:t> </a:t>
            </a:r>
          </a:p>
        </p:txBody>
      </p:sp>
      <p:pic>
        <p:nvPicPr>
          <p:cNvPr id="8" name="Picture 7"/>
          <p:cNvPicPr>
            <a:picLocks noChangeAspect="1"/>
          </p:cNvPicPr>
          <p:nvPr/>
        </p:nvPicPr>
        <p:blipFill>
          <a:blip r:embed="rId2"/>
          <a:stretch>
            <a:fillRect/>
          </a:stretch>
        </p:blipFill>
        <p:spPr>
          <a:xfrm>
            <a:off x="203200" y="279400"/>
            <a:ext cx="8737600" cy="4572000"/>
          </a:xfrm>
          <a:prstGeom prst="rect">
            <a:avLst/>
          </a:prstGeom>
        </p:spPr>
      </p:pic>
    </p:spTree>
    <p:extLst>
      <p:ext uri="{BB962C8B-B14F-4D97-AF65-F5344CB8AC3E}">
        <p14:creationId xmlns:p14="http://schemas.microsoft.com/office/powerpoint/2010/main" val="40730286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6601" y="177192"/>
            <a:ext cx="8762487" cy="4524315"/>
          </a:xfrm>
          <a:prstGeom prst="rect">
            <a:avLst/>
          </a:prstGeom>
        </p:spPr>
        <p:txBody>
          <a:bodyPr wrap="square">
            <a:spAutoFit/>
          </a:bodyPr>
          <a:lstStyle/>
          <a:p>
            <a:r>
              <a:rPr lang="en-US" sz="4800" b="1" dirty="0"/>
              <a:t>Romans 6:4</a:t>
            </a:r>
            <a:r>
              <a:rPr lang="en-US" sz="4800" b="1" baseline="30000" dirty="0"/>
              <a:t> </a:t>
            </a:r>
            <a:r>
              <a:rPr lang="en-US" sz="4800" dirty="0"/>
              <a:t>We were therefore buried with him through baptism into death in order that, just as Christ was raised from the dead through the glory of the Father, we too may live a new life.</a:t>
            </a:r>
          </a:p>
        </p:txBody>
      </p:sp>
    </p:spTree>
    <p:extLst>
      <p:ext uri="{BB962C8B-B14F-4D97-AF65-F5344CB8AC3E}">
        <p14:creationId xmlns:p14="http://schemas.microsoft.com/office/powerpoint/2010/main" val="4576317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82606"/>
            <a:ext cx="9065273" cy="923330"/>
          </a:xfrm>
          <a:prstGeom prst="rect">
            <a:avLst/>
          </a:prstGeom>
        </p:spPr>
        <p:txBody>
          <a:bodyPr wrap="square">
            <a:spAutoFit/>
          </a:bodyPr>
          <a:lstStyle/>
          <a:p>
            <a:r>
              <a:rPr lang="en-US" sz="5400" b="1" dirty="0"/>
              <a:t> </a:t>
            </a:r>
            <a:r>
              <a:rPr lang="en-US" dirty="0"/>
              <a:t> </a:t>
            </a:r>
          </a:p>
        </p:txBody>
      </p:sp>
      <p:sp>
        <p:nvSpPr>
          <p:cNvPr id="2" name="Rectangle 1"/>
          <p:cNvSpPr/>
          <p:nvPr/>
        </p:nvSpPr>
        <p:spPr>
          <a:xfrm>
            <a:off x="147681" y="82607"/>
            <a:ext cx="8917591" cy="5262979"/>
          </a:xfrm>
          <a:prstGeom prst="rect">
            <a:avLst/>
          </a:prstGeom>
        </p:spPr>
        <p:txBody>
          <a:bodyPr wrap="square">
            <a:spAutoFit/>
          </a:bodyPr>
          <a:lstStyle/>
          <a:p>
            <a:r>
              <a:rPr lang="en-US" sz="4400" b="1" dirty="0"/>
              <a:t>Romans 8:</a:t>
            </a:r>
            <a:r>
              <a:rPr lang="en-US" sz="4400" b="1" dirty="0" smtClean="0"/>
              <a:t>11</a:t>
            </a:r>
            <a:r>
              <a:rPr lang="en-US" sz="4400" b="1" baseline="30000" dirty="0"/>
              <a:t>  </a:t>
            </a:r>
            <a:r>
              <a:rPr lang="en-US" sz="4400" dirty="0" smtClean="0"/>
              <a:t>And </a:t>
            </a:r>
            <a:r>
              <a:rPr lang="en-US" sz="4400" dirty="0"/>
              <a:t>if the Spirit of him who raised Jesus from the dead is living in you, he who raised Christ from the dead will also give life to your mortal bodies because of his Spirit who lives in you.</a:t>
            </a:r>
            <a:endParaRPr lang="en-US" sz="4400" b="1" dirty="0"/>
          </a:p>
          <a:p>
            <a:r>
              <a:rPr lang="en-US" sz="5400" dirty="0"/>
              <a:t> </a:t>
            </a:r>
          </a:p>
          <a:p>
            <a:pPr algn="ctr"/>
            <a:r>
              <a:rPr lang="en-US" b="1" dirty="0"/>
              <a:t> </a:t>
            </a:r>
          </a:p>
        </p:txBody>
      </p:sp>
    </p:spTree>
    <p:extLst>
      <p:ext uri="{BB962C8B-B14F-4D97-AF65-F5344CB8AC3E}">
        <p14:creationId xmlns:p14="http://schemas.microsoft.com/office/powerpoint/2010/main" val="139458522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4709</TotalTime>
  <Words>88</Words>
  <Application>Microsoft Macintosh PowerPoint</Application>
  <PresentationFormat>On-screen Show (16:9)</PresentationFormat>
  <Paragraphs>31</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American Typewriter</vt:lpstr>
      <vt:lpstr>Arial</vt:lpstr>
      <vt:lpstr>Arial Hebrew</vt:lpstr>
      <vt:lpstr>Calibri</vt:lpstr>
      <vt:lpstr>Black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J. Olla</dc:creator>
  <cp:lastModifiedBy>Microsoft Office User</cp:lastModifiedBy>
  <cp:revision>243</cp:revision>
  <dcterms:created xsi:type="dcterms:W3CDTF">2016-08-27T22:55:59Z</dcterms:created>
  <dcterms:modified xsi:type="dcterms:W3CDTF">2017-07-10T20:30:20Z</dcterms:modified>
</cp:coreProperties>
</file>