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9" r:id="rId2"/>
    <p:sldId id="279" r:id="rId3"/>
    <p:sldId id="322" r:id="rId4"/>
    <p:sldId id="335" r:id="rId5"/>
    <p:sldId id="292" r:id="rId6"/>
    <p:sldId id="300" r:id="rId7"/>
    <p:sldId id="303" r:id="rId8"/>
    <p:sldId id="302" r:id="rId9"/>
    <p:sldId id="317" r:id="rId10"/>
    <p:sldId id="313" r:id="rId11"/>
    <p:sldId id="305" r:id="rId12"/>
    <p:sldId id="306" r:id="rId13"/>
    <p:sldId id="346" r:id="rId14"/>
    <p:sldId id="26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snapToGrid="0" snapToObjects="1">
      <p:cViewPr varScale="1">
        <p:scale>
          <a:sx n="156" d="100"/>
          <a:sy n="156" d="100"/>
        </p:scale>
        <p:origin x="-128" y="-1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11/10/17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11/10/17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11/10/17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41"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755" y="265789"/>
            <a:ext cx="8654187" cy="523220"/>
          </a:xfrm>
          <a:prstGeom prst="rect">
            <a:avLst/>
          </a:prstGeom>
        </p:spPr>
        <p:txBody>
          <a:bodyPr wrap="square">
            <a:spAutoFit/>
          </a:bodyPr>
          <a:lstStyle/>
          <a:p>
            <a:r>
              <a:rPr lang="en-US" sz="2800" dirty="0"/>
              <a:t> </a:t>
            </a:r>
          </a:p>
        </p:txBody>
      </p:sp>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4" name="Rectangle 3"/>
          <p:cNvSpPr/>
          <p:nvPr/>
        </p:nvSpPr>
        <p:spPr>
          <a:xfrm>
            <a:off x="582433" y="436799"/>
            <a:ext cx="8091445" cy="4401205"/>
          </a:xfrm>
          <a:prstGeom prst="rect">
            <a:avLst/>
          </a:prstGeom>
        </p:spPr>
        <p:txBody>
          <a:bodyPr wrap="square">
            <a:spAutoFit/>
          </a:bodyPr>
          <a:lstStyle/>
          <a:p>
            <a:r>
              <a:rPr lang="en-US" sz="4000" b="1" dirty="0"/>
              <a:t>Philippians 3:10-11</a:t>
            </a:r>
          </a:p>
          <a:p>
            <a:r>
              <a:rPr lang="en-US" sz="4000" b="1" baseline="30000" dirty="0"/>
              <a:t>10 </a:t>
            </a:r>
            <a:r>
              <a:rPr lang="en-US" sz="4000" dirty="0"/>
              <a:t>I want to know Christ—yes, to know the power of his resurrection and participation in his sufferings, becoming like him in his death</a:t>
            </a:r>
            <a:r>
              <a:rPr lang="en-US" sz="4000" dirty="0" smtClean="0"/>
              <a:t>,</a:t>
            </a:r>
          </a:p>
          <a:p>
            <a:r>
              <a:rPr lang="en-US" sz="4000" dirty="0"/>
              <a:t> </a:t>
            </a:r>
            <a:r>
              <a:rPr lang="en-US" sz="4000" b="1" baseline="30000" dirty="0"/>
              <a:t>11 </a:t>
            </a:r>
            <a:r>
              <a:rPr lang="en-US" sz="4000" dirty="0"/>
              <a:t>and so, somehow, attaining to the resurrection from the dead.</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217" y="234577"/>
            <a:ext cx="8501907" cy="4832093"/>
          </a:xfrm>
          <a:prstGeom prst="rect">
            <a:avLst/>
          </a:prstGeom>
        </p:spPr>
        <p:txBody>
          <a:bodyPr wrap="square">
            <a:spAutoFit/>
          </a:bodyPr>
          <a:lstStyle/>
          <a:p>
            <a:r>
              <a:rPr lang="en-US" sz="2800" b="1" dirty="0" smtClean="0"/>
              <a:t>1 </a:t>
            </a:r>
            <a:r>
              <a:rPr lang="en-US" sz="2800" b="1" dirty="0"/>
              <a:t>Corinthians 11:23-26 (NLV)</a:t>
            </a:r>
            <a:r>
              <a:rPr lang="en-US" sz="2800" b="1" baseline="30000" dirty="0"/>
              <a:t> </a:t>
            </a:r>
            <a:r>
              <a:rPr lang="en-US" sz="2800" dirty="0"/>
              <a:t>I have given you the teaching I received from the Lord. The night Jesus was handed over to the soldiers, He took bread. </a:t>
            </a:r>
            <a:r>
              <a:rPr lang="en-US" sz="2800" baseline="30000" dirty="0"/>
              <a:t>24 </a:t>
            </a:r>
            <a:r>
              <a:rPr lang="en-US" sz="2800" dirty="0"/>
              <a:t>When He had given thanks, He broke it and said, “Take this bread and eat it. This is My body which is broken for you. Do this to remember Me.”</a:t>
            </a:r>
            <a:r>
              <a:rPr lang="en-US" sz="2800" baseline="30000" dirty="0"/>
              <a:t>25 </a:t>
            </a:r>
            <a:r>
              <a:rPr lang="en-US" sz="2800" dirty="0"/>
              <a:t>In the same way after supper, He took the cup. He said, “This cup is the New Way of Worship made between God and you by My blood. Whenever you drink it, do it to remember Me.” </a:t>
            </a:r>
            <a:r>
              <a:rPr lang="en-US" sz="2800" baseline="30000" dirty="0"/>
              <a:t>26 </a:t>
            </a:r>
            <a:r>
              <a:rPr lang="en-US" sz="2800" dirty="0"/>
              <a:t>Every time you eat this bread and drink from this cup you are telling of the Lord’s death until He comes again.</a:t>
            </a:r>
            <a:endParaRPr lang="en-US" sz="2800" b="1" dirty="0"/>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7140366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5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781752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7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en-US"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Forgetting</a:t>
            </a:r>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p>
          <a:p>
            <a:pPr algn="ctr"/>
            <a:r>
              <a:rPr lang="en-US"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To </a:t>
            </a:r>
            <a:r>
              <a:rPr lang="en-US"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Focus”</a:t>
            </a:r>
          </a:p>
          <a:p>
            <a:r>
              <a:rPr lang="en-US" sz="4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endParaRPr lang="en-US" sz="5400" b="1" spc="150" dirty="0">
              <a:ln w="11430"/>
              <a:solidFill>
                <a:srgbClr val="F8F8F8"/>
              </a:solidFill>
              <a:effectLst>
                <a:outerShdw blurRad="25400" algn="tl" rotWithShape="0">
                  <a:srgbClr val="000000">
                    <a:alpha val="43000"/>
                  </a:srgbClr>
                </a:outerShdw>
              </a:effectLst>
            </a:endParaRPr>
          </a:p>
          <a:p>
            <a:pPr algn="ctr"/>
            <a:endParaRPr lang="en-US" sz="5400" b="1" spc="150" dirty="0" smtClean="0">
              <a:ln w="11430"/>
              <a:solidFill>
                <a:srgbClr val="F8F8F8"/>
              </a:solidFill>
              <a:effectLst>
                <a:outerShdw blurRad="25400" algn="tl" rotWithShape="0">
                  <a:srgbClr val="000000">
                    <a:alpha val="43000"/>
                  </a:srgbClr>
                </a:outerShdw>
              </a:effectLst>
            </a:endParaRPr>
          </a:p>
          <a:p>
            <a:r>
              <a:rPr lang="en-US" sz="6600" b="1" spc="150" dirty="0">
                <a:ln w="11430"/>
                <a:solidFill>
                  <a:srgbClr val="F8F8F8"/>
                </a:solidFill>
                <a:effectLst>
                  <a:outerShdw blurRad="25400" algn="tl" rotWithShape="0">
                    <a:srgbClr val="000000">
                      <a:alpha val="43000"/>
                    </a:srgbClr>
                  </a:outerShdw>
                </a:effectLst>
              </a:rPr>
              <a:t> </a:t>
            </a:r>
          </a:p>
          <a:p>
            <a:pPr algn="ctr"/>
            <a:endParaRPr lang="en-US" sz="72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
        <p:nvSpPr>
          <p:cNvPr id="6" name="Rectangle 5"/>
          <p:cNvSpPr/>
          <p:nvPr/>
        </p:nvSpPr>
        <p:spPr>
          <a:xfrm>
            <a:off x="250327" y="16914"/>
            <a:ext cx="8541697" cy="4832092"/>
          </a:xfrm>
          <a:prstGeom prst="rect">
            <a:avLst/>
          </a:prstGeom>
        </p:spPr>
        <p:txBody>
          <a:bodyPr wrap="square">
            <a:spAutoFit/>
          </a:bodyPr>
          <a:lstStyle/>
          <a:p>
            <a:pPr algn="ct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Hebrews 4:12 </a:t>
            </a:r>
            <a:endParaRPr lang="en-US" sz="4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the word of God is alive and active. Sharper than any double-edged sword, it penetrates even to dividing soul and spirit, joints and marrow; it judges the thoughts and attitudes of the heart.</a:t>
            </a:r>
            <a:endParaRPr lang="en-US" sz="4400" b="1" kern="12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039" y="380176"/>
            <a:ext cx="8558532" cy="3970318"/>
          </a:xfrm>
          <a:prstGeom prst="rect">
            <a:avLst/>
          </a:prstGeom>
        </p:spPr>
        <p:txBody>
          <a:bodyPr wrap="square">
            <a:spAutoFit/>
          </a:bodyPr>
          <a:lstStyle/>
          <a:p>
            <a:r>
              <a:rPr lang="en-US" sz="2800" b="1" dirty="0"/>
              <a:t>Philippians 3:7-9</a:t>
            </a:r>
            <a:r>
              <a:rPr lang="en-US" sz="2800" dirty="0"/>
              <a:t> But whatever were gains to me I now consider loss for the sake of Christ. </a:t>
            </a:r>
            <a:r>
              <a:rPr lang="en-US" sz="2800" b="1" baseline="30000" dirty="0"/>
              <a:t>8 </a:t>
            </a:r>
            <a:r>
              <a:rPr lang="en-US" sz="2800" dirty="0"/>
              <a:t>What is more, I consider everything a loss because of the surpassing worth of knowing Christ Jesus my Lord, for whose sake I have lost all things. I consider them garbage, that I may gain Christ </a:t>
            </a:r>
            <a:r>
              <a:rPr lang="en-US" sz="2800" b="1" baseline="30000" dirty="0"/>
              <a:t>9 </a:t>
            </a:r>
            <a:r>
              <a:rPr lang="en-US" sz="2800" dirty="0"/>
              <a:t>and be found in him, not having a righteousness of my own that comes from the law, but that which is through faith in Christ—the righteousness that comes from God on the basis of faith.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372109" y="210310"/>
            <a:ext cx="8388657" cy="5016757"/>
          </a:xfrm>
          <a:prstGeom prst="rect">
            <a:avLst/>
          </a:prstGeom>
        </p:spPr>
        <p:txBody>
          <a:bodyPr wrap="square">
            <a:spAutoFit/>
          </a:bodyPr>
          <a:lstStyle/>
          <a:p>
            <a:r>
              <a:rPr lang="en-US" sz="2000" b="1" dirty="0"/>
              <a:t>Philippians 3:12-14</a:t>
            </a:r>
            <a:r>
              <a:rPr lang="en-US" sz="2000" dirty="0"/>
              <a:t> </a:t>
            </a:r>
            <a:endParaRPr lang="en-US" sz="2000" dirty="0" smtClean="0"/>
          </a:p>
          <a:p>
            <a:r>
              <a:rPr lang="en-US" sz="3200" dirty="0" smtClean="0"/>
              <a:t>Not </a:t>
            </a:r>
            <a:r>
              <a:rPr lang="en-US" sz="3200" dirty="0"/>
              <a:t>that I have already obtained all this, or have already arrived at my goal, but I press on to take hold of that for which Christ Jesus took hold of me. </a:t>
            </a:r>
            <a:r>
              <a:rPr lang="en-US" sz="3200" baseline="30000" dirty="0"/>
              <a:t>13 </a:t>
            </a:r>
            <a:r>
              <a:rPr lang="en-US" sz="3200" dirty="0"/>
              <a:t>Brothers and sisters, I do not consider myself yet to have taken hold of it. But one thing I do: Forgetting what is behind and straining toward what is ahead, </a:t>
            </a:r>
            <a:r>
              <a:rPr lang="en-US" sz="3200" baseline="30000" dirty="0"/>
              <a:t>14 </a:t>
            </a:r>
            <a:r>
              <a:rPr lang="en-US" sz="3200" dirty="0"/>
              <a:t>I press on toward the goal to win the prize for which God has called me heavenward in Christ Jesus.</a:t>
            </a:r>
            <a:endParaRPr lang="en-US" sz="3200" b="1" dirty="0"/>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0199" y="279400"/>
            <a:ext cx="8323943" cy="4572000"/>
          </a:xfrm>
          <a:prstGeom prst="rect">
            <a:avLst/>
          </a:prstGeom>
        </p:spPr>
      </p:pic>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4" name="Rectangle 3"/>
          <p:cNvSpPr/>
          <p:nvPr/>
        </p:nvSpPr>
        <p:spPr>
          <a:xfrm>
            <a:off x="404468" y="278226"/>
            <a:ext cx="8388655" cy="5570756"/>
          </a:xfrm>
          <a:prstGeom prst="rect">
            <a:avLst/>
          </a:prstGeom>
        </p:spPr>
        <p:txBody>
          <a:bodyPr wrap="square">
            <a:spAutoFit/>
          </a:bodyPr>
          <a:lstStyle/>
          <a:p>
            <a:endParaRPr lang="en-US" sz="4400" b="1" dirty="0" smtClean="0">
              <a:latin typeface="Bangla MN"/>
              <a:cs typeface="Bangla MN"/>
            </a:endParaRPr>
          </a:p>
          <a:p>
            <a:r>
              <a:rPr lang="en-US" sz="4400" b="1" dirty="0" smtClean="0">
                <a:latin typeface="Bangla MN"/>
                <a:cs typeface="Bangla MN"/>
              </a:rPr>
              <a:t>Proverbs </a:t>
            </a:r>
            <a:r>
              <a:rPr lang="en-US" sz="4400" b="1" dirty="0">
                <a:latin typeface="Bangla MN"/>
                <a:cs typeface="Bangla MN"/>
              </a:rPr>
              <a:t>28:13 </a:t>
            </a:r>
            <a:r>
              <a:rPr lang="en-US" sz="4400" b="1" dirty="0">
                <a:latin typeface="Bangla MN"/>
                <a:cs typeface="Bangla MN"/>
              </a:rPr>
              <a:t> </a:t>
            </a:r>
            <a:endParaRPr lang="en-US" sz="4400" b="1" dirty="0" smtClean="0">
              <a:latin typeface="Bangla MN"/>
              <a:cs typeface="Bangla MN"/>
            </a:endParaRPr>
          </a:p>
          <a:p>
            <a:r>
              <a:rPr lang="en-US" sz="4000" dirty="0" smtClean="0">
                <a:latin typeface="Bangla MN"/>
                <a:cs typeface="Bangla MN"/>
              </a:rPr>
              <a:t>Whoever </a:t>
            </a:r>
            <a:r>
              <a:rPr lang="en-US" sz="4000" dirty="0">
                <a:latin typeface="Bangla MN"/>
                <a:cs typeface="Bangla MN"/>
              </a:rPr>
              <a:t>conceals their sins does not prosper, but the one who confesses and renounces them finds mercy.</a:t>
            </a:r>
            <a:endParaRPr lang="en-US" sz="4000" b="1" dirty="0">
              <a:latin typeface="Bangla MN"/>
              <a:cs typeface="Bangla MN"/>
            </a:endParaRPr>
          </a:p>
          <a:p>
            <a:r>
              <a:rPr lang="en-US" sz="5400" i="1" dirty="0"/>
              <a:t> </a:t>
            </a:r>
            <a:endParaRPr lang="en-US" sz="5400" dirty="0"/>
          </a:p>
          <a:p>
            <a:r>
              <a:rPr lang="en-US" sz="5400" b="1" dirty="0"/>
              <a:t> </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373-vine_grapes.630w.tn.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340" y="135207"/>
            <a:ext cx="8906376" cy="4896060"/>
          </a:xfrm>
          <a:prstGeom prst="rect">
            <a:avLst/>
          </a:prstGeom>
        </p:spPr>
      </p:pic>
      <p:sp>
        <p:nvSpPr>
          <p:cNvPr id="4" name="Rectangle 3"/>
          <p:cNvSpPr/>
          <p:nvPr/>
        </p:nvSpPr>
        <p:spPr>
          <a:xfrm>
            <a:off x="501540" y="372087"/>
            <a:ext cx="8145975" cy="954107"/>
          </a:xfrm>
          <a:prstGeom prst="rect">
            <a:avLst/>
          </a:prstGeom>
        </p:spPr>
        <p:txBody>
          <a:bodyPr wrap="square">
            <a:spAutoFit/>
          </a:bodyPr>
          <a:lstStyle/>
          <a:p>
            <a:r>
              <a:rPr lang="en-US" sz="2800" b="1" dirty="0">
                <a:solidFill>
                  <a:schemeClr val="bg1"/>
                </a:solidFill>
              </a:rPr>
              <a:t>John 15</a:t>
            </a:r>
            <a:r>
              <a:rPr lang="en-US" sz="2800" b="1" dirty="0" smtClean="0">
                <a:solidFill>
                  <a:schemeClr val="bg1"/>
                </a:solidFill>
              </a:rPr>
              <a:t>:5</a:t>
            </a:r>
            <a:endParaRPr lang="en-US" sz="2800" b="1" dirty="0" smtClean="0">
              <a:solidFill>
                <a:schemeClr val="bg1"/>
              </a:solidFill>
            </a:endParaRPr>
          </a:p>
          <a:p>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cs typeface="Arial Black"/>
            </a:endParaRPr>
          </a:p>
        </p:txBody>
      </p:sp>
      <p:sp>
        <p:nvSpPr>
          <p:cNvPr id="2" name="Rectangle 1"/>
          <p:cNvSpPr/>
          <p:nvPr/>
        </p:nvSpPr>
        <p:spPr>
          <a:xfrm>
            <a:off x="566255" y="859717"/>
            <a:ext cx="8299674" cy="3170099"/>
          </a:xfrm>
          <a:prstGeom prst="rect">
            <a:avLst/>
          </a:prstGeom>
        </p:spPr>
        <p:txBody>
          <a:bodyPr wrap="square">
            <a:spAutoFit/>
          </a:bodyPr>
          <a:lstStyle/>
          <a:p>
            <a:r>
              <a:rPr lang="en-US" sz="4000" dirty="0">
                <a:solidFill>
                  <a:schemeClr val="bg1"/>
                </a:solidFill>
                <a:latin typeface="Bangla MN"/>
                <a:cs typeface="Bangla MN"/>
              </a:rPr>
              <a:t>I am the vine; you are the branches. If you remain in me and I in you, you will bear </a:t>
            </a:r>
            <a:r>
              <a:rPr lang="en-US" sz="4000" dirty="0" smtClean="0">
                <a:solidFill>
                  <a:schemeClr val="bg1"/>
                </a:solidFill>
                <a:latin typeface="Bangla MN"/>
                <a:cs typeface="Bangla MN"/>
              </a:rPr>
              <a:t>much fruit</a:t>
            </a:r>
            <a:r>
              <a:rPr lang="en-US" sz="4000" dirty="0">
                <a:solidFill>
                  <a:schemeClr val="bg1"/>
                </a:solidFill>
                <a:latin typeface="Bangla MN"/>
                <a:cs typeface="Bangla MN"/>
              </a:rPr>
              <a:t>; apart from me you can do nothing.</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6161</TotalTime>
  <Words>202</Words>
  <Application>Microsoft Macintosh PowerPoint</Application>
  <PresentationFormat>On-screen Show (16:9)</PresentationFormat>
  <Paragraphs>30</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324</cp:revision>
  <dcterms:created xsi:type="dcterms:W3CDTF">2016-08-27T22:55:59Z</dcterms:created>
  <dcterms:modified xsi:type="dcterms:W3CDTF">2017-11-11T03:02:19Z</dcterms:modified>
</cp:coreProperties>
</file>