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wdp" ContentType="image/vnd.ms-photo"/>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sldIdLst>
    <p:sldId id="289" r:id="rId2"/>
    <p:sldId id="330" r:id="rId3"/>
    <p:sldId id="279" r:id="rId4"/>
    <p:sldId id="292" r:id="rId5"/>
    <p:sldId id="317" r:id="rId6"/>
    <p:sldId id="303" r:id="rId7"/>
    <p:sldId id="302" r:id="rId8"/>
    <p:sldId id="313" r:id="rId9"/>
    <p:sldId id="305" r:id="rId10"/>
    <p:sldId id="306" r:id="rId11"/>
    <p:sldId id="323" r:id="rId12"/>
    <p:sldId id="324" r:id="rId13"/>
    <p:sldId id="325" r:id="rId14"/>
    <p:sldId id="328" r:id="rId15"/>
    <p:sldId id="261" r:id="rId1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8011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9" d="100"/>
          <a:sy n="129" d="100"/>
        </p:scale>
        <p:origin x="-120" y="-180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B6699-FDD2-4944-B0EF-D6543AD99DD7}" type="datetimeFigureOut">
              <a:rPr lang="en-US" smtClean="0"/>
              <a:t>6/24/17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6FF4-8795-B641-BBA6-070086CE5779}" type="slidenum">
              <a:rPr lang="en-US" smtClean="0"/>
              <a:t>‹#›</a:t>
            </a:fld>
            <a:endParaRPr lang="en-US" dirty="0"/>
          </a:p>
        </p:txBody>
      </p:sp>
    </p:spTree>
    <p:extLst>
      <p:ext uri="{BB962C8B-B14F-4D97-AF65-F5344CB8AC3E}">
        <p14:creationId xmlns:p14="http://schemas.microsoft.com/office/powerpoint/2010/main" val="46434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6/24/17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6/24/17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6/24/17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6/24/17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EEB39-6905-2A4C-A514-F32CAB29EF98}" type="datetimeFigureOut">
              <a:rPr lang="en-US" smtClean="0"/>
              <a:t>6/24/17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EEB39-6905-2A4C-A514-F32CAB29EF98}" type="datetimeFigureOut">
              <a:rPr lang="en-US" smtClean="0"/>
              <a:t>6/24/17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EEB39-6905-2A4C-A514-F32CAB29EF98}" type="datetimeFigureOut">
              <a:rPr lang="en-US" smtClean="0"/>
              <a:t>6/24/17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EEB39-6905-2A4C-A514-F32CAB29EF98}" type="datetimeFigureOut">
              <a:rPr lang="en-US" smtClean="0"/>
              <a:t>6/24/17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EB39-6905-2A4C-A514-F32CAB29EF98}" type="datetimeFigureOut">
              <a:rPr lang="en-US" smtClean="0"/>
              <a:t>6/24/17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6/24/17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6/24/17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EB39-6905-2A4C-A514-F32CAB29EF98}" type="datetimeFigureOut">
              <a:rPr lang="en-US" smtClean="0"/>
              <a:t>6/24/17</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5689CC-2951-A242-B0E2-3BABB9B5A26F}"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package" Target="../embeddings/Microsoft_Word_Document2.docx"/><Relationship Id="rId5"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microsoft.com/office/2007/relationships/hdphoto" Target="../media/hdphoto1.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240965095"/>
              </p:ext>
            </p:extLst>
          </p:nvPr>
        </p:nvGraphicFramePr>
        <p:xfrm>
          <a:off x="65298" y="0"/>
          <a:ext cx="9078702" cy="5143500"/>
        </p:xfrm>
        <a:graphic>
          <a:graphicData uri="http://schemas.openxmlformats.org/presentationml/2006/ole">
            <mc:AlternateContent xmlns:mc="http://schemas.openxmlformats.org/markup-compatibility/2006">
              <mc:Choice xmlns:v="urn:schemas-microsoft-com:vml" Requires="v">
                <p:oleObj spid="_x0000_s1107" name="Document" r:id="rId3" imgW="5486400" imgH="3238500" progId="Word.Document.12">
                  <p:embed/>
                </p:oleObj>
              </mc:Choice>
              <mc:Fallback>
                <p:oleObj name="Document" r:id="rId3" imgW="5486400" imgH="3238500" progId="Word.Document.12">
                  <p:embed/>
                  <p:pic>
                    <p:nvPicPr>
                      <p:cNvPr id="0" name=""/>
                      <p:cNvPicPr/>
                      <p:nvPr/>
                    </p:nvPicPr>
                    <p:blipFill>
                      <a:blip r:embed="rId4"/>
                      <a:stretch>
                        <a:fillRect/>
                      </a:stretch>
                    </p:blipFill>
                    <p:spPr>
                      <a:xfrm>
                        <a:off x="65298"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988849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00579098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682" y="127973"/>
            <a:ext cx="8841252" cy="4708981"/>
          </a:xfrm>
          <a:prstGeom prst="rect">
            <a:avLst/>
          </a:prstGeom>
        </p:spPr>
        <p:txBody>
          <a:bodyPr wrap="square">
            <a:spAutoFit/>
          </a:bodyPr>
          <a:lstStyle/>
          <a:p>
            <a:r>
              <a:rPr lang="en-US" sz="6000" b="1" dirty="0">
                <a:latin typeface="Arial Hebrew Scholar"/>
                <a:cs typeface="Arial Hebrew Scholar"/>
              </a:rPr>
              <a:t>1 Peter 1:15-16 </a:t>
            </a:r>
            <a:r>
              <a:rPr lang="en-US" sz="6000" b="1" baseline="30000" dirty="0">
                <a:latin typeface="Arial Hebrew Scholar"/>
                <a:cs typeface="Arial Hebrew Scholar"/>
              </a:rPr>
              <a:t> </a:t>
            </a:r>
            <a:r>
              <a:rPr lang="en-US" sz="6000" b="1" dirty="0">
                <a:latin typeface="Arial Hebrew Scholar"/>
                <a:cs typeface="Arial Hebrew Scholar"/>
              </a:rPr>
              <a:t>But just as he who called you is holy, so be holy in all you do; </a:t>
            </a:r>
            <a:r>
              <a:rPr lang="en-US" sz="6000" b="1" baseline="30000" dirty="0">
                <a:latin typeface="Arial Hebrew Scholar"/>
                <a:cs typeface="Arial Hebrew Scholar"/>
              </a:rPr>
              <a:t>16 </a:t>
            </a:r>
            <a:r>
              <a:rPr lang="en-US" sz="6000" b="1" dirty="0">
                <a:latin typeface="Arial Hebrew Scholar"/>
                <a:cs typeface="Arial Hebrew Scholar"/>
              </a:rPr>
              <a:t>for it is written: “Be ho</a:t>
            </a:r>
            <a:r>
              <a:rPr lang="en-US" sz="5400" b="1" dirty="0">
                <a:latin typeface="Arial Hebrew Scholar"/>
                <a:cs typeface="Arial Hebrew Scholar"/>
              </a:rPr>
              <a:t>ly, because I am holy.”</a:t>
            </a:r>
          </a:p>
        </p:txBody>
      </p:sp>
    </p:spTree>
    <p:extLst>
      <p:ext uri="{BB962C8B-B14F-4D97-AF65-F5344CB8AC3E}">
        <p14:creationId xmlns:p14="http://schemas.microsoft.com/office/powerpoint/2010/main" val="336158036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8146" y="127972"/>
            <a:ext cx="9025854" cy="5139869"/>
          </a:xfrm>
          <a:prstGeom prst="rect">
            <a:avLst/>
          </a:prstGeom>
        </p:spPr>
        <p:txBody>
          <a:bodyPr wrap="square">
            <a:spAutoFit/>
          </a:bodyPr>
          <a:lstStyle/>
          <a:p>
            <a:r>
              <a:rPr lang="en-US" sz="2800" b="1" dirty="0">
                <a:latin typeface="American Typewriter"/>
                <a:cs typeface="American Typewriter"/>
              </a:rPr>
              <a:t>Jeremiah 50:6-8 </a:t>
            </a:r>
            <a:r>
              <a:rPr lang="en-US" sz="2800" b="1" baseline="30000" dirty="0">
                <a:latin typeface="American Typewriter"/>
                <a:cs typeface="American Typewriter"/>
              </a:rPr>
              <a:t> </a:t>
            </a:r>
            <a:r>
              <a:rPr lang="en-US" sz="2800" dirty="0">
                <a:latin typeface="American Typewriter"/>
                <a:cs typeface="American Typewriter"/>
              </a:rPr>
              <a:t> “My people have been lost sheep; their shepherds have led them astray and caused them to roam on the mountains. They wandered over mountain and hill and forgot their own resting place. </a:t>
            </a:r>
            <a:r>
              <a:rPr lang="en-US" sz="2800" baseline="30000" dirty="0">
                <a:latin typeface="American Typewriter"/>
                <a:cs typeface="American Typewriter"/>
              </a:rPr>
              <a:t>7 </a:t>
            </a:r>
            <a:r>
              <a:rPr lang="en-US" sz="2800" dirty="0">
                <a:latin typeface="American Typewriter"/>
                <a:cs typeface="American Typewriter"/>
              </a:rPr>
              <a:t>Whoever found them devoured them their enemies said, ‘We are not guilty, for they sinned against the Lord, their verdant pasture, the Lord, the hope of their ancestors.’ </a:t>
            </a:r>
            <a:r>
              <a:rPr lang="en-US" sz="2800" baseline="30000" dirty="0">
                <a:latin typeface="American Typewriter"/>
                <a:cs typeface="American Typewriter"/>
              </a:rPr>
              <a:t>8 </a:t>
            </a:r>
            <a:r>
              <a:rPr lang="en-US" sz="2800" dirty="0">
                <a:latin typeface="American Typewriter"/>
                <a:cs typeface="American Typewriter"/>
              </a:rPr>
              <a:t>“Flee out of Babylon; leave the land of the Babylonians, and be like the goats that lead the flock.</a:t>
            </a:r>
            <a:endParaRPr lang="en-US" sz="2800" b="1" dirty="0">
              <a:latin typeface="American Typewriter"/>
              <a:cs typeface="American Typewriter"/>
            </a:endParaRPr>
          </a:p>
          <a:p>
            <a:r>
              <a:rPr lang="en-US" sz="4800" dirty="0"/>
              <a:t> </a:t>
            </a:r>
            <a:endParaRPr lang="en-US" sz="4800" b="1" dirty="0"/>
          </a:p>
        </p:txBody>
      </p:sp>
    </p:spTree>
    <p:extLst>
      <p:ext uri="{BB962C8B-B14F-4D97-AF65-F5344CB8AC3E}">
        <p14:creationId xmlns:p14="http://schemas.microsoft.com/office/powerpoint/2010/main" val="143040888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8455" y="127972"/>
            <a:ext cx="8910169" cy="4853102"/>
          </a:xfrm>
          <a:prstGeom prst="rect">
            <a:avLst/>
          </a:prstGeom>
        </p:spPr>
      </p:pic>
      <p:sp>
        <p:nvSpPr>
          <p:cNvPr id="3" name="Rectangle 2"/>
          <p:cNvSpPr/>
          <p:nvPr/>
        </p:nvSpPr>
        <p:spPr>
          <a:xfrm>
            <a:off x="98455" y="3170114"/>
            <a:ext cx="8910169" cy="1815882"/>
          </a:xfrm>
          <a:prstGeom prst="rect">
            <a:avLst/>
          </a:prstGeom>
        </p:spPr>
        <p:txBody>
          <a:bodyPr wrap="square">
            <a:spAutoFit/>
          </a:bodyPr>
          <a:lstStyle/>
          <a:p>
            <a:r>
              <a:rPr lang="en-US" sz="2800" dirty="0" smtClean="0">
                <a:latin typeface="Arial Hebrew Light"/>
                <a:cs typeface="Arial Hebrew Light"/>
              </a:rPr>
              <a:t>But </a:t>
            </a:r>
            <a:r>
              <a:rPr lang="en-US" sz="2800" dirty="0">
                <a:latin typeface="Arial Hebrew Light"/>
                <a:cs typeface="Arial Hebrew Light"/>
              </a:rPr>
              <a:t>you are a chosen people, a royal priesthood, a holy nation, God’s special possession, that you may declare the praises of him who called you out of darkness into his wonderful light</a:t>
            </a:r>
            <a:r>
              <a:rPr lang="en-US" sz="2800" dirty="0">
                <a:latin typeface="Arial Hebrew Light"/>
                <a:cs typeface="Arial Hebrew Light"/>
              </a:rPr>
              <a:t> </a:t>
            </a:r>
            <a:r>
              <a:rPr lang="en-US" sz="2800" dirty="0" smtClean="0">
                <a:latin typeface="Arial Hebrew Light"/>
                <a:cs typeface="Arial Hebrew Light"/>
              </a:rPr>
              <a:t> - </a:t>
            </a:r>
            <a:r>
              <a:rPr lang="en-US" sz="2800" dirty="0">
                <a:latin typeface="Arial Hebrew Light"/>
                <a:cs typeface="Arial Hebrew Light"/>
              </a:rPr>
              <a:t>1 Peter 2:9 </a:t>
            </a:r>
          </a:p>
        </p:txBody>
      </p:sp>
    </p:spTree>
    <p:extLst>
      <p:ext uri="{BB962C8B-B14F-4D97-AF65-F5344CB8AC3E}">
        <p14:creationId xmlns:p14="http://schemas.microsoft.com/office/powerpoint/2010/main" val="43528391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5828" y="285477"/>
            <a:ext cx="8565578" cy="4801314"/>
          </a:xfrm>
          <a:prstGeom prst="rect">
            <a:avLst/>
          </a:prstGeom>
        </p:spPr>
        <p:txBody>
          <a:bodyPr wrap="square">
            <a:spAutoFit/>
          </a:bodyPr>
          <a:lstStyle/>
          <a:p>
            <a:r>
              <a:rPr lang="en-US" sz="3200" b="1" dirty="0"/>
              <a:t>Isaiah 42:6-8</a:t>
            </a:r>
            <a:r>
              <a:rPr lang="en-US" sz="3200" dirty="0"/>
              <a:t> “I, the Lord, have called you in righteousness; I will take hold of your hand. I will keep you and will make you to be a covenant for the people and a light for the Gentiles, to open eyes that are blind, to free captives from prison and to release from the dungeon those who sit in darkness. </a:t>
            </a:r>
            <a:r>
              <a:rPr lang="en-US" sz="3200" baseline="30000" dirty="0"/>
              <a:t> </a:t>
            </a:r>
            <a:r>
              <a:rPr lang="en-US" sz="3200" dirty="0"/>
              <a:t>“I am the Lord; that is my name! I will not yield my glory to another or my praise to idols.</a:t>
            </a:r>
            <a:endParaRPr lang="en-US" sz="3200" b="1" dirty="0"/>
          </a:p>
          <a:p>
            <a:r>
              <a:rPr lang="en-US" dirty="0"/>
              <a:t> </a:t>
            </a:r>
          </a:p>
        </p:txBody>
      </p:sp>
    </p:spTree>
    <p:extLst>
      <p:ext uri="{BB962C8B-B14F-4D97-AF65-F5344CB8AC3E}">
        <p14:creationId xmlns:p14="http://schemas.microsoft.com/office/powerpoint/2010/main" val="409588029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7356246"/>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2124"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81817076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5143500"/>
          </a:xfrm>
          <a:prstGeom prst="rect">
            <a:avLst/>
          </a:prstGeom>
        </p:spPr>
      </p:pic>
      <p:sp>
        <p:nvSpPr>
          <p:cNvPr id="5" name="Rectangle 4"/>
          <p:cNvSpPr/>
          <p:nvPr/>
        </p:nvSpPr>
        <p:spPr>
          <a:xfrm>
            <a:off x="522386" y="600028"/>
            <a:ext cx="8123997" cy="3785652"/>
          </a:xfrm>
          <a:prstGeom prst="rect">
            <a:avLst/>
          </a:prstGeom>
        </p:spPr>
        <p:txBody>
          <a:bodyPr wrap="square">
            <a:spAutoFit/>
          </a:bodyPr>
          <a:lstStyle/>
          <a:p>
            <a:r>
              <a:rPr lang="en-US" sz="4000" b="1" dirty="0">
                <a:solidFill>
                  <a:schemeClr val="bg1"/>
                </a:solidFill>
              </a:rPr>
              <a:t>Hebrews 4:12</a:t>
            </a:r>
            <a:r>
              <a:rPr lang="en-US" sz="4000" dirty="0">
                <a:solidFill>
                  <a:schemeClr val="bg1"/>
                </a:solidFill>
              </a:rPr>
              <a:t> For the word of God is alive and active. Sharper than any double-edged sword, it penetrates even to dividing soul and spirit, joints and marrow; it judges the thoughts and attitudes of the heart.</a:t>
            </a:r>
          </a:p>
        </p:txBody>
      </p:sp>
    </p:spTree>
    <p:extLst>
      <p:ext uri="{BB962C8B-B14F-4D97-AF65-F5344CB8AC3E}">
        <p14:creationId xmlns:p14="http://schemas.microsoft.com/office/powerpoint/2010/main" val="161589561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252300" cy="5211515"/>
          </a:xfrm>
          <a:prstGeom prst="rect">
            <a:avLst/>
          </a:prstGeom>
        </p:spPr>
      </p:pic>
      <p:sp>
        <p:nvSpPr>
          <p:cNvPr id="2" name="Rectangle 1"/>
          <p:cNvSpPr/>
          <p:nvPr/>
        </p:nvSpPr>
        <p:spPr>
          <a:xfrm>
            <a:off x="163145" y="147660"/>
            <a:ext cx="8798470" cy="6001643"/>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r>
              <a:rPr lang="en-US"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Flee </a:t>
            </a:r>
            <a:r>
              <a:rPr lang="en-US"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Babylon and live Holy</a:t>
            </a:r>
            <a:r>
              <a:rPr lang="en-US" sz="7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n-U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r>
              <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algn="ctr"/>
            <a:endParaRPr lang="en-U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21728708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46431" y="1786598"/>
            <a:ext cx="2082070" cy="523220"/>
          </a:xfrm>
          <a:prstGeom prst="rect">
            <a:avLst/>
          </a:prstGeom>
        </p:spPr>
        <p:txBody>
          <a:bodyPr wrap="none">
            <a:spAutoFit/>
          </a:bodyPr>
          <a:lstStyle/>
          <a:p>
            <a:r>
              <a:rPr lang="en-US" sz="2800" b="1" dirty="0">
                <a:solidFill>
                  <a:srgbClr val="000000"/>
                </a:solidFill>
              </a:rPr>
              <a:t>John 6:14-15 </a:t>
            </a:r>
            <a:endParaRPr lang="en-US" sz="2800" dirty="0">
              <a:solidFill>
                <a:srgbClr val="000000"/>
              </a:solidFill>
            </a:endParaRPr>
          </a:p>
        </p:txBody>
      </p:sp>
      <p:sp>
        <p:nvSpPr>
          <p:cNvPr id="7" name="Rectangle 6"/>
          <p:cNvSpPr/>
          <p:nvPr/>
        </p:nvSpPr>
        <p:spPr>
          <a:xfrm>
            <a:off x="78764" y="106421"/>
            <a:ext cx="8929860" cy="5262980"/>
          </a:xfrm>
          <a:prstGeom prst="rect">
            <a:avLst/>
          </a:prstGeom>
        </p:spPr>
        <p:txBody>
          <a:bodyPr wrap="square">
            <a:spAutoFit/>
          </a:bodyPr>
          <a:lstStyle/>
          <a:p>
            <a:r>
              <a:rPr lang="en-US" sz="2800" b="1" dirty="0"/>
              <a:t>Haggai 2:11-14 </a:t>
            </a:r>
            <a:r>
              <a:rPr lang="en-US" sz="2800" b="1" baseline="30000" dirty="0"/>
              <a:t> </a:t>
            </a:r>
            <a:r>
              <a:rPr lang="en-US" sz="2800" dirty="0"/>
              <a:t>“This is what the Lord Almighty says: ‘Ask the priests what the law says: </a:t>
            </a:r>
            <a:r>
              <a:rPr lang="en-US" sz="2800" baseline="30000" dirty="0"/>
              <a:t>12 </a:t>
            </a:r>
            <a:r>
              <a:rPr lang="en-US" sz="2800" dirty="0"/>
              <a:t>If someone carries consecrated meat in the fold of their garment, and that fold touches some bread or stew, some wine, olive oil or other food, does it become consecrated?’” The priests answered, “No.”</a:t>
            </a:r>
            <a:r>
              <a:rPr lang="en-US" sz="2800" baseline="30000" dirty="0"/>
              <a:t>13 </a:t>
            </a:r>
            <a:r>
              <a:rPr lang="en-US" sz="2800" dirty="0"/>
              <a:t>Then Haggai said, “If a person defiled by contact with a dead body touches one of these things, does it become defiled?” “Yes,” the priests replied, “it becomes defiled.”</a:t>
            </a:r>
            <a:r>
              <a:rPr lang="en-US" sz="2800" baseline="30000" dirty="0"/>
              <a:t>14 </a:t>
            </a:r>
            <a:r>
              <a:rPr lang="en-US" sz="2800" dirty="0"/>
              <a:t>Then Haggai said, “‘So it is with this people and this nation in my sight,’ declares the Lord. ‘Whatever they do and whatever they offer there is defiled.</a:t>
            </a:r>
            <a:endParaRPr lang="en-US" sz="2800" b="1" dirty="0"/>
          </a:p>
          <a:p>
            <a:r>
              <a:rPr lang="en-US" sz="2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Hebrew"/>
                <a:cs typeface="Arial Hebrew"/>
              </a:rPr>
              <a:t> </a:t>
            </a:r>
          </a:p>
        </p:txBody>
      </p:sp>
    </p:spTree>
    <p:extLst>
      <p:ext uri="{BB962C8B-B14F-4D97-AF65-F5344CB8AC3E}">
        <p14:creationId xmlns:p14="http://schemas.microsoft.com/office/powerpoint/2010/main" val="198645478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219" y="108285"/>
            <a:ext cx="8831405" cy="4524315"/>
          </a:xfrm>
          <a:prstGeom prst="rect">
            <a:avLst/>
          </a:prstGeom>
        </p:spPr>
        <p:txBody>
          <a:bodyPr wrap="square">
            <a:spAutoFit/>
          </a:bodyPr>
          <a:lstStyle/>
          <a:p>
            <a:r>
              <a:rPr lang="en-US" sz="2400" b="1" dirty="0"/>
              <a:t>Haggai 2:11-14</a:t>
            </a:r>
            <a:r>
              <a:rPr lang="en-US" sz="2400" dirty="0"/>
              <a:t> (The Living Bible) Ask the priests this question about the law: "If one of you is carrying a holy sacrifice in his robes, and happens to brush against some bread or wine or meat, will it too become holy?" "No," the priests replied. "Holiness does not pass to other things that way." Then Haggai asked, "But if someone touches a dead person, and so becomes ceremonially impure, and then brushes against something, does it become contaminated?" And the priests answered, "Yes." Haggai then made his meaning clear. "You people," he said (speaking for the Lord), "were contaminating your sacrifices by living with selfish attitudes and evil hearts—and not only your sacrifices, but everything else that you did as a 'service' to me."</a:t>
            </a:r>
          </a:p>
          <a:p>
            <a:endParaRPr lang="en-US" sz="2400" b="1" dirty="0"/>
          </a:p>
        </p:txBody>
      </p:sp>
    </p:spTree>
    <p:extLst>
      <p:ext uri="{BB962C8B-B14F-4D97-AF65-F5344CB8AC3E}">
        <p14:creationId xmlns:p14="http://schemas.microsoft.com/office/powerpoint/2010/main" val="80815969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Lst>
          </a:blip>
          <a:stretch>
            <a:fillRect/>
          </a:stretch>
        </p:blipFill>
        <p:spPr>
          <a:xfrm>
            <a:off x="0" y="0"/>
            <a:ext cx="9143999" cy="5143500"/>
          </a:xfrm>
          <a:prstGeom prst="rect">
            <a:avLst/>
          </a:prstGeom>
        </p:spPr>
      </p:pic>
      <p:sp>
        <p:nvSpPr>
          <p:cNvPr id="4" name="Rectangle 3"/>
          <p:cNvSpPr/>
          <p:nvPr/>
        </p:nvSpPr>
        <p:spPr>
          <a:xfrm>
            <a:off x="78763" y="2496101"/>
            <a:ext cx="6596480" cy="2554545"/>
          </a:xfrm>
          <a:prstGeom prst="rect">
            <a:avLst/>
          </a:prstGeom>
        </p:spPr>
        <p:txBody>
          <a:bodyPr wrap="square">
            <a:spAutoFit/>
          </a:bodyPr>
          <a:lstStyle/>
          <a:p>
            <a:r>
              <a:rPr lang="en-US" sz="3200" b="1" dirty="0">
                <a:solidFill>
                  <a:schemeClr val="bg1"/>
                </a:solidFill>
                <a:latin typeface="Arial Hebrew"/>
                <a:cs typeface="Arial Hebrew"/>
              </a:rPr>
              <a:t>Jeremiah 51:6</a:t>
            </a:r>
            <a:r>
              <a:rPr lang="en-US" sz="3200" b="1" baseline="30000" dirty="0">
                <a:solidFill>
                  <a:schemeClr val="bg1"/>
                </a:solidFill>
                <a:latin typeface="Arial Hebrew"/>
                <a:cs typeface="Arial Hebrew"/>
              </a:rPr>
              <a:t> </a:t>
            </a:r>
            <a:r>
              <a:rPr lang="en-US" sz="3200" b="1" dirty="0">
                <a:solidFill>
                  <a:schemeClr val="bg1"/>
                </a:solidFill>
                <a:latin typeface="Arial Hebrew"/>
                <a:cs typeface="Arial Hebrew"/>
              </a:rPr>
              <a:t>“Flee from Babylon! Run for your lives! Do not be destroyed because of her sins. It is time for the Lord’s vengeance; he will repay her what she deserves.</a:t>
            </a:r>
          </a:p>
        </p:txBody>
      </p:sp>
    </p:spTree>
    <p:extLst>
      <p:ext uri="{BB962C8B-B14F-4D97-AF65-F5344CB8AC3E}">
        <p14:creationId xmlns:p14="http://schemas.microsoft.com/office/powerpoint/2010/main" val="140659536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3250" y="371099"/>
            <a:ext cx="8931048" cy="830997"/>
          </a:xfrm>
          <a:prstGeom prst="rect">
            <a:avLst/>
          </a:prstGeom>
        </p:spPr>
        <p:txBody>
          <a:bodyPr wrap="square">
            <a:spAutoFit/>
          </a:bodyPr>
          <a:lstStyle/>
          <a:p>
            <a:r>
              <a:rPr lang="en-US" sz="4800" dirty="0">
                <a:solidFill>
                  <a:schemeClr val="bg1"/>
                </a:solidFill>
              </a:rPr>
              <a:t> </a:t>
            </a:r>
          </a:p>
        </p:txBody>
      </p:sp>
      <p:sp>
        <p:nvSpPr>
          <p:cNvPr id="2" name="Rectangle 1"/>
          <p:cNvSpPr/>
          <p:nvPr/>
        </p:nvSpPr>
        <p:spPr>
          <a:xfrm>
            <a:off x="103250" y="1"/>
            <a:ext cx="8931048" cy="5262980"/>
          </a:xfrm>
          <a:prstGeom prst="rect">
            <a:avLst/>
          </a:prstGeom>
        </p:spPr>
        <p:txBody>
          <a:bodyPr wrap="square">
            <a:spAutoFit/>
          </a:bodyPr>
          <a:lstStyle/>
          <a:p>
            <a:r>
              <a:rPr lang="en-US" sz="2800" b="1" i="1" dirty="0">
                <a:solidFill>
                  <a:schemeClr val="bg1"/>
                </a:solidFill>
              </a:rPr>
              <a:t>Acts 6:7 </a:t>
            </a:r>
            <a:r>
              <a:rPr lang="en-US" sz="2800" i="1" dirty="0">
                <a:solidFill>
                  <a:schemeClr val="bg1"/>
                </a:solidFill>
              </a:rPr>
              <a:t>So the word of God spread. The number of disciples in Jerusalem increased rapidly, and a large number of priests became obedient to the faith.</a:t>
            </a:r>
            <a:endParaRPr lang="en-US" sz="2800" dirty="0">
              <a:solidFill>
                <a:schemeClr val="bg1"/>
              </a:solidFill>
            </a:endParaRPr>
          </a:p>
          <a:p>
            <a:r>
              <a:rPr lang="en-US" sz="2800" i="1" dirty="0">
                <a:solidFill>
                  <a:schemeClr val="bg1"/>
                </a:solidFill>
              </a:rPr>
              <a:t> </a:t>
            </a:r>
            <a:endParaRPr lang="en-US" sz="2800" dirty="0">
              <a:solidFill>
                <a:schemeClr val="bg1"/>
              </a:solidFill>
            </a:endParaRPr>
          </a:p>
          <a:p>
            <a:r>
              <a:rPr lang="en-US" sz="2800" b="1" i="1" dirty="0">
                <a:solidFill>
                  <a:schemeClr val="bg1"/>
                </a:solidFill>
              </a:rPr>
              <a:t>Acts 12:24 </a:t>
            </a:r>
            <a:r>
              <a:rPr lang="en-US" sz="2800" i="1" dirty="0">
                <a:solidFill>
                  <a:schemeClr val="bg1"/>
                </a:solidFill>
              </a:rPr>
              <a:t>But the word of God continued to spread and flourish.</a:t>
            </a:r>
            <a:endParaRPr lang="en-US" sz="2800" dirty="0">
              <a:solidFill>
                <a:schemeClr val="bg1"/>
              </a:solidFill>
            </a:endParaRPr>
          </a:p>
          <a:p>
            <a:r>
              <a:rPr lang="en-US" sz="2800" i="1" dirty="0">
                <a:solidFill>
                  <a:schemeClr val="bg1"/>
                </a:solidFill>
              </a:rPr>
              <a:t> </a:t>
            </a:r>
            <a:endParaRPr lang="en-US" sz="2800" dirty="0">
              <a:solidFill>
                <a:schemeClr val="bg1"/>
              </a:solidFill>
            </a:endParaRPr>
          </a:p>
          <a:p>
            <a:r>
              <a:rPr lang="en-US" sz="2800" b="1" i="1" dirty="0">
                <a:solidFill>
                  <a:schemeClr val="bg1"/>
                </a:solidFill>
              </a:rPr>
              <a:t>Acts 16:5 </a:t>
            </a:r>
            <a:r>
              <a:rPr lang="en-US" sz="2800" i="1" dirty="0">
                <a:solidFill>
                  <a:schemeClr val="bg1"/>
                </a:solidFill>
              </a:rPr>
              <a:t>So the churches were strengthened in the faith and grew daily in number</a:t>
            </a:r>
            <a:endParaRPr lang="en-US" sz="2800" dirty="0">
              <a:solidFill>
                <a:schemeClr val="bg1"/>
              </a:solidFill>
            </a:endParaRPr>
          </a:p>
          <a:p>
            <a:r>
              <a:rPr lang="en-US" sz="2800" b="1" i="1" dirty="0">
                <a:solidFill>
                  <a:schemeClr val="bg1"/>
                </a:solidFill>
              </a:rPr>
              <a:t> </a:t>
            </a:r>
            <a:endParaRPr lang="en-US" sz="2800" dirty="0">
              <a:solidFill>
                <a:schemeClr val="bg1"/>
              </a:solidFill>
            </a:endParaRPr>
          </a:p>
          <a:p>
            <a:r>
              <a:rPr lang="en-US" sz="2800" b="1" i="1" dirty="0">
                <a:solidFill>
                  <a:schemeClr val="bg1"/>
                </a:solidFill>
              </a:rPr>
              <a:t>Acts 19:20 </a:t>
            </a:r>
            <a:r>
              <a:rPr lang="en-US" sz="2800" i="1" dirty="0">
                <a:solidFill>
                  <a:schemeClr val="bg1"/>
                </a:solidFill>
              </a:rPr>
              <a:t>In this way the word of the Lord spread widely and grew in power.</a:t>
            </a:r>
            <a:endParaRPr lang="en-US" sz="2800" dirty="0">
              <a:solidFill>
                <a:schemeClr val="bg1"/>
              </a:solidFill>
            </a:endParaRPr>
          </a:p>
        </p:txBody>
      </p:sp>
      <p:sp>
        <p:nvSpPr>
          <p:cNvPr id="7" name="TextBox 6"/>
          <p:cNvSpPr txBox="1"/>
          <p:nvPr/>
        </p:nvSpPr>
        <p:spPr>
          <a:xfrm>
            <a:off x="6236247" y="1602881"/>
            <a:ext cx="1713935" cy="461665"/>
          </a:xfrm>
          <a:prstGeom prst="rect">
            <a:avLst/>
          </a:prstGeom>
          <a:noFill/>
        </p:spPr>
        <p:txBody>
          <a:bodyPr wrap="square" rtlCol="0">
            <a:spAutoFit/>
          </a:bodyPr>
          <a:lstStyle/>
          <a:p>
            <a:r>
              <a:rPr lang="en-US" sz="2400" b="1" dirty="0">
                <a:solidFill>
                  <a:srgbClr val="000000"/>
                </a:solidFill>
              </a:rPr>
              <a:t>Exodus 3:14</a:t>
            </a:r>
            <a:r>
              <a:rPr lang="en-US" sz="2400" dirty="0">
                <a:solidFill>
                  <a:srgbClr val="000000"/>
                </a:solidFill>
              </a:rPr>
              <a:t> </a:t>
            </a:r>
          </a:p>
        </p:txBody>
      </p:sp>
      <p:pic>
        <p:nvPicPr>
          <p:cNvPr id="4" name="Picture 3"/>
          <p:cNvPicPr>
            <a:picLocks noChangeAspect="1"/>
          </p:cNvPicPr>
          <p:nvPr/>
        </p:nvPicPr>
        <p:blipFill>
          <a:blip r:embed="rId2"/>
          <a:stretch>
            <a:fillRect/>
          </a:stretch>
        </p:blipFill>
        <p:spPr>
          <a:xfrm>
            <a:off x="0" y="0"/>
            <a:ext cx="9144000" cy="5143500"/>
          </a:xfrm>
          <a:prstGeom prst="rect">
            <a:avLst/>
          </a:prstGeom>
        </p:spPr>
      </p:pic>
      <p:sp>
        <p:nvSpPr>
          <p:cNvPr id="6" name="Rectangle 5"/>
          <p:cNvSpPr/>
          <p:nvPr/>
        </p:nvSpPr>
        <p:spPr>
          <a:xfrm>
            <a:off x="344591" y="2494002"/>
            <a:ext cx="8388359" cy="1754327"/>
          </a:xfrm>
          <a:prstGeom prst="rect">
            <a:avLst/>
          </a:prstGeom>
        </p:spPr>
        <p:txBody>
          <a:bodyPr wrap="square">
            <a:spAutoFit/>
          </a:bodyPr>
          <a:lstStyle/>
          <a:p>
            <a:r>
              <a:rPr lang="en-US" sz="3600" b="1" dirty="0">
                <a:latin typeface="American Typewriter"/>
                <a:cs typeface="American Typewriter"/>
              </a:rPr>
              <a:t>Jeremiah 51:45</a:t>
            </a:r>
            <a:r>
              <a:rPr lang="en-US" sz="3600" dirty="0">
                <a:latin typeface="American Typewriter"/>
                <a:cs typeface="American Typewriter"/>
              </a:rPr>
              <a:t> “Come out of her, my people!  Run for your lives Run from the fierce anger of the Lord.</a:t>
            </a:r>
            <a:endParaRPr lang="en-US" sz="3600" b="1" dirty="0">
              <a:latin typeface="American Typewriter"/>
              <a:cs typeface="American Typewriter"/>
            </a:endParaRPr>
          </a:p>
        </p:txBody>
      </p:sp>
    </p:spTree>
    <p:extLst>
      <p:ext uri="{BB962C8B-B14F-4D97-AF65-F5344CB8AC3E}">
        <p14:creationId xmlns:p14="http://schemas.microsoft.com/office/powerpoint/2010/main" val="407302860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6601" y="177192"/>
            <a:ext cx="8762487" cy="5262979"/>
          </a:xfrm>
          <a:prstGeom prst="rect">
            <a:avLst/>
          </a:prstGeom>
        </p:spPr>
        <p:txBody>
          <a:bodyPr wrap="square">
            <a:spAutoFit/>
          </a:bodyPr>
          <a:lstStyle/>
          <a:p>
            <a:r>
              <a:rPr lang="en-US" sz="4800" b="1" dirty="0"/>
              <a:t>Romans 8:7-8</a:t>
            </a:r>
            <a:r>
              <a:rPr lang="en-US" sz="4800" b="1" baseline="30000" dirty="0"/>
              <a:t> </a:t>
            </a:r>
            <a:endParaRPr lang="en-US" sz="4800" b="1" baseline="30000" dirty="0" smtClean="0"/>
          </a:p>
          <a:p>
            <a:r>
              <a:rPr lang="en-US" sz="4800" dirty="0" smtClean="0"/>
              <a:t>The </a:t>
            </a:r>
            <a:r>
              <a:rPr lang="en-US" sz="4800" dirty="0"/>
              <a:t>mind governed by the flesh is hostile to God; it does not submit to God’s law, nor can it do so. </a:t>
            </a:r>
            <a:r>
              <a:rPr lang="en-US" sz="4800" baseline="30000" dirty="0"/>
              <a:t>8 </a:t>
            </a:r>
            <a:r>
              <a:rPr lang="en-US" sz="4800" dirty="0"/>
              <a:t>Those who are in the realm of the flesh cannot please God</a:t>
            </a:r>
            <a:r>
              <a:rPr lang="en-US" sz="4800" b="1" dirty="0"/>
              <a:t>.</a:t>
            </a:r>
          </a:p>
          <a:p>
            <a:r>
              <a:rPr lang="en-US" sz="4800" dirty="0"/>
              <a:t> </a:t>
            </a:r>
          </a:p>
        </p:txBody>
      </p:sp>
    </p:spTree>
    <p:extLst>
      <p:ext uri="{BB962C8B-B14F-4D97-AF65-F5344CB8AC3E}">
        <p14:creationId xmlns:p14="http://schemas.microsoft.com/office/powerpoint/2010/main" val="45763171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82606"/>
            <a:ext cx="9065273" cy="923330"/>
          </a:xfrm>
          <a:prstGeom prst="rect">
            <a:avLst/>
          </a:prstGeom>
        </p:spPr>
        <p:txBody>
          <a:bodyPr wrap="square">
            <a:spAutoFit/>
          </a:bodyPr>
          <a:lstStyle/>
          <a:p>
            <a:r>
              <a:rPr lang="en-US" sz="5400" b="1" dirty="0"/>
              <a:t> </a:t>
            </a:r>
            <a:r>
              <a:rPr lang="en-US" dirty="0"/>
              <a:t> </a:t>
            </a:r>
          </a:p>
        </p:txBody>
      </p:sp>
      <p:sp>
        <p:nvSpPr>
          <p:cNvPr id="2" name="Rectangle 1"/>
          <p:cNvSpPr/>
          <p:nvPr/>
        </p:nvSpPr>
        <p:spPr>
          <a:xfrm>
            <a:off x="147681" y="82607"/>
            <a:ext cx="8917591" cy="5509200"/>
          </a:xfrm>
          <a:prstGeom prst="rect">
            <a:avLst/>
          </a:prstGeom>
        </p:spPr>
        <p:txBody>
          <a:bodyPr wrap="square">
            <a:spAutoFit/>
          </a:bodyPr>
          <a:lstStyle/>
          <a:p>
            <a:r>
              <a:rPr lang="en-US" sz="4000" b="1" dirty="0">
                <a:latin typeface="American Typewriter"/>
                <a:cs typeface="American Typewriter"/>
              </a:rPr>
              <a:t>1 Thessalonians 4:7-8</a:t>
            </a:r>
            <a:r>
              <a:rPr lang="en-US" sz="4000" dirty="0">
                <a:latin typeface="American Typewriter"/>
                <a:cs typeface="American Typewriter"/>
              </a:rPr>
              <a:t> </a:t>
            </a:r>
            <a:endParaRPr lang="en-US" sz="4000" dirty="0" smtClean="0">
              <a:latin typeface="American Typewriter"/>
              <a:cs typeface="American Typewriter"/>
            </a:endParaRPr>
          </a:p>
          <a:p>
            <a:r>
              <a:rPr lang="en-US" sz="4000" dirty="0" smtClean="0">
                <a:latin typeface="American Typewriter"/>
                <a:cs typeface="American Typewriter"/>
              </a:rPr>
              <a:t>For </a:t>
            </a:r>
            <a:r>
              <a:rPr lang="en-US" sz="4000" dirty="0">
                <a:latin typeface="American Typewriter"/>
                <a:cs typeface="American Typewriter"/>
              </a:rPr>
              <a:t>God did not call us to be impure, but to live a holy life. </a:t>
            </a:r>
            <a:r>
              <a:rPr lang="en-US" sz="4000" baseline="30000" dirty="0">
                <a:latin typeface="American Typewriter"/>
                <a:cs typeface="American Typewriter"/>
              </a:rPr>
              <a:t>8 </a:t>
            </a:r>
            <a:r>
              <a:rPr lang="en-US" sz="4000" dirty="0">
                <a:latin typeface="American Typewriter"/>
                <a:cs typeface="American Typewriter"/>
              </a:rPr>
              <a:t>Therefore, anyone who rejects this instruction does not reject a human being but God, the very God who gives you his Holy Spirit.</a:t>
            </a:r>
            <a:endParaRPr lang="en-US" sz="4000" b="1" dirty="0">
              <a:latin typeface="American Typewriter"/>
              <a:cs typeface="American Typewriter"/>
            </a:endParaRPr>
          </a:p>
          <a:p>
            <a:r>
              <a:rPr lang="en-US" sz="5400" dirty="0"/>
              <a:t> </a:t>
            </a:r>
          </a:p>
          <a:p>
            <a:pPr algn="ctr"/>
            <a:r>
              <a:rPr lang="en-US" b="1" dirty="0"/>
              <a:t> </a:t>
            </a:r>
          </a:p>
        </p:txBody>
      </p:sp>
    </p:spTree>
    <p:extLst>
      <p:ext uri="{BB962C8B-B14F-4D97-AF65-F5344CB8AC3E}">
        <p14:creationId xmlns:p14="http://schemas.microsoft.com/office/powerpoint/2010/main" val="139458522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4647</TotalTime>
  <Words>312</Words>
  <Application>Microsoft Macintosh PowerPoint</Application>
  <PresentationFormat>On-screen Show (16:9)</PresentationFormat>
  <Paragraphs>33</Paragraphs>
  <Slides>15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Black</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Olla</dc:creator>
  <cp:lastModifiedBy>Robert J. Olla</cp:lastModifiedBy>
  <cp:revision>237</cp:revision>
  <dcterms:created xsi:type="dcterms:W3CDTF">2016-08-27T22:55:59Z</dcterms:created>
  <dcterms:modified xsi:type="dcterms:W3CDTF">2017-06-25T02:37:17Z</dcterms:modified>
</cp:coreProperties>
</file>