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89" r:id="rId2"/>
    <p:sldId id="279" r:id="rId3"/>
    <p:sldId id="322" r:id="rId4"/>
    <p:sldId id="292" r:id="rId5"/>
    <p:sldId id="334" r:id="rId6"/>
    <p:sldId id="300" r:id="rId7"/>
    <p:sldId id="335" r:id="rId8"/>
    <p:sldId id="317" r:id="rId9"/>
    <p:sldId id="303" r:id="rId10"/>
    <p:sldId id="302" r:id="rId11"/>
    <p:sldId id="261"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9" d="100"/>
          <a:sy n="129" d="100"/>
        </p:scale>
        <p:origin x="-120" y="-156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8/26/17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8/26/17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8/26/17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8/26/17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8/26/17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8/26/17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8/26/17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8/26/17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8/26/17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117"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250" y="371099"/>
            <a:ext cx="8931048" cy="830997"/>
          </a:xfrm>
          <a:prstGeom prst="rect">
            <a:avLst/>
          </a:prstGeom>
        </p:spPr>
        <p:txBody>
          <a:bodyPr wrap="square">
            <a:spAutoFit/>
          </a:bodyPr>
          <a:lstStyle/>
          <a:p>
            <a:r>
              <a:rPr lang="en-US" sz="4800" dirty="0">
                <a:solidFill>
                  <a:schemeClr val="bg1"/>
                </a:solidFill>
              </a:rPr>
              <a:t> </a:t>
            </a:r>
          </a:p>
        </p:txBody>
      </p:sp>
      <p:sp>
        <p:nvSpPr>
          <p:cNvPr id="7" name="TextBox 6"/>
          <p:cNvSpPr txBox="1"/>
          <p:nvPr/>
        </p:nvSpPr>
        <p:spPr>
          <a:xfrm>
            <a:off x="6236247" y="1602881"/>
            <a:ext cx="1713935" cy="461665"/>
          </a:xfrm>
          <a:prstGeom prst="rect">
            <a:avLst/>
          </a:prstGeom>
          <a:noFill/>
        </p:spPr>
        <p:txBody>
          <a:bodyPr wrap="square" rtlCol="0">
            <a:spAutoFit/>
          </a:bodyPr>
          <a:lstStyle/>
          <a:p>
            <a:r>
              <a:rPr lang="en-US" sz="2400" b="1" dirty="0">
                <a:solidFill>
                  <a:srgbClr val="000000"/>
                </a:solidFill>
              </a:rPr>
              <a:t>Exodus 3:14</a:t>
            </a:r>
            <a:r>
              <a:rPr lang="en-US" sz="2400" dirty="0">
                <a:solidFill>
                  <a:srgbClr val="000000"/>
                </a:solidFill>
              </a:rPr>
              <a:t> </a:t>
            </a:r>
          </a:p>
        </p:txBody>
      </p:sp>
      <p:sp>
        <p:nvSpPr>
          <p:cNvPr id="3" name="Rectangle 2"/>
          <p:cNvSpPr/>
          <p:nvPr/>
        </p:nvSpPr>
        <p:spPr>
          <a:xfrm>
            <a:off x="531657" y="371099"/>
            <a:ext cx="8142221" cy="810478"/>
          </a:xfrm>
          <a:prstGeom prst="rect">
            <a:avLst/>
          </a:prstGeom>
        </p:spPr>
        <p:txBody>
          <a:bodyPr wrap="square">
            <a:spAutoFit/>
          </a:bodyPr>
          <a:lstStyle/>
          <a:p>
            <a:r>
              <a:rPr lang="en-US" sz="2800" i="1" baseline="30000" dirty="0"/>
              <a:t> </a:t>
            </a:r>
            <a:endParaRPr lang="en-US" sz="2800" dirty="0"/>
          </a:p>
          <a:p>
            <a:endParaRPr lang="en-US" sz="2800" dirty="0">
              <a:latin typeface="Arial Hebrew"/>
              <a:cs typeface="Arial Hebrew"/>
            </a:endParaRPr>
          </a:p>
        </p:txBody>
      </p:sp>
      <p:sp>
        <p:nvSpPr>
          <p:cNvPr id="2" name="Rectangle 1"/>
          <p:cNvSpPr/>
          <p:nvPr/>
        </p:nvSpPr>
        <p:spPr>
          <a:xfrm>
            <a:off x="728566" y="561109"/>
            <a:ext cx="7748402" cy="4154983"/>
          </a:xfrm>
          <a:prstGeom prst="rect">
            <a:avLst/>
          </a:prstGeom>
        </p:spPr>
        <p:txBody>
          <a:bodyPr wrap="square">
            <a:spAutoFit/>
          </a:bodyPr>
          <a:lstStyle/>
          <a:p>
            <a:pPr algn="ctr"/>
            <a:r>
              <a:rPr lang="en-US" sz="4400" b="1" dirty="0"/>
              <a:t>Matthew 8:11</a:t>
            </a:r>
            <a:r>
              <a:rPr lang="en-US" sz="4400" b="1" baseline="30000" dirty="0"/>
              <a:t> </a:t>
            </a:r>
            <a:endParaRPr lang="en-US" sz="4400" b="1" baseline="30000" dirty="0" smtClean="0"/>
          </a:p>
          <a:p>
            <a:pPr algn="ctr"/>
            <a:r>
              <a:rPr lang="en-US" sz="4400" dirty="0" smtClean="0"/>
              <a:t>I </a:t>
            </a:r>
            <a:r>
              <a:rPr lang="en-US" sz="4400" dirty="0"/>
              <a:t>say to you that many will come from the east and the west, and will take their places at the feast with Abraham, Isaac and Jacob in the kingdom of heaven.</a:t>
            </a:r>
            <a:endParaRPr lang="en-US" sz="4400" b="1" dirty="0"/>
          </a:p>
        </p:txBody>
      </p:sp>
    </p:spTree>
    <p:extLst>
      <p:ext uri="{BB962C8B-B14F-4D97-AF65-F5344CB8AC3E}">
        <p14:creationId xmlns:p14="http://schemas.microsoft.com/office/powerpoint/2010/main" val="40730286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34"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039" y="0"/>
            <a:ext cx="9144000" cy="5211515"/>
          </a:xfrm>
          <a:prstGeom prst="rect">
            <a:avLst/>
          </a:prstGeom>
        </p:spPr>
      </p:pic>
      <p:sp>
        <p:nvSpPr>
          <p:cNvPr id="2" name="Rectangle 1"/>
          <p:cNvSpPr/>
          <p:nvPr/>
        </p:nvSpPr>
        <p:spPr>
          <a:xfrm>
            <a:off x="19040" y="0"/>
            <a:ext cx="9124960" cy="735586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accent2">
                      <a:satMod val="175000"/>
                      <a:alpha val="40000"/>
                    </a:schemeClr>
                  </a:glow>
                  <a:outerShdw blurRad="50800" algn="tl" rotWithShape="0">
                    <a:srgbClr val="000000"/>
                  </a:outerShdw>
                </a:effectLst>
              </a:rPr>
              <a:t>“Final Meal – Future Feast”</a:t>
            </a:r>
            <a:endPar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accent2">
                    <a:satMod val="175000"/>
                    <a:alpha val="40000"/>
                  </a:schemeClr>
                </a:glow>
                <a:outerShdw blurRad="50800" algn="tl" rotWithShape="0">
                  <a:srgbClr val="000000"/>
                </a:outerShdw>
              </a:effectLst>
            </a:endParaRPr>
          </a:p>
          <a:p>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522386" y="600028"/>
            <a:ext cx="8123997" cy="3785652"/>
          </a:xfrm>
          <a:prstGeom prst="rect">
            <a:avLst/>
          </a:prstGeom>
        </p:spPr>
        <p:txBody>
          <a:bodyPr wrap="square">
            <a:spAutoFit/>
          </a:bodyPr>
          <a:lstStyle/>
          <a:p>
            <a:r>
              <a:rPr lang="en-US" sz="4000" b="1" dirty="0" smtClean="0">
                <a:solidFill>
                  <a:schemeClr val="bg1"/>
                </a:solidFill>
              </a:rPr>
              <a:t>Hebrews 4:12</a:t>
            </a:r>
            <a:r>
              <a:rPr lang="en-US" sz="4000" dirty="0" smtClean="0">
                <a:solidFill>
                  <a:schemeClr val="bg1"/>
                </a:solidFill>
              </a:rPr>
              <a:t> For the word of God is alive and active. Sharper than any double-edged sword, it penetrates even to dividing soul and spirit, joints and marrow; it judges the thoughts and attitudes of the heart.</a:t>
            </a:r>
            <a:endParaRPr lang="en-US" sz="4000" dirty="0">
              <a:solidFill>
                <a:schemeClr val="bg1"/>
              </a:solidFill>
            </a:endParaRPr>
          </a:p>
        </p:txBody>
      </p:sp>
    </p:spTree>
    <p:extLst>
      <p:ext uri="{BB962C8B-B14F-4D97-AF65-F5344CB8AC3E}">
        <p14:creationId xmlns:p14="http://schemas.microsoft.com/office/powerpoint/2010/main" val="34106649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6431" y="1786598"/>
            <a:ext cx="2082070" cy="523220"/>
          </a:xfrm>
          <a:prstGeom prst="rect">
            <a:avLst/>
          </a:prstGeom>
        </p:spPr>
        <p:txBody>
          <a:bodyPr wrap="none">
            <a:spAutoFit/>
          </a:bodyPr>
          <a:lstStyle/>
          <a:p>
            <a:r>
              <a:rPr lang="en-US" sz="2800" b="1" dirty="0">
                <a:solidFill>
                  <a:srgbClr val="000000"/>
                </a:solidFill>
              </a:rPr>
              <a:t>John 6:14-15 </a:t>
            </a:r>
            <a:endParaRPr lang="en-US" sz="2800" dirty="0">
              <a:solidFill>
                <a:srgbClr val="000000"/>
              </a:solidFill>
            </a:endParaRPr>
          </a:p>
        </p:txBody>
      </p:sp>
      <p:sp>
        <p:nvSpPr>
          <p:cNvPr id="6" name="Rectangle 5"/>
          <p:cNvSpPr/>
          <p:nvPr/>
        </p:nvSpPr>
        <p:spPr>
          <a:xfrm>
            <a:off x="807329" y="442981"/>
            <a:ext cx="7689329" cy="4401205"/>
          </a:xfrm>
          <a:prstGeom prst="rect">
            <a:avLst/>
          </a:prstGeom>
        </p:spPr>
        <p:txBody>
          <a:bodyPr wrap="square">
            <a:spAutoFit/>
          </a:bodyPr>
          <a:lstStyle/>
          <a:p>
            <a:pPr algn="ctr"/>
            <a:r>
              <a:rPr lang="en-US" sz="2800" b="1" dirty="0"/>
              <a:t>Luke 22:17-20</a:t>
            </a:r>
            <a:r>
              <a:rPr lang="en-US" sz="2800" dirty="0"/>
              <a:t> </a:t>
            </a:r>
            <a:endParaRPr lang="en-US" sz="2800" dirty="0" smtClean="0"/>
          </a:p>
          <a:p>
            <a:r>
              <a:rPr lang="en-US" sz="2800" dirty="0" smtClean="0"/>
              <a:t>After </a:t>
            </a:r>
            <a:r>
              <a:rPr lang="en-US" sz="2800" dirty="0"/>
              <a:t>taking the cup, he gave thanks and said, “Take this and divide it among you. </a:t>
            </a:r>
            <a:r>
              <a:rPr lang="en-US" sz="2800" baseline="30000" dirty="0"/>
              <a:t>18 </a:t>
            </a:r>
            <a:r>
              <a:rPr lang="en-US" sz="2800" dirty="0"/>
              <a:t>For I tell you I will not drink again from the fruit of the vine until the kingdom of God comes.”</a:t>
            </a:r>
            <a:r>
              <a:rPr lang="en-US" sz="2800" baseline="30000" dirty="0"/>
              <a:t>19 </a:t>
            </a:r>
            <a:r>
              <a:rPr lang="en-US" sz="2800" dirty="0"/>
              <a:t>And he took bread, gave thanks and broke it, and gave it to them, saying, “This is my body given for you; do this in remembrance of me.”</a:t>
            </a:r>
            <a:r>
              <a:rPr lang="en-US" sz="2800" baseline="30000" dirty="0"/>
              <a:t>20 </a:t>
            </a:r>
            <a:r>
              <a:rPr lang="en-US" sz="2800" dirty="0"/>
              <a:t>In the same way, after the supper he took the cup, saying, “This cup is the new covenant in my blood, which is poured out for you.</a:t>
            </a:r>
            <a:endParaRPr lang="en-US" sz="2800" b="1" dirty="0"/>
          </a:p>
        </p:txBody>
      </p:sp>
    </p:spTree>
    <p:extLst>
      <p:ext uri="{BB962C8B-B14F-4D97-AF65-F5344CB8AC3E}">
        <p14:creationId xmlns:p14="http://schemas.microsoft.com/office/powerpoint/2010/main" val="19864547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9803" y="265789"/>
            <a:ext cx="8043766" cy="4278094"/>
          </a:xfrm>
          <a:prstGeom prst="rect">
            <a:avLst/>
          </a:prstGeom>
        </p:spPr>
        <p:txBody>
          <a:bodyPr wrap="square">
            <a:spAutoFit/>
          </a:bodyPr>
          <a:lstStyle/>
          <a:p>
            <a:pPr algn="ctr"/>
            <a:r>
              <a:rPr lang="en-US" sz="2800" b="1" dirty="0">
                <a:latin typeface="Arial Hebrew Scholar"/>
                <a:cs typeface="Arial Hebrew Scholar"/>
              </a:rPr>
              <a:t>Jeremiah 31:31-</a:t>
            </a:r>
            <a:r>
              <a:rPr lang="en-US" sz="2800" b="1" dirty="0" smtClean="0">
                <a:latin typeface="Arial Hebrew Scholar"/>
                <a:cs typeface="Arial Hebrew Scholar"/>
              </a:rPr>
              <a:t>34 </a:t>
            </a:r>
            <a:r>
              <a:rPr lang="en-US" sz="2800" b="1" baseline="30000" dirty="0">
                <a:latin typeface="Arial Hebrew Scholar"/>
                <a:cs typeface="Arial Hebrew Scholar"/>
              </a:rPr>
              <a:t> </a:t>
            </a:r>
            <a:r>
              <a:rPr lang="en-US" sz="2800" b="1" baseline="30000" dirty="0" smtClean="0">
                <a:latin typeface="Arial Hebrew Scholar"/>
                <a:cs typeface="Arial Hebrew Scholar"/>
              </a:rPr>
              <a:t>   </a:t>
            </a:r>
            <a:r>
              <a:rPr lang="en-US" sz="2800" b="1" dirty="0" smtClean="0">
                <a:latin typeface="Arial Hebrew Scholar"/>
                <a:cs typeface="Arial Hebrew Scholar"/>
              </a:rPr>
              <a:t>Hebrews </a:t>
            </a:r>
            <a:r>
              <a:rPr lang="en-US" sz="2800" b="1" dirty="0">
                <a:latin typeface="Arial Hebrew Scholar"/>
                <a:cs typeface="Arial Hebrew Scholar"/>
              </a:rPr>
              <a:t>8:8-12</a:t>
            </a:r>
            <a:r>
              <a:rPr lang="en-US" sz="2800" b="1" baseline="30000" dirty="0">
                <a:latin typeface="Arial Hebrew Scholar"/>
                <a:cs typeface="Arial Hebrew Scholar"/>
              </a:rPr>
              <a:t> </a:t>
            </a:r>
            <a:endParaRPr lang="en-US" sz="2800" b="1" baseline="30000" dirty="0" smtClean="0">
              <a:latin typeface="Arial Hebrew Scholar"/>
              <a:cs typeface="Arial Hebrew Scholar"/>
            </a:endParaRPr>
          </a:p>
          <a:p>
            <a:r>
              <a:rPr lang="en-US" sz="2000" dirty="0" smtClean="0"/>
              <a:t>“</a:t>
            </a:r>
            <a:r>
              <a:rPr lang="en-US" sz="2000" dirty="0"/>
              <a:t>The days are coming,” declares the Lord, “when I will make a new covenant with the people of Israel and with the people of Judah. </a:t>
            </a:r>
            <a:r>
              <a:rPr lang="en-US" sz="2000" baseline="30000" dirty="0"/>
              <a:t>32 </a:t>
            </a:r>
            <a:r>
              <a:rPr lang="en-US" sz="2000" dirty="0"/>
              <a:t>It will not be like the covenant I made with their ancestors when I took them by the hand to lead them out of Egypt, because they broke my covenant, though I was a husband to them,” declares the Lord. </a:t>
            </a:r>
            <a:r>
              <a:rPr lang="en-US" sz="2000" baseline="30000" dirty="0"/>
              <a:t>33 </a:t>
            </a:r>
            <a:r>
              <a:rPr lang="en-US" sz="2000" dirty="0"/>
              <a:t>“This is the covenant I will make with the people of Israel after that time,” declares the Lord. “I will put my law in their minds and write it on their hearts. I will be their God, and they will be my people. </a:t>
            </a:r>
            <a:r>
              <a:rPr lang="en-US" sz="2000" baseline="30000" dirty="0"/>
              <a:t>34 </a:t>
            </a:r>
            <a:r>
              <a:rPr lang="en-US" sz="2000" dirty="0"/>
              <a:t>No longer will they teach their neighbor, or say to one another, ‘Know the Lord,’ because they will all know me, from the least of them to the greatest,” declares the Lord. “For I will forgive their wickedness and will remember their sins no more.”</a:t>
            </a:r>
          </a:p>
          <a:p>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Hebrew Scholar"/>
              <a:cs typeface="Arial Hebrew Scholar"/>
            </a:endParaRPr>
          </a:p>
        </p:txBody>
      </p:sp>
    </p:spTree>
    <p:extLst>
      <p:ext uri="{BB962C8B-B14F-4D97-AF65-F5344CB8AC3E}">
        <p14:creationId xmlns:p14="http://schemas.microsoft.com/office/powerpoint/2010/main" val="35194901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7793" y="620174"/>
            <a:ext cx="7453037" cy="3785652"/>
          </a:xfrm>
          <a:prstGeom prst="rect">
            <a:avLst/>
          </a:prstGeom>
        </p:spPr>
        <p:txBody>
          <a:bodyPr wrap="square">
            <a:spAutoFit/>
          </a:bodyPr>
          <a:lstStyle/>
          <a:p>
            <a:pPr algn="ctr"/>
            <a:r>
              <a:rPr lang="en-US" sz="4800" b="1" dirty="0"/>
              <a:t>Matthew 5:17 </a:t>
            </a:r>
            <a:r>
              <a:rPr lang="en-US" sz="4800" dirty="0"/>
              <a:t>“Do not think that I have come to abolish the Law or the Prophets; I have not come to abolish them but to fulfill them.</a:t>
            </a:r>
            <a:endParaRPr lang="en-US" sz="4800" b="1" dirty="0"/>
          </a:p>
        </p:txBody>
      </p:sp>
    </p:spTree>
    <p:extLst>
      <p:ext uri="{BB962C8B-B14F-4D97-AF65-F5344CB8AC3E}">
        <p14:creationId xmlns:p14="http://schemas.microsoft.com/office/powerpoint/2010/main" val="38589253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1193" y="433137"/>
            <a:ext cx="8004384" cy="3970318"/>
          </a:xfrm>
          <a:prstGeom prst="rect">
            <a:avLst/>
          </a:prstGeom>
        </p:spPr>
        <p:txBody>
          <a:bodyPr wrap="square">
            <a:spAutoFit/>
          </a:bodyPr>
          <a:lstStyle/>
          <a:p>
            <a:r>
              <a:rPr lang="en-US" sz="2800" b="1" dirty="0"/>
              <a:t>Exodus 24:6-8</a:t>
            </a:r>
            <a:r>
              <a:rPr lang="en-US" sz="2800" b="1" baseline="30000" dirty="0"/>
              <a:t> </a:t>
            </a:r>
            <a:r>
              <a:rPr lang="en-US" sz="2800" dirty="0"/>
              <a:t>Moses took half of the blood and put it in bowls, and the other half he splashed against the altar. </a:t>
            </a:r>
            <a:r>
              <a:rPr lang="en-US" sz="2800" dirty="0" smtClean="0"/>
              <a:t> </a:t>
            </a:r>
            <a:r>
              <a:rPr lang="en-US" sz="2800" baseline="30000" dirty="0" smtClean="0"/>
              <a:t>7</a:t>
            </a:r>
            <a:r>
              <a:rPr lang="en-US" sz="2800" baseline="30000" dirty="0"/>
              <a:t> </a:t>
            </a:r>
            <a:r>
              <a:rPr lang="en-US" sz="2800" dirty="0"/>
              <a:t>Then he took the Book of the Covenant and read it to the people. They responded, “We will do everything the Lord has said; we will obey.”</a:t>
            </a:r>
            <a:r>
              <a:rPr lang="en-US" sz="2800" baseline="30000" dirty="0"/>
              <a:t> </a:t>
            </a:r>
            <a:r>
              <a:rPr lang="en-US" sz="2800" dirty="0"/>
              <a:t>Moses then took the blood, sprinkled it on the people and said, “This is the blood of the covenant that the Lord has made with you in accordance with all these words.”</a:t>
            </a:r>
            <a:endParaRPr lang="en-US" sz="2800" b="1"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2893" y="448092"/>
            <a:ext cx="8053611" cy="4401205"/>
          </a:xfrm>
          <a:prstGeom prst="rect">
            <a:avLst/>
          </a:prstGeom>
        </p:spPr>
        <p:txBody>
          <a:bodyPr wrap="square">
            <a:spAutoFit/>
          </a:bodyPr>
          <a:lstStyle/>
          <a:p>
            <a:r>
              <a:rPr lang="en-US" sz="2800" b="1" dirty="0"/>
              <a:t>1 Corinthians 11:23-26</a:t>
            </a:r>
            <a:r>
              <a:rPr lang="en-US" sz="2800" b="1" baseline="30000" dirty="0"/>
              <a:t> </a:t>
            </a:r>
            <a:r>
              <a:rPr lang="en-US" sz="2800" dirty="0"/>
              <a:t>For I received from the Lord what I also passed on to you: The Lord Jesus, on the night he was betrayed, took bread, </a:t>
            </a:r>
            <a:r>
              <a:rPr lang="en-US" sz="2800" b="1" baseline="30000" dirty="0"/>
              <a:t>24 </a:t>
            </a:r>
            <a:r>
              <a:rPr lang="en-US" sz="2800" dirty="0"/>
              <a:t>and when he had given thanks, he broke it and said, “This is my body, which is for you; do this in remembrance of me.” </a:t>
            </a:r>
            <a:r>
              <a:rPr lang="en-US" sz="2800" b="1" baseline="30000" dirty="0"/>
              <a:t>25 </a:t>
            </a:r>
            <a:r>
              <a:rPr lang="en-US" sz="2800" dirty="0"/>
              <a:t>In the same way, after supper he took the cup, saying, “This cup is the new covenant in my blood; do this, whenever you drink it, in remembrance of me.” </a:t>
            </a:r>
            <a:r>
              <a:rPr lang="en-US" sz="2800" b="1" baseline="30000" dirty="0"/>
              <a:t>26 </a:t>
            </a:r>
            <a:r>
              <a:rPr lang="en-US" sz="2800" dirty="0"/>
              <a:t>For whenever you eat this bread and drink this cup, you proclaim the Lord’s death until he comes.</a:t>
            </a:r>
          </a:p>
        </p:txBody>
      </p:sp>
    </p:spTree>
    <p:extLst>
      <p:ext uri="{BB962C8B-B14F-4D97-AF65-F5344CB8AC3E}">
        <p14:creationId xmlns:p14="http://schemas.microsoft.com/office/powerpoint/2010/main" val="8081596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266" y="586591"/>
            <a:ext cx="7896084" cy="4154983"/>
          </a:xfrm>
          <a:prstGeom prst="rect">
            <a:avLst/>
          </a:prstGeom>
        </p:spPr>
        <p:txBody>
          <a:bodyPr wrap="square">
            <a:spAutoFit/>
          </a:bodyPr>
          <a:lstStyle/>
          <a:p>
            <a:r>
              <a:rPr lang="en-US" sz="2400" b="1" dirty="0"/>
              <a:t>Revelation 19:6-9</a:t>
            </a:r>
            <a:r>
              <a:rPr lang="en-US" sz="2400" dirty="0"/>
              <a:t> </a:t>
            </a:r>
            <a:endParaRPr lang="en-US" sz="2400" dirty="0" smtClean="0"/>
          </a:p>
          <a:p>
            <a:r>
              <a:rPr lang="en-US" sz="2400" dirty="0" smtClean="0"/>
              <a:t>Then </a:t>
            </a:r>
            <a:r>
              <a:rPr lang="en-US" sz="2400" dirty="0"/>
              <a:t>I heard what sounded like a great multitude, like the roar of rushing waters and like loud peals of thunder, shouting: “Hallelujah! For our Lord God Almighty reigns. </a:t>
            </a:r>
            <a:r>
              <a:rPr lang="en-US" sz="2400" baseline="30000" dirty="0"/>
              <a:t>7 </a:t>
            </a:r>
            <a:r>
              <a:rPr lang="en-US" sz="2400" dirty="0"/>
              <a:t>Let us rejoice and be glad and give him glory!  For the wedding of the Lamb has come, and his bride has made herself ready. </a:t>
            </a:r>
            <a:r>
              <a:rPr lang="en-US" sz="2400" baseline="30000" dirty="0"/>
              <a:t>8 </a:t>
            </a:r>
            <a:r>
              <a:rPr lang="en-US" sz="2400" dirty="0"/>
              <a:t>Fine linen, bright and clean, was given her to wear.”(Fine linen stands for the righteous acts of God’s holy people.) </a:t>
            </a:r>
            <a:r>
              <a:rPr lang="en-US" sz="2400" baseline="30000" dirty="0"/>
              <a:t>9 </a:t>
            </a:r>
            <a:r>
              <a:rPr lang="en-US" sz="2400" dirty="0"/>
              <a:t>Then the angel said to me, “Write this: Blessed are those who are invited to the wedding supper of the Lamb!” And he added, “These are the true words of God.”</a:t>
            </a:r>
            <a:endParaRPr lang="en-US" sz="2400" b="1" dirty="0"/>
          </a:p>
        </p:txBody>
      </p:sp>
    </p:spTree>
    <p:extLst>
      <p:ext uri="{BB962C8B-B14F-4D97-AF65-F5344CB8AC3E}">
        <p14:creationId xmlns:p14="http://schemas.microsoft.com/office/powerpoint/2010/main" val="14065953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5209</TotalTime>
  <Words>150</Words>
  <Application>Microsoft Macintosh PowerPoint</Application>
  <PresentationFormat>On-screen Show (16:9)</PresentationFormat>
  <Paragraphs>23</Paragraphs>
  <Slides>11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265</cp:revision>
  <dcterms:created xsi:type="dcterms:W3CDTF">2016-08-27T22:55:59Z</dcterms:created>
  <dcterms:modified xsi:type="dcterms:W3CDTF">2017-08-26T21:51:16Z</dcterms:modified>
</cp:coreProperties>
</file>