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89" r:id="rId2"/>
    <p:sldId id="279" r:id="rId3"/>
    <p:sldId id="292" r:id="rId4"/>
    <p:sldId id="300" r:id="rId5"/>
    <p:sldId id="317" r:id="rId6"/>
    <p:sldId id="303" r:id="rId7"/>
    <p:sldId id="302" r:id="rId8"/>
    <p:sldId id="313" r:id="rId9"/>
    <p:sldId id="305" r:id="rId10"/>
    <p:sldId id="306" r:id="rId11"/>
    <p:sldId id="323" r:id="rId12"/>
    <p:sldId id="324" r:id="rId13"/>
    <p:sldId id="325" r:id="rId14"/>
    <p:sldId id="310" r:id="rId15"/>
    <p:sldId id="326" r:id="rId16"/>
    <p:sldId id="327" r:id="rId17"/>
    <p:sldId id="261"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2800"/>
  </p:normalViewPr>
  <p:slideViewPr>
    <p:cSldViewPr snapToGrid="0" snapToObjects="1">
      <p:cViewPr varScale="1">
        <p:scale>
          <a:sx n="99" d="100"/>
          <a:sy n="99" d="100"/>
        </p:scale>
        <p:origin x="624" y="17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6/4/17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6/4/17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6/4/17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6/4/17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6/4/17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6/4/17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6/4/17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6/4/17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6/4/17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6/4/17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oleObject" Target="../embeddings/oleObject2.bin"/><Relationship Id="rId5" Type="http://schemas.openxmlformats.org/officeDocument/2006/relationships/package" Target="../embeddings/Microsoft_Word_Document2.docx"/><Relationship Id="rId6"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0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91" y="108284"/>
            <a:ext cx="8732951" cy="4524315"/>
          </a:xfrm>
          <a:prstGeom prst="rect">
            <a:avLst/>
          </a:prstGeom>
        </p:spPr>
        <p:txBody>
          <a:bodyPr wrap="square">
            <a:spAutoFit/>
          </a:bodyPr>
          <a:lstStyle/>
          <a:p>
            <a:r>
              <a:rPr lang="en-US" sz="3200" b="1"/>
              <a:t>Matthew </a:t>
            </a:r>
            <a:r>
              <a:rPr lang="en-US" sz="3200" b="1" smtClean="0"/>
              <a:t>24:9-13</a:t>
            </a:r>
            <a:r>
              <a:rPr lang="en-US" sz="3200" smtClean="0"/>
              <a:t> </a:t>
            </a:r>
            <a:r>
              <a:rPr lang="en-US" sz="3200" dirty="0"/>
              <a:t>“Then you will be handed over to be persecuted and put to death, and you will be hated by all nations because of me. </a:t>
            </a:r>
            <a:r>
              <a:rPr lang="en-US" sz="3200" baseline="30000" dirty="0"/>
              <a:t>10 </a:t>
            </a:r>
            <a:r>
              <a:rPr lang="en-US" sz="3200" dirty="0"/>
              <a:t>At that time many will turn away from the faith and will betray and hate each other, </a:t>
            </a:r>
            <a:r>
              <a:rPr lang="en-US" sz="3200" baseline="30000" dirty="0"/>
              <a:t>11 </a:t>
            </a:r>
            <a:r>
              <a:rPr lang="en-US" sz="3200" dirty="0"/>
              <a:t>and many false prophets will appear and deceive many people. </a:t>
            </a:r>
            <a:r>
              <a:rPr lang="en-US" sz="3200" baseline="30000" dirty="0"/>
              <a:t>12 </a:t>
            </a:r>
            <a:r>
              <a:rPr lang="en-US" sz="3200" dirty="0"/>
              <a:t>Because of the increase of wickedness, the love of most will grow cold, </a:t>
            </a:r>
            <a:r>
              <a:rPr lang="en-US" sz="3200" baseline="30000" dirty="0"/>
              <a:t>13 </a:t>
            </a:r>
            <a:r>
              <a:rPr lang="en-US" sz="3200" dirty="0"/>
              <a:t>but the one who stands firm to the end will be saved. </a:t>
            </a:r>
          </a:p>
        </p:txBody>
      </p:sp>
    </p:spTree>
    <p:extLst>
      <p:ext uri="{BB962C8B-B14F-4D97-AF65-F5344CB8AC3E}">
        <p14:creationId xmlns:p14="http://schemas.microsoft.com/office/powerpoint/2010/main" val="3005790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27990" y="118128"/>
            <a:ext cx="8890479" cy="4853102"/>
          </a:xfrm>
          <a:prstGeom prst="rect">
            <a:avLst/>
          </a:prstGeom>
          <a:noFill/>
          <a:ln>
            <a:noFill/>
          </a:ln>
        </p:spPr>
      </p:pic>
    </p:spTree>
    <p:extLst>
      <p:ext uri="{BB962C8B-B14F-4D97-AF65-F5344CB8AC3E}">
        <p14:creationId xmlns:p14="http://schemas.microsoft.com/office/powerpoint/2010/main" val="3361580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8146" y="127972"/>
            <a:ext cx="8900324" cy="4524315"/>
          </a:xfrm>
          <a:prstGeom prst="rect">
            <a:avLst/>
          </a:prstGeom>
        </p:spPr>
        <p:txBody>
          <a:bodyPr wrap="square">
            <a:spAutoFit/>
          </a:bodyPr>
          <a:lstStyle/>
          <a:p>
            <a:r>
              <a:rPr lang="en-US" sz="3200" b="1" dirty="0"/>
              <a:t>2 Timothy 2:10-</a:t>
            </a:r>
            <a:r>
              <a:rPr lang="en-US" sz="3200" b="1" dirty="0" smtClean="0"/>
              <a:t>13</a:t>
            </a:r>
            <a:r>
              <a:rPr lang="en-US" sz="3200" b="1" baseline="30000" dirty="0"/>
              <a:t>  </a:t>
            </a:r>
            <a:r>
              <a:rPr lang="en-US" sz="3200" b="1" dirty="0"/>
              <a:t>Therefore I endure everything for the sake of the elect, that they too may obtain the salvation that is in Christ Jesus, with eternal glory.</a:t>
            </a:r>
            <a:r>
              <a:rPr lang="en-US" sz="3200" b="1" baseline="30000" dirty="0"/>
              <a:t>11 </a:t>
            </a:r>
            <a:r>
              <a:rPr lang="en-US" sz="3200" b="1" dirty="0"/>
              <a:t>Here is a trustworthy saying: If we died with him, we will also live with him; </a:t>
            </a:r>
            <a:r>
              <a:rPr lang="en-US" sz="3200" b="1" baseline="30000" dirty="0"/>
              <a:t>12 </a:t>
            </a:r>
            <a:r>
              <a:rPr lang="en-US" sz="3200" b="1" dirty="0"/>
              <a:t>if we endure, we will also reign with him. If we disown him, he will also disown us; </a:t>
            </a:r>
            <a:r>
              <a:rPr lang="en-US" sz="3200" b="1" baseline="30000" dirty="0"/>
              <a:t>13 </a:t>
            </a:r>
            <a:r>
              <a:rPr lang="en-US" sz="3200" b="1" dirty="0"/>
              <a:t>if we are faithless, he remains faithful, for he cannot disown himself.</a:t>
            </a:r>
          </a:p>
        </p:txBody>
      </p:sp>
    </p:spTree>
    <p:extLst>
      <p:ext uri="{BB962C8B-B14F-4D97-AF65-F5344CB8AC3E}">
        <p14:creationId xmlns:p14="http://schemas.microsoft.com/office/powerpoint/2010/main" val="1430408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455" y="88597"/>
            <a:ext cx="8880633" cy="4154983"/>
          </a:xfrm>
          <a:prstGeom prst="rect">
            <a:avLst/>
          </a:prstGeom>
        </p:spPr>
        <p:txBody>
          <a:bodyPr wrap="square">
            <a:spAutoFit/>
          </a:bodyPr>
          <a:lstStyle/>
          <a:p>
            <a:r>
              <a:rPr lang="en-US" sz="4400" dirty="0">
                <a:latin typeface="American Typewriter"/>
                <a:cs typeface="American Typewriter"/>
              </a:rPr>
              <a:t>James 1:12</a:t>
            </a:r>
            <a:r>
              <a:rPr lang="en-US" sz="4400" baseline="30000" dirty="0">
                <a:latin typeface="American Typewriter"/>
                <a:cs typeface="American Typewriter"/>
              </a:rPr>
              <a:t> </a:t>
            </a:r>
            <a:r>
              <a:rPr lang="en-US" sz="4400" baseline="30000" dirty="0" smtClean="0">
                <a:latin typeface="American Typewriter"/>
                <a:cs typeface="American Typewriter"/>
              </a:rPr>
              <a:t> </a:t>
            </a:r>
            <a:r>
              <a:rPr lang="en-US" sz="4400" dirty="0" smtClean="0">
                <a:latin typeface="American Typewriter"/>
                <a:cs typeface="American Typewriter"/>
              </a:rPr>
              <a:t>Blessed </a:t>
            </a:r>
            <a:r>
              <a:rPr lang="en-US" sz="4400" dirty="0">
                <a:latin typeface="American Typewriter"/>
                <a:cs typeface="American Typewriter"/>
              </a:rPr>
              <a:t>is the one who perseveres under trial because, having stood the test, that person will receive the crown of life that the Lord has promised to those who love him.</a:t>
            </a:r>
          </a:p>
        </p:txBody>
      </p:sp>
    </p:spTree>
    <p:extLst>
      <p:ext uri="{BB962C8B-B14F-4D97-AF65-F5344CB8AC3E}">
        <p14:creationId xmlns:p14="http://schemas.microsoft.com/office/powerpoint/2010/main" val="435283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5808"/>
            <a:ext cx="9144000" cy="5215780"/>
          </a:xfrm>
          <a:prstGeom prst="rect">
            <a:avLst/>
          </a:prstGeom>
        </p:spPr>
      </p:pic>
      <p:sp>
        <p:nvSpPr>
          <p:cNvPr id="3" name="Rectangle 2"/>
          <p:cNvSpPr/>
          <p:nvPr/>
        </p:nvSpPr>
        <p:spPr>
          <a:xfrm>
            <a:off x="748257" y="790304"/>
            <a:ext cx="7768093" cy="4955203"/>
          </a:xfrm>
          <a:prstGeom prst="rect">
            <a:avLst/>
          </a:prstGeom>
        </p:spPr>
        <p:txBody>
          <a:bodyPr wrap="square">
            <a:spAutoFit/>
          </a:bodyPr>
          <a:lstStyle/>
          <a:p>
            <a:r>
              <a:rPr lang="en-US" sz="4400" b="1" dirty="0">
                <a:solidFill>
                  <a:schemeClr val="bg1">
                    <a:lumMod val="65000"/>
                    <a:lumOff val="35000"/>
                  </a:schemeClr>
                </a:solidFill>
              </a:rPr>
              <a:t>Matthew 23:14  </a:t>
            </a:r>
            <a:r>
              <a:rPr lang="en-US" sz="4400" dirty="0">
                <a:solidFill>
                  <a:schemeClr val="bg1">
                    <a:lumMod val="65000"/>
                    <a:lumOff val="35000"/>
                  </a:schemeClr>
                </a:solidFill>
              </a:rPr>
              <a:t>And this gospel of the kingdom will be preached in the whole world as a testimony to all nations, and then the end will come.</a:t>
            </a:r>
          </a:p>
          <a:p>
            <a:r>
              <a:rPr lang="en-US" sz="4800" b="1" dirty="0"/>
              <a:t> </a:t>
            </a:r>
          </a:p>
          <a:p>
            <a:r>
              <a:rPr lang="en-US" sz="4800" b="1" dirty="0">
                <a:solidFill>
                  <a:schemeClr val="bg1">
                    <a:lumMod val="85000"/>
                    <a:lumOff val="15000"/>
                  </a:schemeClr>
                </a:solidFill>
              </a:rPr>
              <a:t> </a:t>
            </a:r>
            <a:endParaRPr lang="en-US" sz="4800" dirty="0">
              <a:solidFill>
                <a:schemeClr val="bg1">
                  <a:lumMod val="85000"/>
                  <a:lumOff val="15000"/>
                </a:schemeClr>
              </a:solidFill>
            </a:endParaRPr>
          </a:p>
        </p:txBody>
      </p:sp>
    </p:spTree>
    <p:extLst>
      <p:ext uri="{BB962C8B-B14F-4D97-AF65-F5344CB8AC3E}">
        <p14:creationId xmlns:p14="http://schemas.microsoft.com/office/powerpoint/2010/main" val="1417375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455" y="88596"/>
            <a:ext cx="8929860" cy="4442242"/>
          </a:xfrm>
          <a:prstGeom prst="rect">
            <a:avLst/>
          </a:prstGeom>
        </p:spPr>
        <p:txBody>
          <a:bodyPr wrap="square">
            <a:spAutoFit/>
          </a:bodyPr>
          <a:lstStyle/>
          <a:p>
            <a:r>
              <a:rPr lang="en-US" sz="3200" dirty="0">
                <a:latin typeface="Arial"/>
                <a:cs typeface="Arial"/>
              </a:rPr>
              <a:t>Matthew 28:18-20</a:t>
            </a:r>
            <a:r>
              <a:rPr lang="en-US" sz="3200" baseline="30000" dirty="0">
                <a:latin typeface="Arial"/>
                <a:cs typeface="Arial"/>
              </a:rPr>
              <a:t>  </a:t>
            </a:r>
            <a:r>
              <a:rPr lang="en-US" sz="3200" dirty="0">
                <a:latin typeface="Arial"/>
                <a:cs typeface="Arial"/>
              </a:rPr>
              <a:t>Then Jesus came to them and said, “All authority in heaven and on earth has been given to me.</a:t>
            </a:r>
            <a:r>
              <a:rPr lang="en-US" sz="3200" baseline="30000" dirty="0">
                <a:latin typeface="Arial"/>
                <a:cs typeface="Arial"/>
              </a:rPr>
              <a:t>19 </a:t>
            </a:r>
            <a:r>
              <a:rPr lang="en-US" sz="3200" dirty="0">
                <a:latin typeface="Arial"/>
                <a:cs typeface="Arial"/>
              </a:rPr>
              <a:t>Therefore go and make disciples of all nations, baptizing them in the name of the Father and of the Son and of the Holy Spirit, </a:t>
            </a:r>
            <a:r>
              <a:rPr lang="en-US" sz="3200" baseline="30000" dirty="0">
                <a:latin typeface="Arial"/>
                <a:cs typeface="Arial"/>
              </a:rPr>
              <a:t>20 </a:t>
            </a:r>
            <a:r>
              <a:rPr lang="en-US" sz="3200" dirty="0">
                <a:latin typeface="Arial"/>
                <a:cs typeface="Arial"/>
              </a:rPr>
              <a:t>and teaching them to obey everything I have commanded you. And surely I am with you always, to the very end of the age.”</a:t>
            </a:r>
          </a:p>
          <a:p>
            <a:r>
              <a:rPr lang="en-US" sz="4000" b="1" baseline="30000" dirty="0"/>
              <a:t> </a:t>
            </a:r>
            <a:endParaRPr lang="en-US" sz="4000" dirty="0"/>
          </a:p>
        </p:txBody>
      </p:sp>
    </p:spTree>
    <p:extLst>
      <p:ext uri="{BB962C8B-B14F-4D97-AF65-F5344CB8AC3E}">
        <p14:creationId xmlns:p14="http://schemas.microsoft.com/office/powerpoint/2010/main" val="2336641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527" y="127972"/>
            <a:ext cx="8762487" cy="4401205"/>
          </a:xfrm>
          <a:prstGeom prst="rect">
            <a:avLst/>
          </a:prstGeom>
        </p:spPr>
        <p:txBody>
          <a:bodyPr wrap="square">
            <a:spAutoFit/>
          </a:bodyPr>
          <a:lstStyle/>
          <a:p>
            <a:r>
              <a:rPr lang="en-US" sz="2800" b="1" dirty="0">
                <a:latin typeface="Arial Hebrew"/>
                <a:cs typeface="Arial Hebrew"/>
              </a:rPr>
              <a:t>Luke 21:34-</a:t>
            </a:r>
            <a:r>
              <a:rPr lang="en-US" sz="2800" b="1" dirty="0" smtClean="0">
                <a:latin typeface="Arial Hebrew"/>
                <a:cs typeface="Arial Hebrew"/>
              </a:rPr>
              <a:t>37</a:t>
            </a:r>
            <a:r>
              <a:rPr lang="en-US" sz="2800" b="1" baseline="30000" dirty="0">
                <a:latin typeface="Arial Hebrew"/>
                <a:cs typeface="Arial Hebrew"/>
              </a:rPr>
              <a:t> </a:t>
            </a:r>
            <a:r>
              <a:rPr lang="en-US" sz="2800" b="1" dirty="0" smtClean="0">
                <a:latin typeface="Arial Hebrew"/>
                <a:cs typeface="Arial Hebrew"/>
              </a:rPr>
              <a:t> “</a:t>
            </a:r>
            <a:r>
              <a:rPr lang="en-US" sz="2800" b="1" dirty="0">
                <a:latin typeface="Arial Hebrew"/>
                <a:cs typeface="Arial Hebrew"/>
              </a:rPr>
              <a:t>Be careful, or your hearts will be weighed down with carousing, drunkenness and the anxieties of life</a:t>
            </a:r>
            <a:r>
              <a:rPr lang="en-US" sz="2800" b="1" dirty="0" smtClean="0">
                <a:latin typeface="Arial Hebrew"/>
                <a:cs typeface="Arial Hebrew"/>
              </a:rPr>
              <a:t>, and </a:t>
            </a:r>
            <a:r>
              <a:rPr lang="en-US" sz="2800" b="1" dirty="0">
                <a:latin typeface="Arial Hebrew"/>
                <a:cs typeface="Arial Hebrew"/>
              </a:rPr>
              <a:t>that day will close on you suddenly like a trap. </a:t>
            </a:r>
            <a:r>
              <a:rPr lang="en-US" sz="2800" b="1" baseline="30000" dirty="0">
                <a:latin typeface="Arial Hebrew"/>
                <a:cs typeface="Arial Hebrew"/>
              </a:rPr>
              <a:t>35 </a:t>
            </a:r>
            <a:r>
              <a:rPr lang="en-US" sz="2800" b="1" dirty="0">
                <a:latin typeface="Arial Hebrew"/>
                <a:cs typeface="Arial Hebrew"/>
              </a:rPr>
              <a:t>For it will come on all those who live on the face of the whole earth. </a:t>
            </a:r>
            <a:r>
              <a:rPr lang="en-US" sz="2800" b="1" baseline="30000" dirty="0">
                <a:latin typeface="Arial Hebrew"/>
                <a:cs typeface="Arial Hebrew"/>
              </a:rPr>
              <a:t>36 </a:t>
            </a:r>
            <a:r>
              <a:rPr lang="en-US" sz="2800" b="1" dirty="0">
                <a:latin typeface="Arial Hebrew"/>
                <a:cs typeface="Arial Hebrew"/>
              </a:rPr>
              <a:t>Be always on the watch, and pray that you may be able to escape all that is about to happen, and that you may be able to stand before the Son of Man.”</a:t>
            </a:r>
            <a:r>
              <a:rPr lang="en-US" sz="2800" b="1" baseline="30000" dirty="0">
                <a:latin typeface="Arial Hebrew"/>
                <a:cs typeface="Arial Hebrew"/>
              </a:rPr>
              <a:t>37 </a:t>
            </a:r>
            <a:r>
              <a:rPr lang="en-US" sz="2800" b="1" dirty="0">
                <a:latin typeface="Arial Hebrew"/>
                <a:cs typeface="Arial Hebrew"/>
              </a:rPr>
              <a:t>Each day Jesus was teaching at the temple, and each evening he went out to spend the night on the hill called the Mount of Olives,</a:t>
            </a:r>
          </a:p>
        </p:txBody>
      </p:sp>
    </p:spTree>
    <p:extLst>
      <p:ext uri="{BB962C8B-B14F-4D97-AF65-F5344CB8AC3E}">
        <p14:creationId xmlns:p14="http://schemas.microsoft.com/office/powerpoint/2010/main" val="1357154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17" name="Document" r:id="rId5" imgW="5486400" imgH="3238500" progId="Word.Document.12">
                  <p:embed/>
                </p:oleObj>
              </mc:Choice>
              <mc:Fallback>
                <p:oleObj name="Document" r:id="rId5" imgW="5486400" imgH="3238500" progId="Word.Document.12">
                  <p:embed/>
                  <p:pic>
                    <p:nvPicPr>
                      <p:cNvPr id="0" name=""/>
                      <p:cNvPicPr/>
                      <p:nvPr/>
                    </p:nvPicPr>
                    <p:blipFill>
                      <a:blip r:embed="rId6"/>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211515"/>
          </a:xfrm>
          <a:prstGeom prst="rect">
            <a:avLst/>
          </a:prstGeom>
        </p:spPr>
      </p:pic>
      <p:sp>
        <p:nvSpPr>
          <p:cNvPr id="2" name="Rectangle 1"/>
          <p:cNvSpPr/>
          <p:nvPr/>
        </p:nvSpPr>
        <p:spPr>
          <a:xfrm>
            <a:off x="163145" y="0"/>
            <a:ext cx="8798470" cy="600164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“Filled, To </a:t>
            </a:r>
          </a:p>
          <a:p>
            <a:pPr algn="ct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Do His Will”</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sp>
        <p:nvSpPr>
          <p:cNvPr id="7" name="Rectangle 6"/>
          <p:cNvSpPr/>
          <p:nvPr/>
        </p:nvSpPr>
        <p:spPr>
          <a:xfrm>
            <a:off x="78764" y="106421"/>
            <a:ext cx="8929860" cy="4985980"/>
          </a:xfrm>
          <a:prstGeom prst="rect">
            <a:avLst/>
          </a:prstGeom>
        </p:spPr>
        <p:txBody>
          <a:bodyPr wrap="square">
            <a:spAutoFit/>
          </a:bodyPr>
          <a:lstStyle/>
          <a:p>
            <a:r>
              <a:rPr 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Acts 1:8 </a:t>
            </a:r>
            <a:r>
              <a:rPr lang="en-US" sz="4400" b="1" baseline="3000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r>
              <a:rPr lang="en-US" sz="4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But you will receive power when the Holy Spirit comes on you; and you will be my witnesses in Jerusalem, and in all Judea and Samaria, and to the ends of the earth.”</a:t>
            </a:r>
          </a:p>
          <a:p>
            <a:r>
              <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p>
        </p:txBody>
      </p:sp>
    </p:spTree>
    <p:extLst>
      <p:ext uri="{BB962C8B-B14F-4D97-AF65-F5344CB8AC3E}">
        <p14:creationId xmlns:p14="http://schemas.microsoft.com/office/powerpoint/2010/main" val="1986454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455" y="18459"/>
            <a:ext cx="8959397" cy="5909309"/>
          </a:xfrm>
          <a:prstGeom prst="rect">
            <a:avLst/>
          </a:prstGeom>
        </p:spPr>
        <p:txBody>
          <a:bodyPr wrap="square">
            <a:spAutoFit/>
          </a:bodyPr>
          <a:lstStyle/>
          <a:p>
            <a:r>
              <a:rPr lang="en-US" sz="5400" b="1" dirty="0"/>
              <a:t>John 15:26 “When the Advocate comes, whom I will send to you from the Father—the Spirit of truth who goes out from the Father—he will testify about me.</a:t>
            </a:r>
          </a:p>
          <a:p>
            <a:r>
              <a:rPr lang="en-US" sz="5400" b="1" dirty="0"/>
              <a:t> </a:t>
            </a:r>
          </a:p>
        </p:txBody>
      </p:sp>
    </p:spTree>
    <p:extLst>
      <p:ext uri="{BB962C8B-B14F-4D97-AF65-F5344CB8AC3E}">
        <p14:creationId xmlns:p14="http://schemas.microsoft.com/office/powerpoint/2010/main" val="3858925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7219" y="108285"/>
            <a:ext cx="8831405" cy="4524316"/>
          </a:xfrm>
          <a:prstGeom prst="rect">
            <a:avLst/>
          </a:prstGeom>
        </p:spPr>
        <p:txBody>
          <a:bodyPr wrap="square">
            <a:spAutoFit/>
          </a:bodyPr>
          <a:lstStyle/>
          <a:p>
            <a:r>
              <a:rPr lang="en-US" sz="3600" b="1" dirty="0"/>
              <a:t>John 14:15-17 “If you love me, you will keep my commandments. </a:t>
            </a:r>
            <a:r>
              <a:rPr lang="en-US" sz="3600" b="1" baseline="30000" dirty="0"/>
              <a:t>16 </a:t>
            </a:r>
            <a:r>
              <a:rPr lang="en-US" sz="3600" b="1" dirty="0"/>
              <a:t>And I will ask the Father, and he will give you another Helper, to be with you forever, </a:t>
            </a:r>
            <a:r>
              <a:rPr lang="en-US" sz="3600" b="1" baseline="30000" dirty="0"/>
              <a:t>17 </a:t>
            </a:r>
            <a:r>
              <a:rPr lang="en-US" sz="3600" b="1" dirty="0"/>
              <a:t>even the Spirit of truth, whom the world cannot receive, because it neither sees him nor knows him. You know him, for he dwells with you and will be in you.</a:t>
            </a:r>
          </a:p>
        </p:txBody>
      </p:sp>
    </p:spTree>
    <p:extLst>
      <p:ext uri="{BB962C8B-B14F-4D97-AF65-F5344CB8AC3E}">
        <p14:creationId xmlns:p14="http://schemas.microsoft.com/office/powerpoint/2010/main" val="808159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365" y="196880"/>
            <a:ext cx="8614805" cy="4401205"/>
          </a:xfrm>
          <a:prstGeom prst="rect">
            <a:avLst/>
          </a:prstGeom>
        </p:spPr>
        <p:txBody>
          <a:bodyPr wrap="square">
            <a:spAutoFit/>
          </a:bodyPr>
          <a:lstStyle/>
          <a:p>
            <a:r>
              <a:rPr lang="en-US" sz="4000" dirty="0"/>
              <a:t>THE FIVE MAJOR DISCOURSES OF MATTHEW’S GOSPEL</a:t>
            </a:r>
            <a:endParaRPr lang="en-US" sz="4000" b="1" dirty="0"/>
          </a:p>
          <a:p>
            <a:r>
              <a:rPr lang="en-US" sz="4000" b="1" dirty="0"/>
              <a:t>1.</a:t>
            </a:r>
            <a:r>
              <a:rPr lang="en-US" sz="4000" dirty="0"/>
              <a:t> Sermon on the Mount </a:t>
            </a:r>
            <a:r>
              <a:rPr lang="en-US" sz="4000" dirty="0" smtClean="0"/>
              <a:t>(</a:t>
            </a:r>
            <a:r>
              <a:rPr lang="en-US" sz="4000" u="sng" dirty="0" smtClean="0">
                <a:solidFill>
                  <a:srgbClr val="FFFFFF"/>
                </a:solidFill>
              </a:rPr>
              <a:t>5-7</a:t>
            </a:r>
            <a:r>
              <a:rPr lang="en-US" sz="4000" dirty="0" smtClean="0"/>
              <a:t>) </a:t>
            </a:r>
            <a:r>
              <a:rPr lang="en-US" sz="4000" b="1" dirty="0"/>
              <a:t>2.</a:t>
            </a:r>
            <a:r>
              <a:rPr lang="en-US" sz="4000" dirty="0"/>
              <a:t> Commissioning of the Twelve </a:t>
            </a:r>
            <a:r>
              <a:rPr lang="en-US" sz="4000" dirty="0" smtClean="0"/>
              <a:t>(</a:t>
            </a:r>
            <a:r>
              <a:rPr lang="en-US" sz="4000" u="sng" dirty="0" smtClean="0"/>
              <a:t>10</a:t>
            </a:r>
            <a:r>
              <a:rPr lang="en-US" sz="4000" dirty="0" smtClean="0"/>
              <a:t>) </a:t>
            </a:r>
            <a:r>
              <a:rPr lang="en-US" sz="4000" b="1" dirty="0"/>
              <a:t>3.</a:t>
            </a:r>
            <a:r>
              <a:rPr lang="en-US" sz="4000" dirty="0"/>
              <a:t> Parables of the Kingdom </a:t>
            </a:r>
            <a:r>
              <a:rPr lang="en-US" sz="4000" dirty="0" smtClean="0"/>
              <a:t>(</a:t>
            </a:r>
            <a:r>
              <a:rPr lang="en-US" sz="4000" u="sng" dirty="0" smtClean="0"/>
              <a:t>13</a:t>
            </a:r>
            <a:r>
              <a:rPr lang="en-US" sz="4000" dirty="0" smtClean="0"/>
              <a:t>) </a:t>
            </a:r>
            <a:r>
              <a:rPr lang="en-US" sz="4000" b="1" dirty="0"/>
              <a:t>4.</a:t>
            </a:r>
            <a:r>
              <a:rPr lang="en-US" sz="4000" dirty="0"/>
              <a:t> Church Life and Discipline </a:t>
            </a:r>
            <a:r>
              <a:rPr lang="en-US" sz="4000" dirty="0" smtClean="0"/>
              <a:t>(</a:t>
            </a:r>
            <a:r>
              <a:rPr lang="en-US" sz="4000" u="sng" dirty="0" smtClean="0"/>
              <a:t>18</a:t>
            </a:r>
            <a:r>
              <a:rPr lang="en-US" sz="4000" dirty="0" smtClean="0"/>
              <a:t>) </a:t>
            </a:r>
            <a:r>
              <a:rPr lang="en-US" sz="4000" b="1" dirty="0"/>
              <a:t>5.</a:t>
            </a:r>
            <a:r>
              <a:rPr lang="en-US" sz="4000" dirty="0"/>
              <a:t> Olivet Discourse </a:t>
            </a:r>
            <a:r>
              <a:rPr lang="en-US" sz="4000" dirty="0" smtClean="0"/>
              <a:t>(</a:t>
            </a:r>
            <a:r>
              <a:rPr lang="en-US" sz="4000" u="sng" dirty="0" smtClean="0"/>
              <a:t>24-25</a:t>
            </a:r>
            <a:r>
              <a:rPr lang="en-US" sz="4000" dirty="0" smtClean="0"/>
              <a:t>)</a:t>
            </a:r>
            <a:endParaRPr lang="en-US" sz="4000" dirty="0"/>
          </a:p>
        </p:txBody>
      </p:sp>
    </p:spTree>
    <p:extLst>
      <p:ext uri="{BB962C8B-B14F-4D97-AF65-F5344CB8AC3E}">
        <p14:creationId xmlns:p14="http://schemas.microsoft.com/office/powerpoint/2010/main" val="1406595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2" name="Rectangle 1"/>
          <p:cNvSpPr/>
          <p:nvPr/>
        </p:nvSpPr>
        <p:spPr>
          <a:xfrm>
            <a:off x="103250" y="1"/>
            <a:ext cx="8931048" cy="5262980"/>
          </a:xfrm>
          <a:prstGeom prst="rect">
            <a:avLst/>
          </a:prstGeom>
        </p:spPr>
        <p:txBody>
          <a:bodyPr wrap="square">
            <a:spAutoFit/>
          </a:bodyPr>
          <a:lstStyle/>
          <a:p>
            <a:r>
              <a:rPr lang="en-US" sz="2800" b="1" i="1" dirty="0">
                <a:solidFill>
                  <a:schemeClr val="bg1"/>
                </a:solidFill>
              </a:rPr>
              <a:t>Acts 6:7 </a:t>
            </a:r>
            <a:r>
              <a:rPr lang="en-US" sz="2800" i="1" dirty="0">
                <a:solidFill>
                  <a:schemeClr val="bg1"/>
                </a:solidFill>
              </a:rPr>
              <a:t>So the word of God spread. The number of disciples in Jerusalem increased rapidly, and a large number of priests became obedient to the faith.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12:24 </a:t>
            </a:r>
            <a:r>
              <a:rPr lang="en-US" sz="2800" i="1" dirty="0">
                <a:solidFill>
                  <a:schemeClr val="bg1"/>
                </a:solidFill>
              </a:rPr>
              <a:t>But the word of God continued to spread and flourish.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16:5 </a:t>
            </a:r>
            <a:r>
              <a:rPr lang="en-US" sz="2800" i="1" dirty="0">
                <a:solidFill>
                  <a:schemeClr val="bg1"/>
                </a:solidFill>
              </a:rPr>
              <a:t>So the churches were strengthened in the faith and grew daily in number</a:t>
            </a:r>
            <a:endParaRPr lang="en-US" sz="2800" dirty="0">
              <a:solidFill>
                <a:schemeClr val="bg1"/>
              </a:solidFill>
            </a:endParaRPr>
          </a:p>
          <a:p>
            <a:r>
              <a:rPr lang="en-US" sz="2800" b="1" i="1" dirty="0">
                <a:solidFill>
                  <a:schemeClr val="bg1"/>
                </a:solidFill>
              </a:rPr>
              <a:t> </a:t>
            </a:r>
            <a:endParaRPr lang="en-US" sz="2800" dirty="0">
              <a:solidFill>
                <a:schemeClr val="bg1"/>
              </a:solidFill>
            </a:endParaRPr>
          </a:p>
          <a:p>
            <a:r>
              <a:rPr lang="en-US" sz="2800" b="1" i="1" dirty="0">
                <a:solidFill>
                  <a:schemeClr val="bg1"/>
                </a:solidFill>
              </a:rPr>
              <a:t>Acts 19:20 </a:t>
            </a:r>
            <a:r>
              <a:rPr lang="en-US" sz="2800" i="1" dirty="0">
                <a:solidFill>
                  <a:schemeClr val="bg1"/>
                </a:solidFill>
              </a:rPr>
              <a:t>In this way the word of the Lord spread widely and grew in power.</a:t>
            </a:r>
            <a:endParaRPr lang="en-US" sz="2800" dirty="0">
              <a:solidFill>
                <a:schemeClr val="bg1"/>
              </a:solidFill>
            </a:endParaRP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sp>
        <p:nvSpPr>
          <p:cNvPr id="4" name="Rectangle 3"/>
          <p:cNvSpPr/>
          <p:nvPr/>
        </p:nvSpPr>
        <p:spPr>
          <a:xfrm>
            <a:off x="103250" y="1"/>
            <a:ext cx="8931048" cy="5078314"/>
          </a:xfrm>
          <a:prstGeom prst="rect">
            <a:avLst/>
          </a:prstGeom>
        </p:spPr>
        <p:txBody>
          <a:bodyPr wrap="square">
            <a:spAutoFit/>
          </a:bodyPr>
          <a:lstStyle/>
          <a:p>
            <a:r>
              <a:rPr lang="en-US" sz="3600" b="1" dirty="0"/>
              <a:t>Matthew 24:3-5 </a:t>
            </a:r>
            <a:r>
              <a:rPr lang="en-US" sz="3600" b="1" baseline="30000" dirty="0"/>
              <a:t> </a:t>
            </a:r>
            <a:r>
              <a:rPr lang="en-US" sz="3600" dirty="0" smtClean="0">
                <a:latin typeface="Arial"/>
                <a:cs typeface="Arial"/>
              </a:rPr>
              <a:t>As </a:t>
            </a:r>
            <a:r>
              <a:rPr lang="en-US" sz="3600" dirty="0">
                <a:latin typeface="Arial"/>
                <a:cs typeface="Arial"/>
              </a:rPr>
              <a:t>Jesus was sitting on the Mount of Olives, the disciples came to him privately. “Tell us,” they said, “when will this happen, and what will be the sign of your coming and of the end of the age?</a:t>
            </a:r>
            <a:r>
              <a:rPr lang="en-US" sz="3600" dirty="0" smtClean="0">
                <a:latin typeface="Arial"/>
                <a:cs typeface="Arial"/>
              </a:rPr>
              <a:t>” </a:t>
            </a:r>
            <a:r>
              <a:rPr lang="en-US" sz="3600" baseline="30000" dirty="0" smtClean="0">
                <a:latin typeface="Arial"/>
                <a:cs typeface="Arial"/>
              </a:rPr>
              <a:t>4</a:t>
            </a:r>
            <a:r>
              <a:rPr lang="en-US" sz="3600" baseline="30000" dirty="0">
                <a:latin typeface="Arial"/>
                <a:cs typeface="Arial"/>
              </a:rPr>
              <a:t> </a:t>
            </a:r>
            <a:r>
              <a:rPr lang="en-US" sz="3600" dirty="0" smtClean="0">
                <a:latin typeface="Arial"/>
                <a:cs typeface="Arial"/>
              </a:rPr>
              <a:t>Jesus answered</a:t>
            </a:r>
            <a:r>
              <a:rPr lang="en-US" sz="3600" dirty="0">
                <a:latin typeface="Arial"/>
                <a:cs typeface="Arial"/>
              </a:rPr>
              <a:t>: “Watch out that no one deceives you. </a:t>
            </a:r>
            <a:r>
              <a:rPr lang="en-US" sz="3600" baseline="30000" dirty="0">
                <a:latin typeface="Arial"/>
                <a:cs typeface="Arial"/>
              </a:rPr>
              <a:t>5 </a:t>
            </a:r>
            <a:r>
              <a:rPr lang="en-US" sz="3600" dirty="0">
                <a:latin typeface="Arial"/>
                <a:cs typeface="Arial"/>
              </a:rPr>
              <a:t>For many will come in my name, claiming, ‘I am the Messiah,’ and will deceive many. </a:t>
            </a:r>
          </a:p>
        </p:txBody>
      </p:sp>
    </p:spTree>
    <p:extLst>
      <p:ext uri="{BB962C8B-B14F-4D97-AF65-F5344CB8AC3E}">
        <p14:creationId xmlns:p14="http://schemas.microsoft.com/office/powerpoint/2010/main" val="4073028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6601" y="114407"/>
            <a:ext cx="8792023" cy="4524315"/>
          </a:xfrm>
          <a:prstGeom prst="rect">
            <a:avLst/>
          </a:prstGeom>
        </p:spPr>
        <p:txBody>
          <a:bodyPr wrap="square">
            <a:spAutoFit/>
          </a:bodyPr>
          <a:lstStyle/>
          <a:p>
            <a:r>
              <a:rPr lang="en-US" sz="7200" b="1" dirty="0"/>
              <a:t>Mark 13:5</a:t>
            </a:r>
            <a:r>
              <a:rPr lang="en-US" sz="7200" dirty="0"/>
              <a:t>  </a:t>
            </a:r>
            <a:r>
              <a:rPr lang="en-US" sz="7200" dirty="0" smtClean="0">
                <a:latin typeface="Arial"/>
                <a:cs typeface="Arial"/>
              </a:rPr>
              <a:t>Jesus </a:t>
            </a:r>
            <a:r>
              <a:rPr lang="en-US" sz="7200" dirty="0">
                <a:latin typeface="Arial"/>
                <a:cs typeface="Arial"/>
              </a:rPr>
              <a:t>said </a:t>
            </a:r>
            <a:r>
              <a:rPr lang="en-US" sz="7200" dirty="0" smtClean="0">
                <a:latin typeface="Arial"/>
                <a:cs typeface="Arial"/>
              </a:rPr>
              <a:t>to them</a:t>
            </a:r>
            <a:r>
              <a:rPr lang="en-US" sz="7200" dirty="0">
                <a:latin typeface="Arial"/>
                <a:cs typeface="Arial"/>
              </a:rPr>
              <a:t>: “Watch out that no one deceives you.</a:t>
            </a:r>
          </a:p>
        </p:txBody>
      </p:sp>
    </p:spTree>
    <p:extLst>
      <p:ext uri="{BB962C8B-B14F-4D97-AF65-F5344CB8AC3E}">
        <p14:creationId xmlns:p14="http://schemas.microsoft.com/office/powerpoint/2010/main" val="457631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3" name="Rectangle 2"/>
          <p:cNvSpPr/>
          <p:nvPr/>
        </p:nvSpPr>
        <p:spPr>
          <a:xfrm>
            <a:off x="147682" y="82606"/>
            <a:ext cx="8831406" cy="5078314"/>
          </a:xfrm>
          <a:prstGeom prst="rect">
            <a:avLst/>
          </a:prstGeom>
        </p:spPr>
        <p:txBody>
          <a:bodyPr wrap="square">
            <a:spAutoFit/>
          </a:bodyPr>
          <a:lstStyle/>
          <a:p>
            <a:r>
              <a:rPr lang="en-US" sz="3600" b="1" dirty="0">
                <a:latin typeface="American Typewriter"/>
                <a:cs typeface="American Typewriter"/>
              </a:rPr>
              <a:t>Matthew </a:t>
            </a:r>
            <a:r>
              <a:rPr lang="en-US" sz="3600" b="1" dirty="0" smtClean="0">
                <a:latin typeface="American Typewriter"/>
                <a:cs typeface="American Typewriter"/>
              </a:rPr>
              <a:t>24:6-8 </a:t>
            </a:r>
            <a:r>
              <a:rPr lang="en-US" sz="3600" dirty="0">
                <a:latin typeface="American Typewriter"/>
                <a:cs typeface="American Typewriter"/>
              </a:rPr>
              <a:t>You will hear of wars and rumors of wars, but see to it that you are not alarmed. Such things must happen, but the end is still to come. </a:t>
            </a:r>
            <a:r>
              <a:rPr lang="en-US" sz="3600" baseline="30000" dirty="0">
                <a:latin typeface="American Typewriter"/>
                <a:cs typeface="American Typewriter"/>
              </a:rPr>
              <a:t>7 </a:t>
            </a:r>
            <a:r>
              <a:rPr lang="en-US" sz="3600" dirty="0">
                <a:latin typeface="American Typewriter"/>
                <a:cs typeface="American Typewriter"/>
              </a:rPr>
              <a:t>Nation will rise against nation, and kingdom against kingdom. There will be famines and earthquakes in various places. </a:t>
            </a:r>
            <a:r>
              <a:rPr lang="en-US" sz="3600" baseline="30000" dirty="0">
                <a:latin typeface="American Typewriter"/>
                <a:cs typeface="American Typewriter"/>
              </a:rPr>
              <a:t>8 </a:t>
            </a:r>
            <a:r>
              <a:rPr lang="en-US" sz="3600" dirty="0">
                <a:latin typeface="American Typewriter"/>
                <a:cs typeface="American Typewriter"/>
              </a:rPr>
              <a:t>All these are the beginning of birth pains.</a:t>
            </a:r>
          </a:p>
        </p:txBody>
      </p:sp>
    </p:spTree>
    <p:extLst>
      <p:ext uri="{BB962C8B-B14F-4D97-AF65-F5344CB8AC3E}">
        <p14:creationId xmlns:p14="http://schemas.microsoft.com/office/powerpoint/2010/main" val="1394585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4516</TotalTime>
  <Words>137</Words>
  <Application>Microsoft Macintosh PowerPoint</Application>
  <PresentationFormat>On-screen Show (16:9)</PresentationFormat>
  <Paragraphs>34</Paragraphs>
  <Slides>17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American Typewriter</vt:lpstr>
      <vt:lpstr>Arial</vt:lpstr>
      <vt:lpstr>Arial Hebrew</vt:lpstr>
      <vt:lpstr>Calibri</vt: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Microsoft Office User</cp:lastModifiedBy>
  <cp:revision>225</cp:revision>
  <dcterms:created xsi:type="dcterms:W3CDTF">2016-08-27T22:55:59Z</dcterms:created>
  <dcterms:modified xsi:type="dcterms:W3CDTF">2017-06-04T21:39:26Z</dcterms:modified>
</cp:coreProperties>
</file>