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89" r:id="rId2"/>
    <p:sldId id="279" r:id="rId3"/>
    <p:sldId id="322" r:id="rId4"/>
    <p:sldId id="292" r:id="rId5"/>
    <p:sldId id="334" r:id="rId6"/>
    <p:sldId id="300" r:id="rId7"/>
    <p:sldId id="317" r:id="rId8"/>
    <p:sldId id="303" r:id="rId9"/>
    <p:sldId id="302" r:id="rId10"/>
    <p:sldId id="313" r:id="rId11"/>
    <p:sldId id="305" r:id="rId12"/>
    <p:sldId id="306" r:id="rId13"/>
    <p:sldId id="324" r:id="rId14"/>
    <p:sldId id="323" r:id="rId15"/>
    <p:sldId id="331" r:id="rId16"/>
    <p:sldId id="332" r:id="rId17"/>
    <p:sldId id="335" r:id="rId18"/>
    <p:sldId id="261"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9" d="100"/>
          <a:sy n="129" d="100"/>
        </p:scale>
        <p:origin x="-120" y="-15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8/5/17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8/5/17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8/5/17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8/5/17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8/5/17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8/5/17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8/5/17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07"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0265" y="340819"/>
            <a:ext cx="8132377" cy="1528624"/>
          </a:xfrm>
          <a:prstGeom prst="rect">
            <a:avLst/>
          </a:prstGeom>
        </p:spPr>
        <p:txBody>
          <a:bodyPr wrap="square">
            <a:spAutoFit/>
          </a:bodyPr>
          <a:lstStyle/>
          <a:p>
            <a:r>
              <a:rPr lang="en-US" sz="3200" dirty="0" smtClean="0"/>
              <a:t>.</a:t>
            </a:r>
            <a:endParaRPr lang="en-US" sz="3200" b="1" dirty="0"/>
          </a:p>
          <a:p>
            <a:r>
              <a:rPr lang="en-US" sz="3200" baseline="30000" dirty="0"/>
              <a:t> </a:t>
            </a:r>
            <a:endParaRPr lang="en-US" sz="3200" dirty="0"/>
          </a:p>
          <a:p>
            <a:r>
              <a:rPr lang="en-US" sz="4000" dirty="0" smtClean="0">
                <a:latin typeface="Arial Hebrew"/>
                <a:cs typeface="Arial Hebrew"/>
              </a:rPr>
              <a:t> </a:t>
            </a:r>
            <a:endParaRPr lang="en-US" sz="4000" dirty="0">
              <a:latin typeface="Arial Hebrew"/>
              <a:cs typeface="Arial Hebrew"/>
            </a:endParaRPr>
          </a:p>
        </p:txBody>
      </p:sp>
      <p:pic>
        <p:nvPicPr>
          <p:cNvPr id="2" name="Picture 1"/>
          <p:cNvPicPr>
            <a:picLocks noChangeAspect="1"/>
          </p:cNvPicPr>
          <p:nvPr/>
        </p:nvPicPr>
        <p:blipFill>
          <a:blip r:embed="rId2"/>
          <a:stretch>
            <a:fillRect/>
          </a:stretch>
        </p:blipFill>
        <p:spPr>
          <a:xfrm>
            <a:off x="226445" y="0"/>
            <a:ext cx="8693569" cy="5143500"/>
          </a:xfrm>
          <a:prstGeom prst="rect">
            <a:avLst/>
          </a:prstGeom>
        </p:spPr>
      </p:pic>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3" name="Rectangle 2"/>
          <p:cNvSpPr/>
          <p:nvPr/>
        </p:nvSpPr>
        <p:spPr>
          <a:xfrm>
            <a:off x="452893" y="246100"/>
            <a:ext cx="8220985" cy="1384995"/>
          </a:xfrm>
          <a:prstGeom prst="rect">
            <a:avLst/>
          </a:prstGeom>
        </p:spPr>
        <p:txBody>
          <a:bodyPr wrap="square">
            <a:spAutoFit/>
          </a:bodyPr>
          <a:lstStyle/>
          <a:p>
            <a:r>
              <a:rPr lang="en-US" sz="2800" dirty="0"/>
              <a:t> </a:t>
            </a:r>
          </a:p>
          <a:p>
            <a:endParaRPr lang="en-US" sz="2800" dirty="0">
              <a:latin typeface="American Typewriter"/>
              <a:cs typeface="American Typewriter"/>
            </a:endParaRPr>
          </a:p>
          <a:p>
            <a:endParaRPr lang="en-US" sz="2800" dirty="0">
              <a:latin typeface="American Typewriter"/>
              <a:cs typeface="American Typewriter"/>
            </a:endParaRPr>
          </a:p>
        </p:txBody>
      </p:sp>
      <p:sp>
        <p:nvSpPr>
          <p:cNvPr id="2" name="Rectangle 1"/>
          <p:cNvSpPr/>
          <p:nvPr/>
        </p:nvSpPr>
        <p:spPr>
          <a:xfrm>
            <a:off x="452893" y="275632"/>
            <a:ext cx="8220985" cy="4524315"/>
          </a:xfrm>
          <a:prstGeom prst="rect">
            <a:avLst/>
          </a:prstGeom>
        </p:spPr>
        <p:txBody>
          <a:bodyPr wrap="square">
            <a:spAutoFit/>
          </a:bodyPr>
          <a:lstStyle/>
          <a:p>
            <a:pPr algn="ctr"/>
            <a:r>
              <a:rPr lang="en-US" sz="3200" b="1" dirty="0"/>
              <a:t>Mark 14:39-41 </a:t>
            </a:r>
            <a:endParaRPr lang="en-US" sz="3200" b="1" dirty="0" smtClean="0"/>
          </a:p>
          <a:p>
            <a:pPr algn="ctr"/>
            <a:r>
              <a:rPr lang="en-US" sz="3200" dirty="0" smtClean="0"/>
              <a:t>Once </a:t>
            </a:r>
            <a:r>
              <a:rPr lang="en-US" sz="3200" dirty="0"/>
              <a:t>more he went away and prayed the same thing. </a:t>
            </a:r>
            <a:r>
              <a:rPr lang="en-US" sz="3200" b="1" baseline="30000" dirty="0"/>
              <a:t>40 </a:t>
            </a:r>
            <a:r>
              <a:rPr lang="en-US" sz="3200" dirty="0"/>
              <a:t>When he came back, he again found them sleeping, because their eyes were heavy. They did not know what to say to him.</a:t>
            </a:r>
            <a:r>
              <a:rPr lang="en-US" sz="3200" b="1" baseline="30000" dirty="0"/>
              <a:t>41 </a:t>
            </a:r>
            <a:r>
              <a:rPr lang="en-US" sz="3200" dirty="0"/>
              <a:t>Returning the third time, he said to them, “Are you still sleeping and resting? Enough! The hour has come. Look, the Son of Man is delivered into the hands of sinners.</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511" y="177192"/>
            <a:ext cx="8378513" cy="3970318"/>
          </a:xfrm>
          <a:prstGeom prst="rect">
            <a:avLst/>
          </a:prstGeom>
        </p:spPr>
        <p:txBody>
          <a:bodyPr wrap="square">
            <a:spAutoFit/>
          </a:bodyPr>
          <a:lstStyle/>
          <a:p>
            <a:pPr algn="ctr"/>
            <a:r>
              <a:rPr lang="en-US" sz="4000" b="1" dirty="0" smtClean="0">
                <a:latin typeface="Apple Chancery"/>
                <a:cs typeface="Apple Chancery"/>
              </a:rPr>
              <a:t>Hebrews </a:t>
            </a:r>
            <a:r>
              <a:rPr lang="en-US" sz="4000" b="1" dirty="0">
                <a:latin typeface="Apple Chancery"/>
                <a:cs typeface="Apple Chancery"/>
              </a:rPr>
              <a:t>5:7</a:t>
            </a:r>
            <a:r>
              <a:rPr lang="en-US" sz="4000" b="1" baseline="30000" dirty="0">
                <a:latin typeface="Apple Chancery"/>
                <a:cs typeface="Apple Chancery"/>
              </a:rPr>
              <a:t> </a:t>
            </a:r>
            <a:endParaRPr lang="en-US" sz="4000" b="1" baseline="30000" dirty="0" smtClean="0">
              <a:latin typeface="Apple Chancery"/>
              <a:cs typeface="Apple Chancery"/>
            </a:endParaRPr>
          </a:p>
          <a:p>
            <a:pPr algn="ctr"/>
            <a:r>
              <a:rPr lang="en-US" sz="3600" dirty="0" smtClean="0">
                <a:latin typeface="Apple Chancery"/>
                <a:cs typeface="Apple Chancery"/>
              </a:rPr>
              <a:t>During </a:t>
            </a:r>
            <a:r>
              <a:rPr lang="en-US" sz="3600" dirty="0">
                <a:latin typeface="Apple Chancery"/>
                <a:cs typeface="Apple Chancery"/>
              </a:rPr>
              <a:t>the days of Jesus’ life on earth, he offered up prayers and petitions with fervent cries and tears to the one who could save him from death, and he was heard because of his reverent submission.</a:t>
            </a:r>
            <a:endParaRPr lang="en-US" sz="3600" b="1" dirty="0">
              <a:latin typeface="Apple Chancery"/>
              <a:cs typeface="Apple Chancery"/>
            </a:endParaRPr>
          </a:p>
          <a:p>
            <a:r>
              <a:rPr lang="en-US" sz="3200" dirty="0"/>
              <a:t> </a:t>
            </a:r>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3819" y="255944"/>
            <a:ext cx="8378513" cy="4401205"/>
          </a:xfrm>
          <a:prstGeom prst="rect">
            <a:avLst/>
          </a:prstGeom>
        </p:spPr>
        <p:txBody>
          <a:bodyPr wrap="square">
            <a:spAutoFit/>
          </a:bodyPr>
          <a:lstStyle/>
          <a:p>
            <a:r>
              <a:rPr lang="en-US" sz="2800" b="1" dirty="0"/>
              <a:t>Revelation 14:10</a:t>
            </a:r>
            <a:r>
              <a:rPr lang="en-US" sz="2800" b="1" baseline="30000" dirty="0"/>
              <a:t> </a:t>
            </a:r>
            <a:r>
              <a:rPr lang="en-US" sz="2800" dirty="0"/>
              <a:t>they, too, will drink the wine of God’s fury, which has been poured full strength into the cup of his wrath. They will be tormented with burning sulfur in the presence of the holy angels and of the Lamb.</a:t>
            </a:r>
            <a:endParaRPr lang="en-US" sz="2800" b="1" dirty="0"/>
          </a:p>
          <a:p>
            <a:r>
              <a:rPr lang="en-US" sz="2800" dirty="0"/>
              <a:t> </a:t>
            </a:r>
            <a:endParaRPr lang="en-US" sz="2800" b="1" dirty="0"/>
          </a:p>
          <a:p>
            <a:r>
              <a:rPr lang="en-US" sz="2800" b="1" dirty="0"/>
              <a:t>Revelation 19:15</a:t>
            </a:r>
            <a:r>
              <a:rPr lang="en-US" sz="2800" b="1" baseline="30000" dirty="0"/>
              <a:t> </a:t>
            </a:r>
            <a:r>
              <a:rPr lang="en-US" sz="2800" dirty="0"/>
              <a:t>Coming out of his mouth is a sharp sword with which to strike down the nations. “He will rule them with an iron scepter.” He treads the winepress of the fury of the wrath of God Almighty.</a:t>
            </a:r>
            <a:endParaRPr lang="en-US" sz="2800" b="1" dirty="0"/>
          </a:p>
          <a:p>
            <a:r>
              <a:rPr lang="en-US" sz="2800" dirty="0"/>
              <a:t> </a:t>
            </a:r>
          </a:p>
        </p:txBody>
      </p:sp>
    </p:spTree>
    <p:extLst>
      <p:ext uri="{BB962C8B-B14F-4D97-AF65-F5344CB8AC3E}">
        <p14:creationId xmlns:p14="http://schemas.microsoft.com/office/powerpoint/2010/main" val="22826685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6447" y="233852"/>
            <a:ext cx="8614805" cy="4708981"/>
          </a:xfrm>
          <a:prstGeom prst="rect">
            <a:avLst/>
          </a:prstGeom>
        </p:spPr>
        <p:txBody>
          <a:bodyPr wrap="square">
            <a:spAutoFit/>
          </a:bodyPr>
          <a:lstStyle/>
          <a:p>
            <a:r>
              <a:rPr lang="en-US" sz="2000" b="1" dirty="0"/>
              <a:t>Matthew 25:1-13 </a:t>
            </a:r>
            <a:r>
              <a:rPr lang="en-US" sz="2000" dirty="0"/>
              <a:t>“At that time the kingdom of heaven will be like ten virgins who took their lamps and went out to meet the bridegroom. </a:t>
            </a:r>
            <a:r>
              <a:rPr lang="en-US" sz="2000" baseline="30000" dirty="0"/>
              <a:t>2 </a:t>
            </a:r>
            <a:r>
              <a:rPr lang="en-US" sz="2000" dirty="0"/>
              <a:t>Five of them were foolish and five were wise. </a:t>
            </a:r>
            <a:r>
              <a:rPr lang="en-US" sz="2000" baseline="30000" dirty="0"/>
              <a:t>3 </a:t>
            </a:r>
            <a:r>
              <a:rPr lang="en-US" sz="2000" dirty="0"/>
              <a:t>The foolish ones took their lamps but did not take any oil with them. </a:t>
            </a:r>
            <a:r>
              <a:rPr lang="en-US" sz="2000" baseline="30000" dirty="0"/>
              <a:t>4 </a:t>
            </a:r>
            <a:r>
              <a:rPr lang="en-US" sz="2000" dirty="0"/>
              <a:t>The wise ones, however, took oil in jars along with their lamps.</a:t>
            </a:r>
            <a:r>
              <a:rPr lang="en-US" sz="2000" baseline="30000" dirty="0"/>
              <a:t>5 </a:t>
            </a:r>
            <a:r>
              <a:rPr lang="en-US" sz="2000" dirty="0"/>
              <a:t>The bridegroom was a long time in coming, and they all became drowsy and fell asleep. </a:t>
            </a:r>
            <a:r>
              <a:rPr lang="en-US" sz="2000" baseline="30000" dirty="0"/>
              <a:t>6 </a:t>
            </a:r>
            <a:r>
              <a:rPr lang="en-US" sz="2000" dirty="0"/>
              <a:t>“At midnight the cry rang out: ‘Here’s the bridegroom! Come out to meet him!’ </a:t>
            </a:r>
            <a:r>
              <a:rPr lang="en-US" sz="2000" baseline="30000" dirty="0"/>
              <a:t>7 </a:t>
            </a:r>
            <a:r>
              <a:rPr lang="en-US" sz="2000" dirty="0"/>
              <a:t>“Then all the virgins woke up and trimmed their lamps. </a:t>
            </a:r>
            <a:r>
              <a:rPr lang="en-US" sz="2000" baseline="30000" dirty="0"/>
              <a:t>8 </a:t>
            </a:r>
            <a:r>
              <a:rPr lang="en-US" sz="2000" dirty="0"/>
              <a:t>The foolish ones said to the wise, ‘Give us some of your oil; our lamps are going out.’ </a:t>
            </a:r>
            <a:r>
              <a:rPr lang="en-US" sz="2000" baseline="30000" dirty="0"/>
              <a:t>9 </a:t>
            </a:r>
            <a:r>
              <a:rPr lang="en-US" sz="2000" dirty="0"/>
              <a:t>“‘No,’ they replied, ‘there may not be enough for both us and you. Instead, go to those who sell oil and buy some for yourselves.’</a:t>
            </a:r>
            <a:r>
              <a:rPr lang="en-US" sz="2000" baseline="30000" dirty="0"/>
              <a:t>10 </a:t>
            </a:r>
            <a:r>
              <a:rPr lang="en-US" sz="2000" dirty="0"/>
              <a:t>“But while they were on their way to buy the oil, the bridegroom arrived. The virgins who were ready went in with him to the wedding banquet. And the door was shut. </a:t>
            </a:r>
            <a:r>
              <a:rPr lang="en-US" sz="2000" baseline="30000" dirty="0"/>
              <a:t>11 </a:t>
            </a:r>
            <a:r>
              <a:rPr lang="en-US" sz="2000" dirty="0"/>
              <a:t>“Later the others also came. ‘Lord, Lord,’ they said, ‘open the door for us!’ </a:t>
            </a:r>
            <a:r>
              <a:rPr lang="en-US" sz="2000" baseline="30000" dirty="0"/>
              <a:t>12 </a:t>
            </a:r>
            <a:r>
              <a:rPr lang="en-US" sz="2000" dirty="0"/>
              <a:t>“But he replied, ‘Truly I tell you, I don’t know you.’ </a:t>
            </a:r>
            <a:r>
              <a:rPr lang="en-US" sz="2000" baseline="30000" dirty="0"/>
              <a:t>13 </a:t>
            </a:r>
            <a:r>
              <a:rPr lang="en-US" sz="2000" dirty="0"/>
              <a:t>“Therefore keep watch, because you do not know the day or the hour.</a:t>
            </a:r>
          </a:p>
        </p:txBody>
      </p:sp>
    </p:spTree>
    <p:extLst>
      <p:ext uri="{BB962C8B-B14F-4D97-AF65-F5344CB8AC3E}">
        <p14:creationId xmlns:p14="http://schemas.microsoft.com/office/powerpoint/2010/main" val="33615803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819" y="255945"/>
            <a:ext cx="8339131" cy="4524315"/>
          </a:xfrm>
          <a:prstGeom prst="rect">
            <a:avLst/>
          </a:prstGeom>
        </p:spPr>
        <p:txBody>
          <a:bodyPr wrap="square">
            <a:spAutoFit/>
          </a:bodyPr>
          <a:lstStyle/>
          <a:p>
            <a:r>
              <a:rPr lang="en-US" sz="2400" b="1" dirty="0"/>
              <a:t>Luke 21:34-38</a:t>
            </a:r>
            <a:r>
              <a:rPr lang="en-US" sz="2400" b="1" baseline="30000" dirty="0"/>
              <a:t> </a:t>
            </a:r>
            <a:endParaRPr lang="en-US" sz="2400" b="1" baseline="30000" dirty="0" smtClean="0"/>
          </a:p>
          <a:p>
            <a:r>
              <a:rPr lang="en-US" sz="2400" dirty="0" smtClean="0">
                <a:latin typeface="American Typewriter"/>
                <a:cs typeface="American Typewriter"/>
              </a:rPr>
              <a:t>“</a:t>
            </a:r>
            <a:r>
              <a:rPr lang="en-US" sz="2400" dirty="0">
                <a:latin typeface="American Typewriter"/>
                <a:cs typeface="American Typewriter"/>
              </a:rPr>
              <a:t>Be careful, or your hearts will be weighed down with carousing, drunkenness and the anxieties of life, and that day will close on you suddenly like a trap. </a:t>
            </a:r>
            <a:r>
              <a:rPr lang="en-US" sz="2400" baseline="30000" dirty="0">
                <a:latin typeface="American Typewriter"/>
                <a:cs typeface="American Typewriter"/>
              </a:rPr>
              <a:t>35 </a:t>
            </a:r>
            <a:r>
              <a:rPr lang="en-US" sz="2400" dirty="0">
                <a:latin typeface="American Typewriter"/>
                <a:cs typeface="American Typewriter"/>
              </a:rPr>
              <a:t>For it will come on all those who live on the face of the whole earth. </a:t>
            </a:r>
            <a:r>
              <a:rPr lang="en-US" sz="2400" baseline="30000" dirty="0">
                <a:latin typeface="American Typewriter"/>
                <a:cs typeface="American Typewriter"/>
              </a:rPr>
              <a:t>36 </a:t>
            </a:r>
            <a:r>
              <a:rPr lang="en-US" sz="2400" dirty="0">
                <a:latin typeface="American Typewriter"/>
                <a:cs typeface="American Typewriter"/>
              </a:rPr>
              <a:t>Be always on the watch, and pray that you may be able to escape all that is about to happen, and that you may be able to stand before the Son of Man.”</a:t>
            </a:r>
            <a:r>
              <a:rPr lang="en-US" sz="2400" baseline="30000" dirty="0">
                <a:latin typeface="American Typewriter"/>
                <a:cs typeface="American Typewriter"/>
              </a:rPr>
              <a:t>37 </a:t>
            </a:r>
            <a:r>
              <a:rPr lang="en-US" sz="2400" dirty="0">
                <a:latin typeface="American Typewriter"/>
                <a:cs typeface="American Typewriter"/>
              </a:rPr>
              <a:t>Each day Jesus was teaching at the temple, and each evening he went out to spend the night on the hill called the Mount of Olives, </a:t>
            </a:r>
            <a:r>
              <a:rPr lang="en-US" sz="2400" baseline="30000" dirty="0">
                <a:latin typeface="American Typewriter"/>
                <a:cs typeface="American Typewriter"/>
              </a:rPr>
              <a:t>38 </a:t>
            </a:r>
            <a:r>
              <a:rPr lang="en-US" sz="2400" dirty="0">
                <a:latin typeface="American Typewriter"/>
                <a:cs typeface="American Typewriter"/>
              </a:rPr>
              <a:t>and all the people came early in the morning to hear him at the temple</a:t>
            </a:r>
            <a:r>
              <a:rPr lang="en-US" sz="2400" b="1" dirty="0">
                <a:latin typeface="American Typewriter"/>
                <a:cs typeface="American Typewriter"/>
              </a:rPr>
              <a:t>.</a:t>
            </a:r>
          </a:p>
        </p:txBody>
      </p:sp>
    </p:spTree>
    <p:extLst>
      <p:ext uri="{BB962C8B-B14F-4D97-AF65-F5344CB8AC3E}">
        <p14:creationId xmlns:p14="http://schemas.microsoft.com/office/powerpoint/2010/main" val="4090011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315056" y="431800"/>
            <a:ext cx="8565577" cy="4279900"/>
          </a:xfrm>
          <a:prstGeom prst="rect">
            <a:avLst/>
          </a:prstGeom>
        </p:spPr>
      </p:pic>
      <p:sp>
        <p:nvSpPr>
          <p:cNvPr id="3" name="Rectangle 2"/>
          <p:cNvSpPr/>
          <p:nvPr/>
        </p:nvSpPr>
        <p:spPr>
          <a:xfrm>
            <a:off x="472583" y="561109"/>
            <a:ext cx="8092993" cy="4031873"/>
          </a:xfrm>
          <a:prstGeom prst="rect">
            <a:avLst/>
          </a:prstGeom>
        </p:spPr>
        <p:txBody>
          <a:bodyPr wrap="square">
            <a:spAutoFit/>
          </a:bodyPr>
          <a:lstStyle/>
          <a:p>
            <a:r>
              <a:rPr lang="en-US" sz="3200" dirty="0"/>
              <a:t>2 Timothy 2:20-21</a:t>
            </a:r>
            <a:r>
              <a:rPr lang="en-US" sz="3200" baseline="30000" dirty="0"/>
              <a:t> </a:t>
            </a:r>
            <a:r>
              <a:rPr lang="en-US" sz="3200" dirty="0"/>
              <a:t>Now in a great house there are not only vessels of gold and silver but also of wood and clay, some for honorable use, some for dishonorable. </a:t>
            </a:r>
            <a:r>
              <a:rPr lang="en-US" sz="3200" baseline="30000" dirty="0"/>
              <a:t>21 </a:t>
            </a:r>
            <a:r>
              <a:rPr lang="en-US" sz="3200" dirty="0"/>
              <a:t>Therefore, if anyone cleanses himself from what is dishonorable, he will be a vessel for honorable use, set apart as holy, useful to the master of the house, ready for every good work.</a:t>
            </a:r>
          </a:p>
        </p:txBody>
      </p:sp>
    </p:spTree>
    <p:extLst>
      <p:ext uri="{BB962C8B-B14F-4D97-AF65-F5344CB8AC3E}">
        <p14:creationId xmlns:p14="http://schemas.microsoft.com/office/powerpoint/2010/main" val="3452018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154"/>
            <a:ext cx="9144000" cy="5126346"/>
          </a:xfrm>
          <a:prstGeom prst="rect">
            <a:avLst/>
          </a:prstGeom>
        </p:spPr>
      </p:pic>
      <p:sp>
        <p:nvSpPr>
          <p:cNvPr id="6" name="Rectangle 5"/>
          <p:cNvSpPr/>
          <p:nvPr/>
        </p:nvSpPr>
        <p:spPr>
          <a:xfrm>
            <a:off x="827021" y="275633"/>
            <a:ext cx="7748402" cy="3765133"/>
          </a:xfrm>
          <a:prstGeom prst="rect">
            <a:avLst/>
          </a:prstGeom>
        </p:spPr>
        <p:txBody>
          <a:bodyPr wrap="square">
            <a:spAutoFit/>
          </a:bodyPr>
          <a:lstStyle/>
          <a:p>
            <a:pPr algn="ctr"/>
            <a:r>
              <a:rPr lang="en-US" sz="2000" dirty="0">
                <a:latin typeface="American Typewriter"/>
                <a:cs typeface="American Typewriter"/>
              </a:rPr>
              <a:t>Romans 13:11-12</a:t>
            </a:r>
            <a:r>
              <a:rPr lang="en-US" sz="2000" baseline="30000" dirty="0">
                <a:latin typeface="American Typewriter"/>
                <a:cs typeface="American Typewriter"/>
              </a:rPr>
              <a:t> </a:t>
            </a:r>
            <a:endParaRPr lang="en-US" sz="2000" baseline="30000" dirty="0" smtClean="0">
              <a:latin typeface="American Typewriter"/>
              <a:cs typeface="American Typewriter"/>
            </a:endParaRPr>
          </a:p>
          <a:p>
            <a:endParaRPr lang="en-US" sz="2000" baseline="30000" dirty="0">
              <a:latin typeface="American Typewriter"/>
              <a:cs typeface="American Typewriter"/>
            </a:endParaRPr>
          </a:p>
          <a:p>
            <a:pPr algn="ctr"/>
            <a:r>
              <a:rPr lang="en-US" sz="4400" baseline="30000" dirty="0" smtClean="0">
                <a:latin typeface="American Typewriter"/>
                <a:cs typeface="American Typewriter"/>
              </a:rPr>
              <a:t>And</a:t>
            </a:r>
            <a:r>
              <a:rPr lang="en-US" sz="4400" baseline="30000" dirty="0">
                <a:latin typeface="American Typewriter"/>
                <a:cs typeface="American Typewriter"/>
              </a:rPr>
              <a:t> </a:t>
            </a:r>
            <a:r>
              <a:rPr lang="en-US" sz="4400" i="1" baseline="30000" dirty="0">
                <a:latin typeface="American Typewriter"/>
                <a:cs typeface="American Typewriter"/>
              </a:rPr>
              <a:t>do</a:t>
            </a:r>
            <a:r>
              <a:rPr lang="en-US" sz="4400" baseline="30000" dirty="0">
                <a:latin typeface="American Typewriter"/>
                <a:cs typeface="American Typewriter"/>
              </a:rPr>
              <a:t> this, knowing the time, that now </a:t>
            </a:r>
            <a:r>
              <a:rPr lang="en-US" sz="4400" i="1" baseline="30000" dirty="0">
                <a:latin typeface="American Typewriter"/>
                <a:cs typeface="American Typewriter"/>
              </a:rPr>
              <a:t>it is</a:t>
            </a:r>
            <a:r>
              <a:rPr lang="en-US" sz="4400" baseline="30000" dirty="0">
                <a:latin typeface="American Typewriter"/>
                <a:cs typeface="American Typewriter"/>
              </a:rPr>
              <a:t> high time to awake out of sleep; for now our salvation </a:t>
            </a:r>
            <a:r>
              <a:rPr lang="en-US" sz="4400" i="1" baseline="30000">
                <a:latin typeface="American Typewriter"/>
                <a:cs typeface="American Typewriter"/>
              </a:rPr>
              <a:t>is </a:t>
            </a:r>
            <a:r>
              <a:rPr lang="en-US" sz="4400" baseline="30000" smtClean="0">
                <a:latin typeface="American Typewriter"/>
                <a:cs typeface="American Typewriter"/>
              </a:rPr>
              <a:t>nearer </a:t>
            </a:r>
            <a:r>
              <a:rPr lang="en-US" sz="4400" baseline="30000" dirty="0" smtClean="0">
                <a:latin typeface="American Typewriter"/>
                <a:cs typeface="American Typewriter"/>
              </a:rPr>
              <a:t>than when we </a:t>
            </a:r>
            <a:r>
              <a:rPr lang="en-US" sz="4400" i="1" baseline="30000" dirty="0" smtClean="0">
                <a:latin typeface="American Typewriter"/>
                <a:cs typeface="American Typewriter"/>
              </a:rPr>
              <a:t>first</a:t>
            </a:r>
            <a:r>
              <a:rPr lang="en-US" sz="4400" baseline="30000" dirty="0" smtClean="0">
                <a:latin typeface="American Typewriter"/>
                <a:cs typeface="American Typewriter"/>
              </a:rPr>
              <a:t> believed. The </a:t>
            </a:r>
            <a:r>
              <a:rPr lang="en-US" sz="4400" baseline="30000" dirty="0">
                <a:latin typeface="American Typewriter"/>
                <a:cs typeface="American Typewriter"/>
              </a:rPr>
              <a:t>night is far spent, the day is at hand. Therefore let us cast off the works of darkness, and let us put on the armor of light. </a:t>
            </a:r>
            <a:endParaRPr lang="en-US" sz="4400" dirty="0">
              <a:latin typeface="American Typewriter"/>
              <a:cs typeface="American Typewriter"/>
            </a:endParaRPr>
          </a:p>
        </p:txBody>
      </p:sp>
    </p:spTree>
    <p:extLst>
      <p:ext uri="{BB962C8B-B14F-4D97-AF65-F5344CB8AC3E}">
        <p14:creationId xmlns:p14="http://schemas.microsoft.com/office/powerpoint/2010/main" val="2390380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2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39" y="0"/>
            <a:ext cx="9144000" cy="5211515"/>
          </a:xfrm>
          <a:prstGeom prst="rect">
            <a:avLst/>
          </a:prstGeom>
        </p:spPr>
      </p:pic>
      <p:sp>
        <p:nvSpPr>
          <p:cNvPr id="2" name="Rectangle 1"/>
          <p:cNvSpPr/>
          <p:nvPr/>
        </p:nvSpPr>
        <p:spPr>
          <a:xfrm>
            <a:off x="19040" y="0"/>
            <a:ext cx="9124960" cy="7048084"/>
          </a:xfrm>
          <a:prstGeom prst="rect">
            <a:avLst/>
          </a:prstGeom>
        </p:spPr>
        <p:txBody>
          <a:bodyPr wrap="square">
            <a:spAutoFit/>
          </a:bodyPr>
          <a:lstStyle/>
          <a:p>
            <a:pPr algn="ctr"/>
            <a:endParaRPr lang="en-US" sz="7200" b="1" dirty="0">
              <a:solidFill>
                <a:srgbClr val="FFFF00"/>
              </a:solidFill>
            </a:endParaRPr>
          </a:p>
          <a:p>
            <a:pPr algn="ctr"/>
            <a:endPar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“Drowsy Disciples – Slumbering Servants”</a:t>
            </a: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pPr algn="ctr"/>
            <a:endParaRPr lang="en-US" sz="5400" b="1" dirty="0">
              <a:solidFill>
                <a:srgbClr val="FFFF00"/>
              </a:solidFill>
            </a:endParaRPr>
          </a:p>
          <a:p>
            <a:pPr algn="ctr"/>
            <a:endParaRPr lang="en-US" sz="5400" b="1" dirty="0" smtClean="0">
              <a:solidFill>
                <a:srgbClr val="FFFF00"/>
              </a:solidFill>
            </a:endParaRPr>
          </a:p>
          <a:p>
            <a:r>
              <a:rPr lang="en-US" sz="6600" b="1" dirty="0"/>
              <a:t> </a:t>
            </a:r>
            <a:endParaRPr lang="en-US" sz="6600" dirty="0"/>
          </a:p>
          <a:p>
            <a:pPr algn="ctr"/>
            <a:endParaRPr lang="en-US" sz="7200" dirty="0">
              <a:solidFill>
                <a:srgbClr val="FFFF00"/>
              </a:solidFill>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smtClean="0">
                <a:solidFill>
                  <a:schemeClr val="bg1"/>
                </a:solidFill>
              </a:rPr>
              <a:t>Hebrews 4:12</a:t>
            </a:r>
            <a:r>
              <a:rPr lang="en-US" sz="4000" dirty="0" smtClean="0">
                <a:solidFill>
                  <a:schemeClr val="bg1"/>
                </a:solidFill>
              </a:rPr>
              <a:t> For the word of God is alive and active. Sharper than any double-edged sword, it penetrates even to dividing soul and spirit, joints and marrow; it judges the thoughts and attitudes of the heart.</a:t>
            </a:r>
            <a:endParaRPr lang="en-US" sz="4000" dirty="0">
              <a:solidFill>
                <a:schemeClr val="bg1"/>
              </a:solidFill>
            </a:endParaRPr>
          </a:p>
        </p:txBody>
      </p:sp>
    </p:spTree>
    <p:extLst>
      <p:ext uri="{BB962C8B-B14F-4D97-AF65-F5344CB8AC3E}">
        <p14:creationId xmlns:p14="http://schemas.microsoft.com/office/powerpoint/2010/main" val="34106649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sp>
        <p:nvSpPr>
          <p:cNvPr id="3" name="Rectangle 2"/>
          <p:cNvSpPr/>
          <p:nvPr/>
        </p:nvSpPr>
        <p:spPr>
          <a:xfrm>
            <a:off x="492275" y="451507"/>
            <a:ext cx="8132375" cy="4524315"/>
          </a:xfrm>
          <a:prstGeom prst="rect">
            <a:avLst/>
          </a:prstGeom>
        </p:spPr>
        <p:txBody>
          <a:bodyPr wrap="square">
            <a:spAutoFit/>
          </a:bodyPr>
          <a:lstStyle/>
          <a:p>
            <a:r>
              <a:rPr lang="en-US" sz="3200" b="1" dirty="0"/>
              <a:t>Mark 14:32-34</a:t>
            </a:r>
            <a:r>
              <a:rPr lang="en-US" sz="3200" b="1" baseline="30000" dirty="0"/>
              <a:t> </a:t>
            </a:r>
            <a:endParaRPr lang="en-US" sz="3200" b="1" baseline="30000" dirty="0" smtClean="0"/>
          </a:p>
          <a:p>
            <a:r>
              <a:rPr lang="en-US" sz="3200" dirty="0" smtClean="0"/>
              <a:t>They </a:t>
            </a:r>
            <a:r>
              <a:rPr lang="en-US" sz="3200" dirty="0"/>
              <a:t>went to a place called Gethsemane, and Jesus said to his disciples, “Sit here while I pray.” </a:t>
            </a:r>
            <a:r>
              <a:rPr lang="en-US" sz="3200" b="1" baseline="30000" dirty="0"/>
              <a:t>33 </a:t>
            </a:r>
            <a:r>
              <a:rPr lang="en-US" sz="3200" dirty="0"/>
              <a:t>He took Peter, James and John along with him, and he began to be deeply distressed and troubled. </a:t>
            </a:r>
            <a:r>
              <a:rPr lang="en-US" sz="3200" b="1" baseline="30000" dirty="0"/>
              <a:t>34 </a:t>
            </a:r>
            <a:r>
              <a:rPr lang="en-US" sz="3200" dirty="0"/>
              <a:t>“My soul is overwhelmed with sorrow to the point of death,” he said to them. “Stay here and keep watch.”</a:t>
            </a:r>
          </a:p>
          <a:p>
            <a:r>
              <a:rPr lang="en-US" sz="3200" dirty="0"/>
              <a:t> </a:t>
            </a: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764" y="0"/>
            <a:ext cx="9065236" cy="5143500"/>
          </a:xfrm>
          <a:prstGeom prst="rect">
            <a:avLst/>
          </a:prstGeom>
        </p:spPr>
      </p:pic>
      <p:sp>
        <p:nvSpPr>
          <p:cNvPr id="3" name="Rectangle 2"/>
          <p:cNvSpPr/>
          <p:nvPr/>
        </p:nvSpPr>
        <p:spPr>
          <a:xfrm>
            <a:off x="827021" y="797366"/>
            <a:ext cx="7492419" cy="3046988"/>
          </a:xfrm>
          <a:prstGeom prst="rect">
            <a:avLst/>
          </a:prstGeom>
        </p:spPr>
        <p:txBody>
          <a:bodyPr wrap="square">
            <a:spAutoFit/>
          </a:bodyPr>
          <a:lstStyle/>
          <a:p>
            <a:pPr algn="ctr"/>
            <a:r>
              <a:rPr lang="en-US" sz="4800" b="1" dirty="0"/>
              <a:t>Luke 22:39</a:t>
            </a:r>
            <a:r>
              <a:rPr lang="en-US" sz="4800" b="1" baseline="30000" dirty="0"/>
              <a:t> </a:t>
            </a:r>
            <a:endParaRPr lang="en-US" sz="4800" b="1" baseline="30000" dirty="0" smtClean="0"/>
          </a:p>
          <a:p>
            <a:pPr algn="ctr"/>
            <a:r>
              <a:rPr lang="en-US" sz="4800" dirty="0" smtClean="0"/>
              <a:t>Jesus </a:t>
            </a:r>
            <a:r>
              <a:rPr lang="en-US" sz="4800" dirty="0"/>
              <a:t>went out as usual to the Mount of Olives, and his disciples followed him.</a:t>
            </a:r>
            <a:endParaRPr lang="en-US" sz="4800" b="1" dirty="0"/>
          </a:p>
        </p:txBody>
      </p:sp>
    </p:spTree>
    <p:extLst>
      <p:ext uri="{BB962C8B-B14F-4D97-AF65-F5344CB8AC3E}">
        <p14:creationId xmlns:p14="http://schemas.microsoft.com/office/powerpoint/2010/main" val="351949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129" y="531626"/>
            <a:ext cx="8280058" cy="4360168"/>
          </a:xfrm>
          <a:prstGeom prst="rect">
            <a:avLst/>
          </a:prstGeom>
        </p:spPr>
        <p:txBody>
          <a:bodyPr wrap="square">
            <a:spAutoFit/>
          </a:bodyPr>
          <a:lstStyle/>
          <a:p>
            <a:r>
              <a:rPr lang="en-US" sz="3200" b="1" dirty="0"/>
              <a:t>Mark 14:35 -36</a:t>
            </a:r>
            <a:r>
              <a:rPr lang="en-US" sz="3200" b="1" u="sng" baseline="30000" dirty="0"/>
              <a:t> </a:t>
            </a:r>
            <a:endParaRPr lang="en-US" sz="3200" b="1" u="sng" baseline="30000" dirty="0" smtClean="0"/>
          </a:p>
          <a:p>
            <a:r>
              <a:rPr lang="en-US" sz="3200" dirty="0" smtClean="0"/>
              <a:t>Going </a:t>
            </a:r>
            <a:r>
              <a:rPr lang="en-US" sz="3200" dirty="0"/>
              <a:t>a little farther, he fell to the ground and prayed that if possible the hour might pass from him. </a:t>
            </a:r>
            <a:r>
              <a:rPr lang="en-US" sz="3200" b="1" baseline="30000" dirty="0"/>
              <a:t>36 </a:t>
            </a:r>
            <a:r>
              <a:rPr lang="en-US" sz="3200" i="1" dirty="0"/>
              <a:t>“Abba</a:t>
            </a:r>
            <a:r>
              <a:rPr lang="en-US" sz="3200" dirty="0"/>
              <a:t>, Father,” he said, “everything is possible for you. Take this cup from me. Yet not what I will, but what you will.”</a:t>
            </a:r>
          </a:p>
          <a:p>
            <a:r>
              <a:rPr lang="en-US" sz="3200" dirty="0"/>
              <a:t> </a:t>
            </a:r>
          </a:p>
          <a:p>
            <a:r>
              <a:rPr lang="en-US" sz="3200" b="1" baseline="30000" dirty="0"/>
              <a:t> </a:t>
            </a:r>
            <a:endParaRPr lang="en-US" sz="3200" dirty="0"/>
          </a:p>
          <a:p>
            <a:endParaRPr lang="en-US" sz="3200" b="1" dirty="0">
              <a:latin typeface="Arial Hebrew"/>
              <a:cs typeface="Arial Hebrew"/>
            </a:endParaRPr>
          </a:p>
        </p:txBody>
      </p:sp>
    </p:spTree>
    <p:extLst>
      <p:ext uri="{BB962C8B-B14F-4D97-AF65-F5344CB8AC3E}">
        <p14:creationId xmlns:p14="http://schemas.microsoft.com/office/powerpoint/2010/main" val="38589253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991" y="110221"/>
            <a:ext cx="8900324" cy="4965410"/>
          </a:xfrm>
          <a:prstGeom prst="rect">
            <a:avLst/>
          </a:prstGeom>
        </p:spPr>
      </p:pic>
      <p:sp>
        <p:nvSpPr>
          <p:cNvPr id="4" name="Rectangle 3"/>
          <p:cNvSpPr/>
          <p:nvPr/>
        </p:nvSpPr>
        <p:spPr>
          <a:xfrm>
            <a:off x="472583" y="413449"/>
            <a:ext cx="8260367" cy="3416320"/>
          </a:xfrm>
          <a:prstGeom prst="rect">
            <a:avLst/>
          </a:prstGeom>
        </p:spPr>
        <p:txBody>
          <a:bodyPr wrap="square">
            <a:spAutoFit/>
          </a:bodyPr>
          <a:lstStyle/>
          <a:p>
            <a:pPr algn="ctr"/>
            <a:r>
              <a:rPr lang="en-US" sz="4000" b="1" dirty="0"/>
              <a:t>John 1:29</a:t>
            </a:r>
            <a:r>
              <a:rPr lang="en-US" sz="4000" b="1" baseline="30000" dirty="0"/>
              <a:t> </a:t>
            </a:r>
            <a:endParaRPr lang="en-US" sz="4000" b="1" baseline="30000" dirty="0" smtClean="0"/>
          </a:p>
          <a:p>
            <a:pPr algn="ctr"/>
            <a:r>
              <a:rPr lang="en-US" sz="4400" dirty="0" smtClean="0"/>
              <a:t>The </a:t>
            </a:r>
            <a:r>
              <a:rPr lang="en-US" sz="4400" dirty="0"/>
              <a:t>next day John saw Jesus coming toward him and said, “Look, the Lamb of God, who takes away the </a:t>
            </a:r>
            <a:r>
              <a:rPr lang="en-US" sz="4400" b="1" dirty="0">
                <a:solidFill>
                  <a:srgbClr val="FF0000"/>
                </a:solidFill>
              </a:rPr>
              <a:t>sin</a:t>
            </a:r>
            <a:r>
              <a:rPr lang="en-US" sz="4400" dirty="0"/>
              <a:t> of the world!</a:t>
            </a:r>
            <a:endParaRPr lang="en-US" sz="4400" b="1" dirty="0"/>
          </a:p>
        </p:txBody>
      </p:sp>
    </p:spTree>
    <p:extLst>
      <p:ext uri="{BB962C8B-B14F-4D97-AF65-F5344CB8AC3E}">
        <p14:creationId xmlns:p14="http://schemas.microsoft.com/office/powerpoint/2010/main" val="8081596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3355" y="0"/>
            <a:ext cx="8339131" cy="5143500"/>
          </a:xfrm>
          <a:prstGeom prst="rect">
            <a:avLst/>
          </a:prstGeom>
        </p:spPr>
      </p:pic>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sp>
        <p:nvSpPr>
          <p:cNvPr id="3" name="Rectangle 2"/>
          <p:cNvSpPr/>
          <p:nvPr/>
        </p:nvSpPr>
        <p:spPr>
          <a:xfrm>
            <a:off x="531657" y="371099"/>
            <a:ext cx="8142221" cy="810478"/>
          </a:xfrm>
          <a:prstGeom prst="rect">
            <a:avLst/>
          </a:prstGeom>
        </p:spPr>
        <p:txBody>
          <a:bodyPr wrap="square">
            <a:spAutoFit/>
          </a:bodyPr>
          <a:lstStyle/>
          <a:p>
            <a:r>
              <a:rPr lang="en-US" sz="2800" i="1" baseline="30000" dirty="0"/>
              <a:t> </a:t>
            </a:r>
            <a:endParaRPr lang="en-US" sz="2800" dirty="0"/>
          </a:p>
          <a:p>
            <a:endParaRPr lang="en-US" sz="2800" dirty="0">
              <a:latin typeface="Arial Hebrew"/>
              <a:cs typeface="Arial Hebrew"/>
            </a:endParaRPr>
          </a:p>
        </p:txBody>
      </p:sp>
      <p:sp>
        <p:nvSpPr>
          <p:cNvPr id="2" name="Rectangle 1"/>
          <p:cNvSpPr/>
          <p:nvPr/>
        </p:nvSpPr>
        <p:spPr>
          <a:xfrm>
            <a:off x="620266" y="521733"/>
            <a:ext cx="7925620" cy="3539430"/>
          </a:xfrm>
          <a:prstGeom prst="rect">
            <a:avLst/>
          </a:prstGeom>
        </p:spPr>
        <p:txBody>
          <a:bodyPr wrap="square">
            <a:spAutoFit/>
          </a:bodyPr>
          <a:lstStyle/>
          <a:p>
            <a:pPr algn="ctr"/>
            <a:r>
              <a:rPr lang="en-US" sz="3200" b="1" dirty="0"/>
              <a:t>Mark 14:37-38 </a:t>
            </a:r>
            <a:endParaRPr lang="en-US" sz="3200" b="1" dirty="0" smtClean="0"/>
          </a:p>
          <a:p>
            <a:pPr algn="ctr"/>
            <a:r>
              <a:rPr lang="en-US" sz="3200" dirty="0" smtClean="0"/>
              <a:t>Then </a:t>
            </a:r>
            <a:r>
              <a:rPr lang="en-US" sz="3200" dirty="0"/>
              <a:t>he returned to his disciples and found them sleeping. “Simon,” he said to Peter, “are you asleep? Couldn’t you keep watch for one hour?</a:t>
            </a:r>
            <a:r>
              <a:rPr lang="en-US" sz="3200" b="1" baseline="30000" dirty="0"/>
              <a:t>38 </a:t>
            </a:r>
            <a:r>
              <a:rPr lang="en-US" sz="3200" dirty="0"/>
              <a:t>Watch and pray so that you will not fall into temptation. The spirit is willing, but the flesh is weak.”</a:t>
            </a:r>
          </a:p>
        </p:txBody>
      </p:sp>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5019</TotalTime>
  <Words>126</Words>
  <Application>Microsoft Macintosh PowerPoint</Application>
  <PresentationFormat>On-screen Show (16:9)</PresentationFormat>
  <Paragraphs>46</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248</cp:revision>
  <dcterms:created xsi:type="dcterms:W3CDTF">2016-08-27T22:55:59Z</dcterms:created>
  <dcterms:modified xsi:type="dcterms:W3CDTF">2017-08-06T00:33:53Z</dcterms:modified>
</cp:coreProperties>
</file>