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89" r:id="rId2"/>
    <p:sldId id="279" r:id="rId3"/>
    <p:sldId id="322" r:id="rId4"/>
    <p:sldId id="292" r:id="rId5"/>
    <p:sldId id="334" r:id="rId6"/>
    <p:sldId id="300" r:id="rId7"/>
    <p:sldId id="335" r:id="rId8"/>
    <p:sldId id="317" r:id="rId9"/>
    <p:sldId id="303" r:id="rId10"/>
    <p:sldId id="302" r:id="rId11"/>
    <p:sldId id="313" r:id="rId12"/>
    <p:sldId id="305" r:id="rId13"/>
    <p:sldId id="306" r:id="rId14"/>
    <p:sldId id="324" r:id="rId15"/>
    <p:sldId id="323" r:id="rId16"/>
    <p:sldId id="331" r:id="rId17"/>
    <p:sldId id="332" r:id="rId18"/>
    <p:sldId id="336" r:id="rId19"/>
    <p:sldId id="261"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9" d="100"/>
          <a:sy n="129" d="100"/>
        </p:scale>
        <p:origin x="-120" y="-15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9/2/17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9/2/17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9/2/17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9/2/17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9/2/17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9/2/17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9/2/17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9/2/17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9/2/17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16"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sp>
        <p:nvSpPr>
          <p:cNvPr id="3" name="Rectangle 2"/>
          <p:cNvSpPr/>
          <p:nvPr/>
        </p:nvSpPr>
        <p:spPr>
          <a:xfrm>
            <a:off x="531657" y="371099"/>
            <a:ext cx="8142221" cy="810478"/>
          </a:xfrm>
          <a:prstGeom prst="rect">
            <a:avLst/>
          </a:prstGeom>
        </p:spPr>
        <p:txBody>
          <a:bodyPr wrap="square">
            <a:spAutoFit/>
          </a:bodyPr>
          <a:lstStyle/>
          <a:p>
            <a:r>
              <a:rPr lang="en-US" sz="2800" i="1" baseline="30000" dirty="0"/>
              <a:t> </a:t>
            </a:r>
            <a:endParaRPr lang="en-US" sz="2800" dirty="0"/>
          </a:p>
          <a:p>
            <a:endParaRPr lang="en-US" sz="2800" dirty="0">
              <a:latin typeface="Arial Hebrew"/>
              <a:cs typeface="Arial Hebrew"/>
            </a:endParaRPr>
          </a:p>
        </p:txBody>
      </p:sp>
      <p:sp>
        <p:nvSpPr>
          <p:cNvPr id="2" name="Rectangle 1"/>
          <p:cNvSpPr/>
          <p:nvPr/>
        </p:nvSpPr>
        <p:spPr>
          <a:xfrm>
            <a:off x="728566" y="561109"/>
            <a:ext cx="7748402" cy="3785652"/>
          </a:xfrm>
          <a:prstGeom prst="rect">
            <a:avLst/>
          </a:prstGeom>
        </p:spPr>
        <p:txBody>
          <a:bodyPr wrap="square">
            <a:spAutoFit/>
          </a:bodyPr>
          <a:lstStyle/>
          <a:p>
            <a:pPr algn="ctr"/>
            <a:r>
              <a:rPr lang="en-US" sz="6000" b="1" dirty="0"/>
              <a:t>Luke 12:41 </a:t>
            </a:r>
            <a:endParaRPr lang="en-US" sz="6000" b="1" dirty="0" smtClean="0"/>
          </a:p>
          <a:p>
            <a:pPr algn="ctr"/>
            <a:r>
              <a:rPr lang="en-US" sz="6000" dirty="0" smtClean="0"/>
              <a:t>Peter </a:t>
            </a:r>
            <a:r>
              <a:rPr lang="en-US" sz="6000" dirty="0"/>
              <a:t>asked, “Lord, are you telling this parable to us, or to everyone?”</a:t>
            </a:r>
          </a:p>
        </p:txBody>
      </p:sp>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0265" y="340819"/>
            <a:ext cx="8132377" cy="1528624"/>
          </a:xfrm>
          <a:prstGeom prst="rect">
            <a:avLst/>
          </a:prstGeom>
        </p:spPr>
        <p:txBody>
          <a:bodyPr wrap="square">
            <a:spAutoFit/>
          </a:bodyPr>
          <a:lstStyle/>
          <a:p>
            <a:r>
              <a:rPr lang="en-US" sz="3200" dirty="0" smtClean="0"/>
              <a:t>.</a:t>
            </a:r>
            <a:endParaRPr lang="en-US" sz="3200" b="1" dirty="0"/>
          </a:p>
          <a:p>
            <a:r>
              <a:rPr lang="en-US" sz="3200" baseline="30000" dirty="0"/>
              <a:t> </a:t>
            </a:r>
            <a:endParaRPr lang="en-US" sz="3200" dirty="0"/>
          </a:p>
          <a:p>
            <a:r>
              <a:rPr lang="en-US" sz="4000" dirty="0" smtClean="0">
                <a:latin typeface="Arial Hebrew"/>
                <a:cs typeface="Arial Hebrew"/>
              </a:rPr>
              <a:t> </a:t>
            </a:r>
            <a:endParaRPr lang="en-US" sz="4000" dirty="0">
              <a:latin typeface="Arial Hebrew"/>
              <a:cs typeface="Arial Hebrew"/>
            </a:endParaRPr>
          </a:p>
        </p:txBody>
      </p:sp>
      <p:sp>
        <p:nvSpPr>
          <p:cNvPr id="4" name="Rectangle 3"/>
          <p:cNvSpPr/>
          <p:nvPr/>
        </p:nvSpPr>
        <p:spPr>
          <a:xfrm>
            <a:off x="443048" y="340819"/>
            <a:ext cx="8309594" cy="5078313"/>
          </a:xfrm>
          <a:prstGeom prst="rect">
            <a:avLst/>
          </a:prstGeom>
        </p:spPr>
        <p:txBody>
          <a:bodyPr wrap="square">
            <a:spAutoFit/>
          </a:bodyPr>
          <a:lstStyle/>
          <a:p>
            <a:pPr algn="ctr"/>
            <a:r>
              <a:rPr lang="en-US" b="1" dirty="0"/>
              <a:t> </a:t>
            </a:r>
            <a:r>
              <a:rPr lang="en-US" sz="5400" b="1" dirty="0">
                <a:latin typeface="BlairMdITC TT-Medium"/>
                <a:cs typeface="BlairMdITC TT-Medium"/>
              </a:rPr>
              <a:t>Mark 13:37</a:t>
            </a:r>
            <a:r>
              <a:rPr lang="en-US" sz="5400" b="1" baseline="30000" dirty="0">
                <a:latin typeface="BlairMdITC TT-Medium"/>
                <a:cs typeface="BlairMdITC TT-Medium"/>
              </a:rPr>
              <a:t>  </a:t>
            </a:r>
            <a:endParaRPr lang="en-US" sz="5400" b="1" baseline="30000" dirty="0" smtClean="0">
              <a:latin typeface="BlairMdITC TT-Medium"/>
              <a:cs typeface="BlairMdITC TT-Medium"/>
            </a:endParaRPr>
          </a:p>
          <a:p>
            <a:pPr algn="ctr"/>
            <a:r>
              <a:rPr lang="en-US" sz="5400" dirty="0" smtClean="0">
                <a:latin typeface="BlairMdITC TT-Medium"/>
                <a:cs typeface="BlairMdITC TT-Medium"/>
              </a:rPr>
              <a:t>What </a:t>
            </a:r>
            <a:r>
              <a:rPr lang="en-US" sz="5400" dirty="0">
                <a:latin typeface="BlairMdITC TT-Medium"/>
                <a:cs typeface="BlairMdITC TT-Medium"/>
              </a:rPr>
              <a:t>I say to you, I say to everyone: </a:t>
            </a:r>
            <a:r>
              <a:rPr lang="en-US" sz="5400" dirty="0" smtClean="0">
                <a:latin typeface="BlairMdITC TT-Medium"/>
                <a:cs typeface="BlairMdITC TT-Medium"/>
              </a:rPr>
              <a:t>“Watch!”</a:t>
            </a:r>
            <a:endParaRPr lang="en-US" sz="5400" b="1" dirty="0">
              <a:latin typeface="BlairMdITC TT-Medium"/>
              <a:cs typeface="BlairMdITC TT-Medium"/>
            </a:endParaRPr>
          </a:p>
          <a:p>
            <a:r>
              <a:rPr lang="en-US" sz="5400" dirty="0">
                <a:latin typeface="BlairMdITC TT-Medium"/>
                <a:cs typeface="BlairMdITC TT-Medium"/>
              </a:rPr>
              <a:t> </a:t>
            </a:r>
          </a:p>
        </p:txBody>
      </p:sp>
    </p:spTree>
    <p:extLst>
      <p:ext uri="{BB962C8B-B14F-4D97-AF65-F5344CB8AC3E}">
        <p14:creationId xmlns:p14="http://schemas.microsoft.com/office/powerpoint/2010/main" val="4576317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3" name="Rectangle 2"/>
          <p:cNvSpPr/>
          <p:nvPr/>
        </p:nvSpPr>
        <p:spPr>
          <a:xfrm>
            <a:off x="452893" y="246100"/>
            <a:ext cx="8220985" cy="1384995"/>
          </a:xfrm>
          <a:prstGeom prst="rect">
            <a:avLst/>
          </a:prstGeom>
        </p:spPr>
        <p:txBody>
          <a:bodyPr wrap="square">
            <a:spAutoFit/>
          </a:bodyPr>
          <a:lstStyle/>
          <a:p>
            <a:r>
              <a:rPr lang="en-US" sz="2800" dirty="0"/>
              <a:t> </a:t>
            </a:r>
          </a:p>
          <a:p>
            <a:endParaRPr lang="en-US" sz="2800" dirty="0">
              <a:latin typeface="American Typewriter"/>
              <a:cs typeface="American Typewriter"/>
            </a:endParaRPr>
          </a:p>
          <a:p>
            <a:endParaRPr lang="en-US" sz="2800" dirty="0">
              <a:latin typeface="American Typewriter"/>
              <a:cs typeface="American Typewriter"/>
            </a:endParaRPr>
          </a:p>
        </p:txBody>
      </p:sp>
      <p:sp>
        <p:nvSpPr>
          <p:cNvPr id="2" name="Rectangle 1"/>
          <p:cNvSpPr/>
          <p:nvPr/>
        </p:nvSpPr>
        <p:spPr>
          <a:xfrm>
            <a:off x="610420" y="374073"/>
            <a:ext cx="8063458" cy="4031873"/>
          </a:xfrm>
          <a:prstGeom prst="rect">
            <a:avLst/>
          </a:prstGeom>
        </p:spPr>
        <p:txBody>
          <a:bodyPr wrap="square">
            <a:spAutoFit/>
          </a:bodyPr>
          <a:lstStyle/>
          <a:p>
            <a:pPr algn="ctr"/>
            <a:r>
              <a:rPr lang="en-US" sz="3200" b="1" dirty="0"/>
              <a:t>Luke 12:42-44</a:t>
            </a:r>
            <a:r>
              <a:rPr lang="en-US" sz="3200" b="1" baseline="30000" dirty="0"/>
              <a:t>  </a:t>
            </a:r>
            <a:endParaRPr lang="en-US" sz="3200" b="1" baseline="30000" dirty="0" smtClean="0"/>
          </a:p>
          <a:p>
            <a:pPr algn="ctr"/>
            <a:r>
              <a:rPr lang="en-US" sz="3200" dirty="0" smtClean="0"/>
              <a:t>The </a:t>
            </a:r>
            <a:r>
              <a:rPr lang="en-US" sz="3200" dirty="0"/>
              <a:t>Lord answered, “Who then is the faithful and wise manager, whom the master puts in charge of his servants to give them their food allowance at the proper time? </a:t>
            </a:r>
            <a:r>
              <a:rPr lang="en-US" sz="3200" b="1" baseline="30000" dirty="0"/>
              <a:t>43 </a:t>
            </a:r>
            <a:r>
              <a:rPr lang="en-US" sz="3200" dirty="0"/>
              <a:t>It will be good for that servant whom the master finds doing so when he returns. </a:t>
            </a:r>
            <a:r>
              <a:rPr lang="en-US" sz="3200" b="1" baseline="30000" dirty="0" smtClean="0"/>
              <a:t>44</a:t>
            </a:r>
            <a:r>
              <a:rPr lang="en-US" sz="3200" b="1" baseline="30000" dirty="0"/>
              <a:t> </a:t>
            </a:r>
            <a:r>
              <a:rPr lang="en-US" sz="3200" dirty="0"/>
              <a:t>Truly I tell you, he will put him in charge of all his possessions. </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038" y="305213"/>
            <a:ext cx="8033921" cy="4524315"/>
          </a:xfrm>
          <a:prstGeom prst="rect">
            <a:avLst/>
          </a:prstGeom>
        </p:spPr>
        <p:txBody>
          <a:bodyPr wrap="square">
            <a:spAutoFit/>
          </a:bodyPr>
          <a:lstStyle/>
          <a:p>
            <a:r>
              <a:rPr lang="en-US" sz="3200" b="1" dirty="0"/>
              <a:t>Luke 12:45-46</a:t>
            </a:r>
            <a:r>
              <a:rPr lang="en-US" sz="3200" b="1" baseline="30000" dirty="0"/>
              <a:t>  </a:t>
            </a:r>
            <a:r>
              <a:rPr lang="en-US" sz="3200" dirty="0"/>
              <a:t>But suppose the servant says to himself, ‘My master is taking a long time in coming,’ and he then begins to beat the other servants, both men and women, and to eat and drink and get drunk. </a:t>
            </a:r>
            <a:r>
              <a:rPr lang="en-US" sz="3200" b="1" baseline="30000" dirty="0"/>
              <a:t>46 </a:t>
            </a:r>
            <a:r>
              <a:rPr lang="en-US" sz="3200" dirty="0"/>
              <a:t>The master of that servant will come on a day when he does not expect him and at an hour he is not aware of. He will cut him to pieces and assign him a place with the unbelievers.</a:t>
            </a:r>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5415020" cy="5143500"/>
          </a:xfrm>
          <a:prstGeom prst="rect">
            <a:avLst/>
          </a:prstGeom>
        </p:spPr>
      </p:pic>
      <p:sp>
        <p:nvSpPr>
          <p:cNvPr id="3" name="Rectangle 2"/>
          <p:cNvSpPr/>
          <p:nvPr/>
        </p:nvSpPr>
        <p:spPr>
          <a:xfrm>
            <a:off x="5533167" y="999399"/>
            <a:ext cx="3199784" cy="2862322"/>
          </a:xfrm>
          <a:prstGeom prst="rect">
            <a:avLst/>
          </a:prstGeom>
        </p:spPr>
        <p:txBody>
          <a:bodyPr wrap="square">
            <a:spAutoFit/>
          </a:bodyPr>
          <a:lstStyle/>
          <a:p>
            <a:pPr algn="ctr"/>
            <a:r>
              <a:rPr lang="en-US" sz="3600" b="1" dirty="0"/>
              <a:t>Mark 13:5</a:t>
            </a:r>
            <a:r>
              <a:rPr lang="en-US" sz="3600" b="1" baseline="30000" dirty="0"/>
              <a:t> </a:t>
            </a:r>
            <a:endParaRPr lang="en-US" sz="3600" b="1" baseline="30000" dirty="0" smtClean="0"/>
          </a:p>
          <a:p>
            <a:pPr algn="ctr"/>
            <a:r>
              <a:rPr lang="en-US" sz="3600" dirty="0" smtClean="0"/>
              <a:t>Jesus </a:t>
            </a:r>
            <a:r>
              <a:rPr lang="en-US" sz="3600" dirty="0"/>
              <a:t>said to them: “Watch out that no one deceives you.</a:t>
            </a:r>
          </a:p>
        </p:txBody>
      </p:sp>
    </p:spTree>
    <p:extLst>
      <p:ext uri="{BB962C8B-B14F-4D97-AF65-F5344CB8AC3E}">
        <p14:creationId xmlns:p14="http://schemas.microsoft.com/office/powerpoint/2010/main" val="22826685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0420" y="364229"/>
            <a:ext cx="8073303" cy="4401205"/>
          </a:xfrm>
          <a:prstGeom prst="rect">
            <a:avLst/>
          </a:prstGeom>
        </p:spPr>
        <p:txBody>
          <a:bodyPr wrap="square">
            <a:spAutoFit/>
          </a:bodyPr>
          <a:lstStyle/>
          <a:p>
            <a:pPr algn="ctr"/>
            <a:r>
              <a:rPr lang="en-US" sz="2800" b="1" dirty="0">
                <a:latin typeface="American Typewriter"/>
                <a:cs typeface="American Typewriter"/>
              </a:rPr>
              <a:t>Luke 12:47-48</a:t>
            </a:r>
            <a:r>
              <a:rPr lang="en-US" sz="2800" b="1" baseline="30000" dirty="0">
                <a:latin typeface="American Typewriter"/>
                <a:cs typeface="American Typewriter"/>
              </a:rPr>
              <a:t> </a:t>
            </a:r>
            <a:r>
              <a:rPr lang="en-US" sz="2800" b="1" baseline="30000" dirty="0">
                <a:latin typeface="Arial Hebrew"/>
                <a:cs typeface="Arial Hebrew"/>
              </a:rPr>
              <a:t> </a:t>
            </a:r>
            <a:endParaRPr lang="en-US" sz="2800" b="1" baseline="30000" dirty="0" smtClean="0">
              <a:latin typeface="Arial Hebrew"/>
              <a:cs typeface="Arial Hebrew"/>
            </a:endParaRPr>
          </a:p>
          <a:p>
            <a:pPr algn="ctr"/>
            <a:r>
              <a:rPr lang="en-US" sz="2800" dirty="0" smtClean="0">
                <a:latin typeface="American Typewriter"/>
                <a:cs typeface="American Typewriter"/>
              </a:rPr>
              <a:t>“</a:t>
            </a:r>
            <a:r>
              <a:rPr lang="en-US" sz="2800" dirty="0">
                <a:latin typeface="American Typewriter"/>
                <a:cs typeface="American Typewriter"/>
              </a:rPr>
              <a:t>The servant who knows the master’s will and does not get ready or does not do what the master wants will be beaten with many blows. </a:t>
            </a:r>
            <a:r>
              <a:rPr lang="en-US" sz="2800" b="1" baseline="30000" dirty="0">
                <a:latin typeface="American Typewriter"/>
                <a:cs typeface="American Typewriter"/>
              </a:rPr>
              <a:t>48 </a:t>
            </a:r>
            <a:r>
              <a:rPr lang="en-US" sz="2800" dirty="0">
                <a:latin typeface="American Typewriter"/>
                <a:cs typeface="American Typewriter"/>
              </a:rPr>
              <a:t>But the one who does not know and does things deserving punishment will be beaten with few blows. From everyone who has been given much, much will be demanded; and from the one who has been entrusted with much, much more will be asked.</a:t>
            </a:r>
          </a:p>
        </p:txBody>
      </p:sp>
    </p:spTree>
    <p:extLst>
      <p:ext uri="{BB962C8B-B14F-4D97-AF65-F5344CB8AC3E}">
        <p14:creationId xmlns:p14="http://schemas.microsoft.com/office/powerpoint/2010/main" val="33615803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1965" y="295322"/>
            <a:ext cx="8063457" cy="4216539"/>
          </a:xfrm>
          <a:prstGeom prst="rect">
            <a:avLst/>
          </a:prstGeom>
        </p:spPr>
        <p:txBody>
          <a:bodyPr wrap="square">
            <a:spAutoFit/>
          </a:bodyPr>
          <a:lstStyle/>
          <a:p>
            <a:r>
              <a:rPr lang="en-US" sz="2800" b="1" dirty="0">
                <a:solidFill>
                  <a:srgbClr val="000000"/>
                </a:solidFill>
              </a:rPr>
              <a:t>2 Peter 2:20-21 If they have escaped the corruption </a:t>
            </a:r>
            <a:r>
              <a:rPr lang="en-US" sz="4400" b="1" dirty="0">
                <a:solidFill>
                  <a:srgbClr val="000000"/>
                </a:solidFill>
              </a:rPr>
              <a:t>of the world by knowing our L</a:t>
            </a:r>
            <a:r>
              <a:rPr lang="en-US" sz="2800" b="1" dirty="0">
                <a:solidFill>
                  <a:srgbClr val="000000"/>
                </a:solidFill>
              </a:rPr>
              <a:t>ord and Savior Jesus Christ and are again entangled in it and are overcome, they are worse off at the end than they were at the beginning. </a:t>
            </a:r>
            <a:r>
              <a:rPr lang="en-US" sz="2800" b="1" baseline="30000" dirty="0">
                <a:solidFill>
                  <a:srgbClr val="000000"/>
                </a:solidFill>
              </a:rPr>
              <a:t>21 </a:t>
            </a:r>
            <a:r>
              <a:rPr lang="en-US" sz="2800" b="1" dirty="0">
                <a:solidFill>
                  <a:srgbClr val="000000"/>
                </a:solidFill>
              </a:rPr>
              <a:t>It would have been better for them not to have known the way of righteousness, than to have known it and then to turn their backs on the sacred command that was passed on to them.</a:t>
            </a:r>
          </a:p>
        </p:txBody>
      </p:sp>
      <p:pic>
        <p:nvPicPr>
          <p:cNvPr id="3" name="Picture 2"/>
          <p:cNvPicPr>
            <a:picLocks noChangeAspect="1"/>
          </p:cNvPicPr>
          <p:nvPr/>
        </p:nvPicPr>
        <p:blipFill>
          <a:blip r:embed="rId2"/>
          <a:stretch>
            <a:fillRect/>
          </a:stretch>
        </p:blipFill>
        <p:spPr>
          <a:xfrm>
            <a:off x="315056" y="137816"/>
            <a:ext cx="8516350" cy="4843258"/>
          </a:xfrm>
          <a:prstGeom prst="rect">
            <a:avLst/>
          </a:prstGeom>
        </p:spPr>
      </p:pic>
    </p:spTree>
    <p:extLst>
      <p:ext uri="{BB962C8B-B14F-4D97-AF65-F5344CB8AC3E}">
        <p14:creationId xmlns:p14="http://schemas.microsoft.com/office/powerpoint/2010/main" val="40900116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266" y="445079"/>
            <a:ext cx="7965002" cy="4585871"/>
          </a:xfrm>
          <a:prstGeom prst="rect">
            <a:avLst/>
          </a:prstGeom>
        </p:spPr>
        <p:txBody>
          <a:bodyPr wrap="square">
            <a:spAutoFit/>
          </a:bodyPr>
          <a:lstStyle/>
          <a:p>
            <a:pPr algn="ctr"/>
            <a:r>
              <a:rPr lang="en-US" sz="2800" b="1" dirty="0">
                <a:latin typeface="Arial Hebrew"/>
                <a:cs typeface="Arial Hebrew"/>
              </a:rPr>
              <a:t>1 Thessalonians 4:16-18 </a:t>
            </a:r>
            <a:endParaRPr lang="en-US" sz="2800" b="1" dirty="0" smtClean="0">
              <a:latin typeface="Arial Hebrew"/>
              <a:cs typeface="Arial Hebrew"/>
            </a:endParaRPr>
          </a:p>
          <a:p>
            <a:pPr algn="ctr"/>
            <a:r>
              <a:rPr lang="en-US" sz="2800" b="1" dirty="0">
                <a:latin typeface="Arial Hebrew"/>
                <a:cs typeface="Arial Hebrew"/>
              </a:rPr>
              <a:t> </a:t>
            </a:r>
            <a:r>
              <a:rPr lang="en-US" sz="2800" dirty="0">
                <a:latin typeface="Arial Hebrew"/>
                <a:cs typeface="Arial Hebrew"/>
              </a:rPr>
              <a:t>For the Lord himself will come down from heaven, with a loud command, with the voice of the archangel and with the trumpet call of God, and the dead in Christ will rise first. </a:t>
            </a:r>
            <a:r>
              <a:rPr lang="en-US" sz="2800" b="1" baseline="30000" dirty="0">
                <a:latin typeface="Arial Hebrew"/>
                <a:cs typeface="Arial Hebrew"/>
              </a:rPr>
              <a:t>17</a:t>
            </a:r>
            <a:r>
              <a:rPr lang="en-US" sz="2800" b="1" dirty="0">
                <a:latin typeface="Arial Hebrew"/>
                <a:cs typeface="Arial Hebrew"/>
              </a:rPr>
              <a:t> </a:t>
            </a:r>
            <a:r>
              <a:rPr lang="en-US" sz="2800" dirty="0">
                <a:latin typeface="Arial Hebrew"/>
                <a:cs typeface="Arial Hebrew"/>
              </a:rPr>
              <a:t>After that, we who are still alive and are left will be caught up together with them in the clouds to meet the Lord in the air. And so we will be with the Lord forever. </a:t>
            </a:r>
            <a:r>
              <a:rPr lang="en-US" sz="2800" b="1" baseline="30000" dirty="0">
                <a:latin typeface="Arial Hebrew"/>
                <a:cs typeface="Arial Hebrew"/>
              </a:rPr>
              <a:t>18</a:t>
            </a:r>
            <a:r>
              <a:rPr lang="en-US" sz="2800" b="1" dirty="0">
                <a:latin typeface="Arial Hebrew"/>
                <a:cs typeface="Arial Hebrew"/>
              </a:rPr>
              <a:t> </a:t>
            </a:r>
            <a:r>
              <a:rPr lang="en-US" sz="2800" dirty="0">
                <a:latin typeface="Arial Hebrew"/>
                <a:cs typeface="Arial Hebrew"/>
              </a:rPr>
              <a:t>Therefore encourage one another with these words.</a:t>
            </a:r>
          </a:p>
          <a:p>
            <a:pPr algn="ctr"/>
            <a:r>
              <a:rPr lang="en-US" sz="4000" dirty="0">
                <a:latin typeface="Arial Hebrew Scholar"/>
                <a:cs typeface="Arial Hebrew Scholar"/>
              </a:rPr>
              <a:t> </a:t>
            </a:r>
          </a:p>
        </p:txBody>
      </p:sp>
    </p:spTree>
    <p:extLst>
      <p:ext uri="{BB962C8B-B14F-4D97-AF65-F5344CB8AC3E}">
        <p14:creationId xmlns:p14="http://schemas.microsoft.com/office/powerpoint/2010/main" val="34520181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5143500"/>
          </a:xfrm>
          <a:prstGeom prst="rect">
            <a:avLst/>
          </a:prstGeom>
        </p:spPr>
      </p:pic>
      <p:sp>
        <p:nvSpPr>
          <p:cNvPr id="7" name="Rectangle 6"/>
          <p:cNvSpPr/>
          <p:nvPr/>
        </p:nvSpPr>
        <p:spPr>
          <a:xfrm>
            <a:off x="285519" y="252578"/>
            <a:ext cx="4204025" cy="4708981"/>
          </a:xfrm>
          <a:prstGeom prst="rect">
            <a:avLst/>
          </a:prstGeom>
        </p:spPr>
        <p:txBody>
          <a:bodyPr wrap="square">
            <a:spAutoFit/>
          </a:bodyPr>
          <a:lstStyle/>
          <a:p>
            <a:r>
              <a:rPr lang="en-US" sz="2000" b="1" dirty="0">
                <a:solidFill>
                  <a:srgbClr val="000000"/>
                </a:solidFill>
              </a:rPr>
              <a:t>1 Thessalonians 5:4-8</a:t>
            </a:r>
            <a:r>
              <a:rPr lang="en-US" sz="2000" baseline="30000" dirty="0">
                <a:solidFill>
                  <a:srgbClr val="000000"/>
                </a:solidFill>
              </a:rPr>
              <a:t> </a:t>
            </a:r>
            <a:endParaRPr lang="en-US" sz="2000" baseline="30000" dirty="0" smtClean="0">
              <a:solidFill>
                <a:srgbClr val="000000"/>
              </a:solidFill>
            </a:endParaRPr>
          </a:p>
          <a:p>
            <a:r>
              <a:rPr lang="en-US" sz="2000" dirty="0" smtClean="0">
                <a:solidFill>
                  <a:srgbClr val="000000"/>
                </a:solidFill>
              </a:rPr>
              <a:t>But </a:t>
            </a:r>
            <a:r>
              <a:rPr lang="en-US" sz="2000" dirty="0">
                <a:solidFill>
                  <a:srgbClr val="000000"/>
                </a:solidFill>
              </a:rPr>
              <a:t>you, brothers and sisters, are not in darkness so that this day should surprise you like a thief. </a:t>
            </a:r>
            <a:r>
              <a:rPr lang="en-US" sz="2000" baseline="30000" dirty="0">
                <a:solidFill>
                  <a:srgbClr val="000000"/>
                </a:solidFill>
              </a:rPr>
              <a:t>5 </a:t>
            </a:r>
            <a:r>
              <a:rPr lang="en-US" sz="2000" dirty="0">
                <a:solidFill>
                  <a:srgbClr val="000000"/>
                </a:solidFill>
              </a:rPr>
              <a:t>You are all children of the light and children of the day. We do not belong to the night or to the darkness. </a:t>
            </a:r>
            <a:r>
              <a:rPr lang="en-US" sz="2000" baseline="30000" dirty="0">
                <a:solidFill>
                  <a:srgbClr val="000000"/>
                </a:solidFill>
              </a:rPr>
              <a:t>6 </a:t>
            </a:r>
            <a:r>
              <a:rPr lang="en-US" sz="2000" dirty="0">
                <a:solidFill>
                  <a:srgbClr val="000000"/>
                </a:solidFill>
              </a:rPr>
              <a:t>So then, let us not be like others, who are asleep, but let us be awake and sober. </a:t>
            </a:r>
            <a:r>
              <a:rPr lang="en-US" sz="2000" baseline="30000" dirty="0">
                <a:solidFill>
                  <a:srgbClr val="000000"/>
                </a:solidFill>
              </a:rPr>
              <a:t>7 </a:t>
            </a:r>
            <a:r>
              <a:rPr lang="en-US" sz="2000" dirty="0">
                <a:solidFill>
                  <a:srgbClr val="000000"/>
                </a:solidFill>
              </a:rPr>
              <a:t>For those who sleep, sleep at night, and those who get drunk, get drunk at night. </a:t>
            </a:r>
            <a:r>
              <a:rPr lang="en-US" sz="2000" baseline="30000" dirty="0">
                <a:solidFill>
                  <a:srgbClr val="000000"/>
                </a:solidFill>
              </a:rPr>
              <a:t>8 </a:t>
            </a:r>
            <a:r>
              <a:rPr lang="en-US" sz="2000" dirty="0">
                <a:solidFill>
                  <a:srgbClr val="000000"/>
                </a:solidFill>
              </a:rPr>
              <a:t>But since we belong to the day, let us be sober, putting on faith and love as a breastplate</a:t>
            </a:r>
            <a:r>
              <a:rPr lang="en-US" sz="2000" dirty="0" smtClean="0">
                <a:solidFill>
                  <a:srgbClr val="000000"/>
                </a:solidFill>
              </a:rPr>
              <a:t>, and </a:t>
            </a:r>
            <a:r>
              <a:rPr lang="en-US" sz="2000" dirty="0">
                <a:solidFill>
                  <a:srgbClr val="000000"/>
                </a:solidFill>
              </a:rPr>
              <a:t>the hope of salvation as a helmet.</a:t>
            </a:r>
            <a:endParaRPr lang="en-US" sz="2000" b="1" dirty="0">
              <a:solidFill>
                <a:srgbClr val="000000"/>
              </a:solidFill>
            </a:endParaRPr>
          </a:p>
        </p:txBody>
      </p:sp>
    </p:spTree>
    <p:extLst>
      <p:ext uri="{BB962C8B-B14F-4D97-AF65-F5344CB8AC3E}">
        <p14:creationId xmlns:p14="http://schemas.microsoft.com/office/powerpoint/2010/main" val="24347406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33"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39" y="0"/>
            <a:ext cx="9144000" cy="5211515"/>
          </a:xfrm>
          <a:prstGeom prst="rect">
            <a:avLst/>
          </a:prstGeom>
        </p:spPr>
      </p:pic>
      <p:sp>
        <p:nvSpPr>
          <p:cNvPr id="2" name="Rectangle 1"/>
          <p:cNvSpPr/>
          <p:nvPr/>
        </p:nvSpPr>
        <p:spPr>
          <a:xfrm>
            <a:off x="19040" y="0"/>
            <a:ext cx="9124960" cy="717119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Dressed, Ready and </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Watching</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smtClean="0">
                <a:solidFill>
                  <a:schemeClr val="bg1"/>
                </a:solidFill>
              </a:rPr>
              <a:t>Hebrews 4:12</a:t>
            </a:r>
            <a:r>
              <a:rPr lang="en-US" sz="4000" dirty="0" smtClean="0">
                <a:solidFill>
                  <a:schemeClr val="bg1"/>
                </a:solidFill>
              </a:rPr>
              <a:t> For the word of God is alive and active. Sharper than any double-edged sword, it penetrates even to dividing soul and spirit, joints and marrow; it judges the thoughts and attitudes of the heart.</a:t>
            </a:r>
            <a:endParaRPr lang="en-US" sz="4000" dirty="0">
              <a:solidFill>
                <a:schemeClr val="bg1"/>
              </a:solidFill>
            </a:endParaRPr>
          </a:p>
        </p:txBody>
      </p:sp>
    </p:spTree>
    <p:extLst>
      <p:ext uri="{BB962C8B-B14F-4D97-AF65-F5344CB8AC3E}">
        <p14:creationId xmlns:p14="http://schemas.microsoft.com/office/powerpoint/2010/main" val="34106649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pic>
        <p:nvPicPr>
          <p:cNvPr id="3" name="Picture 2"/>
          <p:cNvPicPr>
            <a:picLocks noChangeAspect="1"/>
          </p:cNvPicPr>
          <p:nvPr/>
        </p:nvPicPr>
        <p:blipFill>
          <a:blip r:embed="rId2"/>
          <a:stretch>
            <a:fillRect/>
          </a:stretch>
        </p:blipFill>
        <p:spPr>
          <a:xfrm>
            <a:off x="423357" y="551265"/>
            <a:ext cx="3809573" cy="3868700"/>
          </a:xfrm>
          <a:prstGeom prst="rect">
            <a:avLst/>
          </a:prstGeom>
        </p:spPr>
      </p:pic>
      <p:sp>
        <p:nvSpPr>
          <p:cNvPr id="7" name="Rectangle 6"/>
          <p:cNvSpPr/>
          <p:nvPr/>
        </p:nvSpPr>
        <p:spPr>
          <a:xfrm>
            <a:off x="4412626" y="551265"/>
            <a:ext cx="4572000" cy="3970318"/>
          </a:xfrm>
          <a:prstGeom prst="rect">
            <a:avLst/>
          </a:prstGeom>
        </p:spPr>
        <p:txBody>
          <a:bodyPr>
            <a:spAutoFit/>
          </a:bodyPr>
          <a:lstStyle/>
          <a:p>
            <a:r>
              <a:rPr lang="en-US" sz="2800" b="1" dirty="0"/>
              <a:t>Luke 12:35-36</a:t>
            </a:r>
            <a:r>
              <a:rPr lang="en-US" sz="2800" b="1" baseline="30000" dirty="0"/>
              <a:t> </a:t>
            </a:r>
            <a:r>
              <a:rPr lang="en-US" sz="2800" dirty="0"/>
              <a:t>“Be dressed ready for service and keep your lamps burning, </a:t>
            </a:r>
            <a:r>
              <a:rPr lang="en-US" sz="2800" b="1" baseline="30000" dirty="0"/>
              <a:t>36 </a:t>
            </a:r>
            <a:r>
              <a:rPr lang="en-US" sz="2800" dirty="0"/>
              <a:t>like servants waiting for their master to return from a wedding banquet, so that when he comes and knocks they can immediately open the door for him. </a:t>
            </a: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3468" y="331096"/>
            <a:ext cx="7039526" cy="3785652"/>
          </a:xfrm>
          <a:prstGeom prst="rect">
            <a:avLst/>
          </a:prstGeom>
        </p:spPr>
        <p:txBody>
          <a:bodyPr wrap="square">
            <a:spAutoFit/>
          </a:bodyPr>
          <a:lstStyle/>
          <a:p>
            <a:r>
              <a:rPr lang="en-US" sz="4000" b="1" dirty="0" smtClean="0">
                <a:latin typeface="Arial Hebrew Scholar"/>
                <a:cs typeface="Arial Hebrew Scholar"/>
              </a:rPr>
              <a:t>Exodus </a:t>
            </a:r>
            <a:r>
              <a:rPr lang="en-US" sz="4000" b="1" dirty="0">
                <a:latin typeface="Arial Hebrew Scholar"/>
                <a:cs typeface="Arial Hebrew Scholar"/>
              </a:rPr>
              <a:t>12:11</a:t>
            </a:r>
            <a:r>
              <a:rPr lang="en-US" sz="4000" b="1" baseline="30000" dirty="0">
                <a:latin typeface="Arial Hebrew Scholar"/>
                <a:cs typeface="Arial Hebrew Scholar"/>
              </a:rPr>
              <a:t> </a:t>
            </a:r>
            <a:r>
              <a:rPr lang="en-US" sz="4000" dirty="0">
                <a:latin typeface="Arial Hebrew Scholar"/>
                <a:cs typeface="Arial Hebrew Scholar"/>
              </a:rPr>
              <a:t>This is how you are to eat it: with your cloak tucked into your belt, your sandals on your feet and your staff in your hand. Eat it in haste; it is the Lord’s Passover.</a:t>
            </a:r>
            <a:endParaRPr lang="en-US" sz="4000" b="1" dirty="0">
              <a:latin typeface="Arial Hebrew Scholar"/>
              <a:cs typeface="Arial Hebrew Scholar"/>
            </a:endParaRPr>
          </a:p>
        </p:txBody>
      </p:sp>
    </p:spTree>
    <p:extLst>
      <p:ext uri="{BB962C8B-B14F-4D97-AF65-F5344CB8AC3E}">
        <p14:creationId xmlns:p14="http://schemas.microsoft.com/office/powerpoint/2010/main" val="35194901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143500"/>
          </a:xfrm>
          <a:prstGeom prst="rect">
            <a:avLst/>
          </a:prstGeom>
        </p:spPr>
      </p:pic>
      <p:sp>
        <p:nvSpPr>
          <p:cNvPr id="6" name="Rectangle 5"/>
          <p:cNvSpPr/>
          <p:nvPr/>
        </p:nvSpPr>
        <p:spPr>
          <a:xfrm>
            <a:off x="5227956" y="167397"/>
            <a:ext cx="3825587" cy="4708981"/>
          </a:xfrm>
          <a:prstGeom prst="rect">
            <a:avLst/>
          </a:prstGeom>
        </p:spPr>
        <p:txBody>
          <a:bodyPr wrap="square">
            <a:spAutoFit/>
          </a:bodyPr>
          <a:lstStyle/>
          <a:p>
            <a:endParaRPr lang="en-US" sz="2000" b="1" dirty="0" smtClean="0">
              <a:solidFill>
                <a:srgbClr val="000000"/>
              </a:solidFill>
            </a:endParaRPr>
          </a:p>
          <a:p>
            <a:endParaRPr lang="en-US" sz="2000" b="1" dirty="0">
              <a:solidFill>
                <a:srgbClr val="000000"/>
              </a:solidFill>
            </a:endParaRPr>
          </a:p>
          <a:p>
            <a:endParaRPr lang="en-US" sz="2000" b="1" dirty="0" smtClean="0">
              <a:solidFill>
                <a:srgbClr val="000000"/>
              </a:solidFill>
            </a:endParaRPr>
          </a:p>
          <a:p>
            <a:endParaRPr lang="en-US" sz="2000" b="1" dirty="0">
              <a:solidFill>
                <a:srgbClr val="000000"/>
              </a:solidFill>
            </a:endParaRPr>
          </a:p>
          <a:p>
            <a:r>
              <a:rPr lang="en-US" sz="2000" b="1" dirty="0" smtClean="0">
                <a:solidFill>
                  <a:srgbClr val="000000"/>
                </a:solidFill>
              </a:rPr>
              <a:t>Luke </a:t>
            </a:r>
            <a:r>
              <a:rPr lang="en-US" sz="2000" b="1" dirty="0">
                <a:solidFill>
                  <a:srgbClr val="000000"/>
                </a:solidFill>
              </a:rPr>
              <a:t>12:37-38</a:t>
            </a:r>
            <a:r>
              <a:rPr lang="en-US" sz="2000" b="1" baseline="30000" dirty="0">
                <a:solidFill>
                  <a:srgbClr val="000000"/>
                </a:solidFill>
              </a:rPr>
              <a:t>  </a:t>
            </a:r>
            <a:r>
              <a:rPr lang="en-US" sz="2000" b="1" dirty="0">
                <a:solidFill>
                  <a:srgbClr val="000000"/>
                </a:solidFill>
              </a:rPr>
              <a:t>It will be good for those servants whose master finds them watching when he comes. Truly I tell you, he will dress himself to serve, will have them recline at the table and will come and wait on them. </a:t>
            </a:r>
            <a:r>
              <a:rPr lang="en-US" sz="2000" b="1" baseline="30000" dirty="0">
                <a:solidFill>
                  <a:srgbClr val="000000"/>
                </a:solidFill>
              </a:rPr>
              <a:t>38 </a:t>
            </a:r>
            <a:r>
              <a:rPr lang="en-US" sz="2000" b="1" dirty="0">
                <a:solidFill>
                  <a:srgbClr val="000000"/>
                </a:solidFill>
              </a:rPr>
              <a:t>It will be good for those servants whose master finds them ready, even if he comes in the middle of the night or toward daybreak. </a:t>
            </a:r>
          </a:p>
        </p:txBody>
      </p:sp>
    </p:spTree>
    <p:extLst>
      <p:ext uri="{BB962C8B-B14F-4D97-AF65-F5344CB8AC3E}">
        <p14:creationId xmlns:p14="http://schemas.microsoft.com/office/powerpoint/2010/main" val="38589253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8764" y="0"/>
            <a:ext cx="8988933" cy="5143500"/>
          </a:xfrm>
          <a:prstGeom prst="rect">
            <a:avLst/>
          </a:prstGeom>
        </p:spPr>
      </p:pic>
      <p:sp>
        <p:nvSpPr>
          <p:cNvPr id="5" name="Rectangle 4"/>
          <p:cNvSpPr/>
          <p:nvPr/>
        </p:nvSpPr>
        <p:spPr>
          <a:xfrm>
            <a:off x="356283" y="489839"/>
            <a:ext cx="5078429" cy="3785652"/>
          </a:xfrm>
          <a:prstGeom prst="rect">
            <a:avLst/>
          </a:prstGeom>
        </p:spPr>
        <p:txBody>
          <a:bodyPr wrap="square">
            <a:spAutoFit/>
          </a:bodyPr>
          <a:lstStyle/>
          <a:p>
            <a:r>
              <a:rPr lang="en-US" sz="2400" b="1" dirty="0"/>
              <a:t>John13:12-14</a:t>
            </a:r>
            <a:r>
              <a:rPr lang="en-US" sz="2400" b="1" baseline="30000" dirty="0"/>
              <a:t> </a:t>
            </a:r>
            <a:r>
              <a:rPr lang="en-US" sz="2400" dirty="0"/>
              <a:t>When he had finished washing their feet, he put on his clothes and returned to his place. “Do you understand what I have done for you?” he asked them. </a:t>
            </a:r>
            <a:r>
              <a:rPr lang="en-US" sz="2400" baseline="30000" dirty="0"/>
              <a:t>13 </a:t>
            </a:r>
            <a:r>
              <a:rPr lang="en-US" sz="2400" dirty="0"/>
              <a:t>“You call me ‘Teacher’ and ‘Lord,’ and rightly so, for that is what I am. </a:t>
            </a:r>
            <a:r>
              <a:rPr lang="en-US" sz="2400" baseline="30000" dirty="0"/>
              <a:t>14 </a:t>
            </a:r>
            <a:r>
              <a:rPr lang="en-US" sz="2400" dirty="0"/>
              <a:t>Now that I, your Lord and Teacher, have washed your feet, you also should wash one another’s feet.</a:t>
            </a:r>
            <a:endParaRPr lang="en-US" sz="2400" b="1"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8877" y="300432"/>
            <a:ext cx="7866546" cy="4524316"/>
          </a:xfrm>
          <a:prstGeom prst="rect">
            <a:avLst/>
          </a:prstGeom>
        </p:spPr>
        <p:txBody>
          <a:bodyPr wrap="square">
            <a:spAutoFit/>
          </a:bodyPr>
          <a:lstStyle/>
          <a:p>
            <a:pPr algn="ctr"/>
            <a:r>
              <a:rPr lang="en-US" sz="3600" b="1" dirty="0"/>
              <a:t>Luke 12:39-40</a:t>
            </a:r>
            <a:r>
              <a:rPr lang="en-US" sz="3600" b="1" baseline="30000" dirty="0"/>
              <a:t> </a:t>
            </a:r>
            <a:endParaRPr lang="en-US" sz="3600" b="1" baseline="30000" dirty="0"/>
          </a:p>
          <a:p>
            <a:r>
              <a:rPr lang="en-US" sz="3600" b="1" baseline="30000" dirty="0"/>
              <a:t> </a:t>
            </a:r>
            <a:r>
              <a:rPr lang="en-US" sz="3600" dirty="0" smtClean="0"/>
              <a:t>But </a:t>
            </a:r>
            <a:r>
              <a:rPr lang="en-US" sz="3600" dirty="0"/>
              <a:t>understand this: If the owner of the house had known at what hour the thief was coming, he would not have let his house be broken into. </a:t>
            </a:r>
            <a:r>
              <a:rPr lang="en-US" sz="3600" b="1" baseline="30000" dirty="0"/>
              <a:t>40 </a:t>
            </a:r>
            <a:r>
              <a:rPr lang="en-US" sz="3600" dirty="0"/>
              <a:t>You also must </a:t>
            </a:r>
            <a:r>
              <a:rPr lang="en-US" sz="3600" dirty="0" smtClean="0"/>
              <a:t>be ready</a:t>
            </a:r>
            <a:r>
              <a:rPr lang="en-US" sz="3600" dirty="0"/>
              <a:t>, because the Son of Man will come at an hour when you do not expect him.</a:t>
            </a:r>
          </a:p>
        </p:txBody>
      </p:sp>
    </p:spTree>
    <p:extLst>
      <p:ext uri="{BB962C8B-B14F-4D97-AF65-F5344CB8AC3E}">
        <p14:creationId xmlns:p14="http://schemas.microsoft.com/office/powerpoint/2010/main" val="8081596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909" y="236256"/>
            <a:ext cx="8614805" cy="5078313"/>
          </a:xfrm>
          <a:prstGeom prst="rect">
            <a:avLst/>
          </a:prstGeom>
        </p:spPr>
        <p:txBody>
          <a:bodyPr wrap="square">
            <a:spAutoFit/>
          </a:bodyPr>
          <a:lstStyle/>
          <a:p>
            <a:pPr algn="ctr"/>
            <a:r>
              <a:rPr lang="en-US" sz="5400" b="1" dirty="0"/>
              <a:t>Isaiah 2:11</a:t>
            </a:r>
            <a:r>
              <a:rPr lang="en-US" sz="5400" b="1" baseline="30000" dirty="0"/>
              <a:t>  </a:t>
            </a:r>
            <a:r>
              <a:rPr lang="en-US" sz="5400" dirty="0" smtClean="0"/>
              <a:t>The </a:t>
            </a:r>
            <a:r>
              <a:rPr lang="en-US" sz="5400" dirty="0"/>
              <a:t>eyes of the arrogant will be humbled and human pride brought low; the Lord alone will be exalted in that day. </a:t>
            </a:r>
            <a:endParaRPr lang="en-US" sz="5400" b="1" dirty="0"/>
          </a:p>
          <a:p>
            <a:r>
              <a:rPr lang="en-US" sz="5400" dirty="0"/>
              <a:t> </a:t>
            </a:r>
          </a:p>
        </p:txBody>
      </p:sp>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5261</TotalTime>
  <Words>171</Words>
  <Application>Microsoft Macintosh PowerPoint</Application>
  <PresentationFormat>On-screen Show (16:9)</PresentationFormat>
  <Paragraphs>47</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270</cp:revision>
  <dcterms:created xsi:type="dcterms:W3CDTF">2016-08-27T22:55:59Z</dcterms:created>
  <dcterms:modified xsi:type="dcterms:W3CDTF">2017-09-03T04:14:36Z</dcterms:modified>
</cp:coreProperties>
</file>