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9" r:id="rId2"/>
    <p:sldId id="279" r:id="rId3"/>
    <p:sldId id="292" r:id="rId4"/>
    <p:sldId id="300" r:id="rId5"/>
    <p:sldId id="317" r:id="rId6"/>
    <p:sldId id="303" r:id="rId7"/>
    <p:sldId id="302" r:id="rId8"/>
    <p:sldId id="313" r:id="rId9"/>
    <p:sldId id="305" r:id="rId10"/>
    <p:sldId id="306" r:id="rId11"/>
    <p:sldId id="323" r:id="rId12"/>
    <p:sldId id="324" r:id="rId13"/>
    <p:sldId id="325" r:id="rId14"/>
    <p:sldId id="310" r:id="rId15"/>
    <p:sldId id="326" r:id="rId16"/>
    <p:sldId id="329" r:id="rId17"/>
    <p:sldId id="328"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8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6/17/17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6/17/17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4"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755" y="0"/>
            <a:ext cx="8713260" cy="5143500"/>
          </a:xfrm>
          <a:prstGeom prst="rect">
            <a:avLst/>
          </a:prstGeom>
        </p:spPr>
      </p:pic>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82" y="127973"/>
            <a:ext cx="8841252" cy="5016757"/>
          </a:xfrm>
          <a:prstGeom prst="rect">
            <a:avLst/>
          </a:prstGeom>
        </p:spPr>
        <p:txBody>
          <a:bodyPr wrap="square">
            <a:spAutoFit/>
          </a:bodyPr>
          <a:lstStyle/>
          <a:p>
            <a:r>
              <a:rPr lang="en-US" sz="3200" b="1" dirty="0">
                <a:latin typeface="Arial Hebrew Scholar"/>
                <a:cs typeface="Arial Hebrew Scholar"/>
              </a:rPr>
              <a:t>Ephesians 4:14-16</a:t>
            </a:r>
            <a:r>
              <a:rPr lang="en-US" sz="3200" b="1" baseline="30000" dirty="0">
                <a:latin typeface="Arial Hebrew Scholar"/>
                <a:cs typeface="Arial Hebrew Scholar"/>
              </a:rPr>
              <a:t> </a:t>
            </a:r>
            <a:r>
              <a:rPr lang="en-US" sz="3200" dirty="0">
                <a:latin typeface="Arial Hebrew Scholar"/>
                <a:cs typeface="Arial Hebrew Scholar"/>
              </a:rPr>
              <a:t>Then we will no longer be infants, tossed back and forth by the waves, and blown here and there by every wind of teaching and by the cunning and craftiness of people in their deceitful scheming. </a:t>
            </a:r>
            <a:r>
              <a:rPr lang="en-US" sz="3200" baseline="30000" dirty="0">
                <a:latin typeface="Arial Hebrew Scholar"/>
                <a:cs typeface="Arial Hebrew Scholar"/>
              </a:rPr>
              <a:t>15 </a:t>
            </a:r>
            <a:r>
              <a:rPr lang="en-US" sz="3200" dirty="0">
                <a:latin typeface="Arial Hebrew Scholar"/>
                <a:cs typeface="Arial Hebrew Scholar"/>
              </a:rPr>
              <a:t>Instead, speaking the truth in love, we will grow to become in every respect the mature body of him who is the head, that is, Christ. </a:t>
            </a:r>
            <a:r>
              <a:rPr lang="en-US" sz="3200" baseline="30000" dirty="0">
                <a:latin typeface="Arial Hebrew Scholar"/>
                <a:cs typeface="Arial Hebrew Scholar"/>
              </a:rPr>
              <a:t>16 </a:t>
            </a:r>
            <a:r>
              <a:rPr lang="en-US" sz="3200" dirty="0">
                <a:latin typeface="Arial Hebrew Scholar"/>
                <a:cs typeface="Arial Hebrew Scholar"/>
              </a:rPr>
              <a:t>From him the whole body, joined and held together by every supporting ligament, grows and builds itself up in love, as each part does its work.</a:t>
            </a:r>
            <a:endParaRPr lang="en-US" sz="3200" b="1" dirty="0">
              <a:latin typeface="Arial Hebrew Scholar"/>
              <a:cs typeface="Arial Hebrew Scholar"/>
            </a:endParaRP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46" y="127972"/>
            <a:ext cx="9025854" cy="5816978"/>
          </a:xfrm>
          <a:prstGeom prst="rect">
            <a:avLst/>
          </a:prstGeom>
        </p:spPr>
        <p:txBody>
          <a:bodyPr wrap="square">
            <a:spAutoFit/>
          </a:bodyPr>
          <a:lstStyle/>
          <a:p>
            <a:r>
              <a:rPr lang="en-US" sz="3600" b="1" dirty="0">
                <a:latin typeface="Arial Hebrew Scholar"/>
                <a:cs typeface="Arial Hebrew Scholar"/>
              </a:rPr>
              <a:t>2 Peter 3:17-18</a:t>
            </a:r>
            <a:r>
              <a:rPr lang="en-US" sz="3600" b="1" baseline="30000" dirty="0">
                <a:latin typeface="Arial Hebrew Scholar"/>
                <a:cs typeface="Arial Hebrew Scholar"/>
              </a:rPr>
              <a:t> </a:t>
            </a:r>
            <a:endParaRPr lang="en-US" sz="3600" b="1" baseline="30000" dirty="0" smtClean="0">
              <a:latin typeface="Arial Hebrew Scholar"/>
              <a:cs typeface="Arial Hebrew Scholar"/>
            </a:endParaRPr>
          </a:p>
          <a:p>
            <a:r>
              <a:rPr lang="en-US" sz="3600" dirty="0" smtClean="0">
                <a:latin typeface="Arial Hebrew Scholar"/>
                <a:cs typeface="Arial Hebrew Scholar"/>
              </a:rPr>
              <a:t>Therefore</a:t>
            </a:r>
            <a:r>
              <a:rPr lang="en-US" sz="3600" dirty="0">
                <a:latin typeface="Arial Hebrew Scholar"/>
                <a:cs typeface="Arial Hebrew Scholar"/>
              </a:rPr>
              <a:t>, dear friends, since you have been forewarned, be on your guard so that you may not be carried away by the error of the lawless and fall from your secure position. </a:t>
            </a:r>
            <a:r>
              <a:rPr lang="en-US" sz="3600" baseline="30000" dirty="0">
                <a:latin typeface="Arial Hebrew Scholar"/>
                <a:cs typeface="Arial Hebrew Scholar"/>
              </a:rPr>
              <a:t>18 </a:t>
            </a:r>
            <a:r>
              <a:rPr lang="en-US" sz="3600" dirty="0">
                <a:latin typeface="Arial Hebrew Scholar"/>
                <a:cs typeface="Arial Hebrew Scholar"/>
              </a:rPr>
              <a:t>But grow in the grace and knowledge of our Lord and Savior Jesus Christ. To him be glory both now and forever! Amen.</a:t>
            </a:r>
            <a:endParaRPr lang="en-US" sz="3600" b="1" dirty="0">
              <a:latin typeface="Arial Hebrew Scholar"/>
              <a:cs typeface="Arial Hebrew Scholar"/>
            </a:endParaRPr>
          </a:p>
          <a:p>
            <a:r>
              <a:rPr lang="en-US" sz="4800" dirty="0"/>
              <a:t> </a:t>
            </a:r>
            <a:endParaRPr lang="en-US" sz="4800" b="1" dirty="0"/>
          </a:p>
        </p:txBody>
      </p:sp>
    </p:spTree>
    <p:extLst>
      <p:ext uri="{BB962C8B-B14F-4D97-AF65-F5344CB8AC3E}">
        <p14:creationId xmlns:p14="http://schemas.microsoft.com/office/powerpoint/2010/main" val="1430408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55" y="88597"/>
            <a:ext cx="8880633" cy="5663088"/>
          </a:xfrm>
          <a:prstGeom prst="rect">
            <a:avLst/>
          </a:prstGeom>
        </p:spPr>
        <p:txBody>
          <a:bodyPr wrap="square">
            <a:spAutoFit/>
          </a:bodyPr>
          <a:lstStyle/>
          <a:p>
            <a:r>
              <a:rPr lang="en-US" sz="4400" b="1" dirty="0">
                <a:latin typeface="Arial Hebrew Scholar"/>
                <a:cs typeface="Arial Hebrew Scholar"/>
              </a:rPr>
              <a:t>Luke 9:23-24</a:t>
            </a:r>
            <a:r>
              <a:rPr lang="en-US" sz="4400" b="1" baseline="30000" dirty="0">
                <a:latin typeface="Arial Hebrew Scholar"/>
                <a:cs typeface="Arial Hebrew Scholar"/>
              </a:rPr>
              <a:t> </a:t>
            </a:r>
            <a:r>
              <a:rPr lang="en-US" sz="4400" dirty="0">
                <a:latin typeface="Arial Hebrew Scholar"/>
                <a:cs typeface="Arial Hebrew Scholar"/>
              </a:rPr>
              <a:t>Then he said to them all: “Whoever wants to be my disciple must deny themselves and take up their cross daily and follow me. </a:t>
            </a:r>
            <a:r>
              <a:rPr lang="en-US" sz="4400" baseline="30000" dirty="0">
                <a:latin typeface="Arial Hebrew Scholar"/>
                <a:cs typeface="Arial Hebrew Scholar"/>
              </a:rPr>
              <a:t>24 </a:t>
            </a:r>
            <a:r>
              <a:rPr lang="en-US" sz="4400" dirty="0">
                <a:latin typeface="Arial Hebrew Scholar"/>
                <a:cs typeface="Arial Hebrew Scholar"/>
              </a:rPr>
              <a:t>For whoever wants to save their life will lose it, but whoever loses their life for me will save it.</a:t>
            </a:r>
            <a:endParaRPr lang="en-US" sz="4400" b="1" dirty="0">
              <a:latin typeface="Arial Hebrew Scholar"/>
              <a:cs typeface="Arial Hebrew Scholar"/>
            </a:endParaRPr>
          </a:p>
          <a:p>
            <a:r>
              <a:rPr lang="en-US" sz="5400" dirty="0"/>
              <a:t> </a:t>
            </a:r>
            <a:endParaRPr lang="en-US" sz="5400" b="1" dirty="0"/>
          </a:p>
        </p:txBody>
      </p:sp>
    </p:spTree>
    <p:extLst>
      <p:ext uri="{BB962C8B-B14F-4D97-AF65-F5344CB8AC3E}">
        <p14:creationId xmlns:p14="http://schemas.microsoft.com/office/powerpoint/2010/main" val="435283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808"/>
            <a:ext cx="9144000" cy="5215780"/>
          </a:xfrm>
          <a:prstGeom prst="rect">
            <a:avLst/>
          </a:prstGeom>
        </p:spPr>
      </p:pic>
      <p:sp>
        <p:nvSpPr>
          <p:cNvPr id="3" name="Rectangle 2"/>
          <p:cNvSpPr/>
          <p:nvPr/>
        </p:nvSpPr>
        <p:spPr>
          <a:xfrm>
            <a:off x="541503" y="790304"/>
            <a:ext cx="8142220" cy="6247864"/>
          </a:xfrm>
          <a:prstGeom prst="rect">
            <a:avLst/>
          </a:prstGeom>
        </p:spPr>
        <p:txBody>
          <a:bodyPr wrap="square">
            <a:spAutoFit/>
          </a:bodyPr>
          <a:lstStyle/>
          <a:p>
            <a:r>
              <a:rPr lang="en-US" sz="7200" b="1" baseline="30000" dirty="0">
                <a:solidFill>
                  <a:schemeClr val="bg1">
                    <a:lumMod val="65000"/>
                    <a:lumOff val="35000"/>
                  </a:schemeClr>
                </a:solidFill>
              </a:rPr>
              <a:t> </a:t>
            </a:r>
            <a:r>
              <a:rPr lang="en-US" sz="7200" dirty="0">
                <a:solidFill>
                  <a:schemeClr val="bg1">
                    <a:lumMod val="65000"/>
                    <a:lumOff val="35000"/>
                  </a:schemeClr>
                </a:solidFill>
              </a:rPr>
              <a:t>He must become greater; I must become less.</a:t>
            </a:r>
            <a:r>
              <a:rPr lang="en-US" sz="7200" dirty="0" smtClean="0">
                <a:solidFill>
                  <a:schemeClr val="bg1">
                    <a:lumMod val="65000"/>
                    <a:lumOff val="35000"/>
                  </a:schemeClr>
                </a:solidFill>
              </a:rPr>
              <a:t>”</a:t>
            </a:r>
            <a:r>
              <a:rPr lang="en-US" sz="7200" b="1" dirty="0">
                <a:solidFill>
                  <a:schemeClr val="bg1">
                    <a:lumMod val="65000"/>
                    <a:lumOff val="35000"/>
                  </a:schemeClr>
                </a:solidFill>
              </a:rPr>
              <a:t> </a:t>
            </a:r>
            <a:r>
              <a:rPr lang="en-US" sz="4800" b="1" dirty="0">
                <a:solidFill>
                  <a:schemeClr val="bg1">
                    <a:lumMod val="65000"/>
                    <a:lumOff val="35000"/>
                  </a:schemeClr>
                </a:solidFill>
              </a:rPr>
              <a:t>John 3:30 </a:t>
            </a:r>
            <a:endParaRPr lang="en-US" sz="4800" b="1" dirty="0">
              <a:solidFill>
                <a:schemeClr val="bg1">
                  <a:lumMod val="65000"/>
                  <a:lumOff val="35000"/>
                </a:schemeClr>
              </a:solidFill>
            </a:endParaRPr>
          </a:p>
          <a:p>
            <a:r>
              <a:rPr lang="en-US" sz="4400" dirty="0">
                <a:solidFill>
                  <a:schemeClr val="bg1">
                    <a:lumMod val="85000"/>
                    <a:lumOff val="15000"/>
                  </a:schemeClr>
                </a:solidFill>
              </a:rPr>
              <a:t> </a:t>
            </a:r>
          </a:p>
          <a:p>
            <a:r>
              <a:rPr lang="en-US" sz="4400" dirty="0" smtClean="0">
                <a:solidFill>
                  <a:schemeClr val="bg1">
                    <a:lumMod val="65000"/>
                    <a:lumOff val="35000"/>
                  </a:schemeClr>
                </a:solidFill>
              </a:rPr>
              <a:t>.</a:t>
            </a:r>
            <a:endParaRPr lang="en-US" sz="4400" dirty="0">
              <a:solidFill>
                <a:schemeClr val="bg1">
                  <a:lumMod val="65000"/>
                  <a:lumOff val="35000"/>
                </a:schemeClr>
              </a:solidFill>
            </a:endParaRPr>
          </a:p>
          <a:p>
            <a:r>
              <a:rPr lang="en-US" sz="4800" b="1" dirty="0"/>
              <a:t> </a:t>
            </a:r>
          </a:p>
          <a:p>
            <a:r>
              <a:rPr lang="en-US" sz="4800" b="1" dirty="0">
                <a:solidFill>
                  <a:schemeClr val="bg1">
                    <a:lumMod val="85000"/>
                    <a:lumOff val="15000"/>
                  </a:schemeClr>
                </a:solidFill>
              </a:rPr>
              <a:t> </a:t>
            </a:r>
            <a:endParaRPr lang="en-US" sz="4800" dirty="0">
              <a:solidFill>
                <a:schemeClr val="bg1">
                  <a:lumMod val="85000"/>
                  <a:lumOff val="15000"/>
                </a:schemeClr>
              </a:solidFill>
            </a:endParaRP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373" y="167348"/>
            <a:ext cx="8762488" cy="5509200"/>
          </a:xfrm>
          <a:prstGeom prst="rect">
            <a:avLst/>
          </a:prstGeom>
        </p:spPr>
        <p:txBody>
          <a:bodyPr wrap="square">
            <a:spAutoFit/>
          </a:bodyPr>
          <a:lstStyle/>
          <a:p>
            <a:r>
              <a:rPr lang="en-US" sz="3200" b="1" dirty="0">
                <a:latin typeface="Arial Hebrew Scholar"/>
                <a:cs typeface="Arial Hebrew Scholar"/>
              </a:rPr>
              <a:t>Philippians 2:6-9</a:t>
            </a:r>
            <a:r>
              <a:rPr lang="en-US" sz="3200" dirty="0">
                <a:latin typeface="Arial Hebrew Scholar"/>
                <a:cs typeface="Arial Hebrew Scholar"/>
              </a:rPr>
              <a:t> </a:t>
            </a:r>
            <a:endParaRPr lang="en-US" sz="3200" dirty="0" smtClean="0">
              <a:latin typeface="Arial Hebrew Scholar"/>
              <a:cs typeface="Arial Hebrew Scholar"/>
            </a:endParaRPr>
          </a:p>
          <a:p>
            <a:r>
              <a:rPr lang="en-US" sz="3200" dirty="0" smtClean="0">
                <a:latin typeface="Arial Hebrew Scholar"/>
                <a:cs typeface="Arial Hebrew Scholar"/>
              </a:rPr>
              <a:t>Who</a:t>
            </a:r>
            <a:r>
              <a:rPr lang="en-US" sz="3200" dirty="0">
                <a:latin typeface="Arial Hebrew Scholar"/>
                <a:cs typeface="Arial Hebrew Scholar"/>
              </a:rPr>
              <a:t>, being in very nature God did not consider equality with God something to be used to his own advantage; </a:t>
            </a:r>
            <a:r>
              <a:rPr lang="en-US" sz="3200" baseline="30000" dirty="0">
                <a:latin typeface="Arial Hebrew Scholar"/>
                <a:cs typeface="Arial Hebrew Scholar"/>
              </a:rPr>
              <a:t>7 </a:t>
            </a:r>
            <a:r>
              <a:rPr lang="en-US" sz="3200" dirty="0">
                <a:latin typeface="Arial Hebrew Scholar"/>
                <a:cs typeface="Arial Hebrew Scholar"/>
              </a:rPr>
              <a:t>rather, he made himself nothing by taking the very nature of a servant, being made in human likeness</a:t>
            </a:r>
            <a:r>
              <a:rPr lang="en-US" sz="3200" dirty="0" smtClean="0">
                <a:latin typeface="Arial Hebrew Scholar"/>
                <a:cs typeface="Arial Hebrew Scholar"/>
              </a:rPr>
              <a:t>.</a:t>
            </a:r>
            <a:r>
              <a:rPr lang="en-US" sz="3200" baseline="30000" dirty="0" smtClean="0">
                <a:latin typeface="Arial Hebrew Scholar"/>
                <a:cs typeface="Arial Hebrew Scholar"/>
              </a:rPr>
              <a:t>8</a:t>
            </a:r>
            <a:r>
              <a:rPr lang="en-US" sz="3200" baseline="30000" dirty="0">
                <a:latin typeface="Arial Hebrew Scholar"/>
                <a:cs typeface="Arial Hebrew Scholar"/>
              </a:rPr>
              <a:t> </a:t>
            </a:r>
            <a:r>
              <a:rPr lang="en-US" sz="3200" dirty="0">
                <a:latin typeface="Arial Hebrew Scholar"/>
                <a:cs typeface="Arial Hebrew Scholar"/>
              </a:rPr>
              <a:t>And being found in appearance as a man, he humbled himself by becoming obedient to death— even death on a cross! </a:t>
            </a:r>
            <a:r>
              <a:rPr lang="en-US" sz="3200" baseline="30000" dirty="0">
                <a:latin typeface="Arial Hebrew Scholar"/>
                <a:cs typeface="Arial Hebrew Scholar"/>
              </a:rPr>
              <a:t>9 </a:t>
            </a:r>
            <a:r>
              <a:rPr lang="en-US" sz="3200" dirty="0">
                <a:latin typeface="Arial Hebrew Scholar"/>
                <a:cs typeface="Arial Hebrew Scholar"/>
              </a:rPr>
              <a:t>Therefore God exalted him to the highest place and gave him the name that is above every name,</a:t>
            </a:r>
            <a:endParaRPr lang="en-US" sz="3200" b="1" dirty="0">
              <a:latin typeface="Arial Hebrew Scholar"/>
              <a:cs typeface="Arial Hebrew Scholar"/>
            </a:endParaRPr>
          </a:p>
          <a:p>
            <a:r>
              <a:rPr lang="en-US" sz="3200" dirty="0">
                <a:latin typeface="Arial Hebrew Scholar"/>
                <a:cs typeface="Arial Hebrew Scholar"/>
              </a:rPr>
              <a:t> </a:t>
            </a:r>
            <a:endParaRPr lang="en-US" sz="3200" b="1" dirty="0">
              <a:latin typeface="Arial Hebrew Scholar"/>
              <a:cs typeface="Arial Hebrew Scholar"/>
            </a:endParaRPr>
          </a:p>
        </p:txBody>
      </p:sp>
    </p:spTree>
    <p:extLst>
      <p:ext uri="{BB962C8B-B14F-4D97-AF65-F5344CB8AC3E}">
        <p14:creationId xmlns:p14="http://schemas.microsoft.com/office/powerpoint/2010/main" val="746823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64" y="118128"/>
            <a:ext cx="8929860" cy="5078314"/>
          </a:xfrm>
          <a:prstGeom prst="rect">
            <a:avLst/>
          </a:prstGeom>
        </p:spPr>
        <p:txBody>
          <a:bodyPr wrap="square">
            <a:spAutoFit/>
          </a:bodyPr>
          <a:lstStyle/>
          <a:p>
            <a:r>
              <a:rPr lang="en-US" sz="2800" b="1" dirty="0">
                <a:latin typeface="Arial Hebrew Scholar"/>
                <a:cs typeface="Arial Hebrew Scholar"/>
              </a:rPr>
              <a:t>Romans 13:12</a:t>
            </a:r>
            <a:r>
              <a:rPr lang="en-US" sz="3600" b="1" baseline="30000" dirty="0">
                <a:latin typeface="Arial Hebrew Scholar"/>
                <a:cs typeface="Arial Hebrew Scholar"/>
              </a:rPr>
              <a:t> </a:t>
            </a:r>
            <a:r>
              <a:rPr lang="en-US" sz="3600" dirty="0">
                <a:latin typeface="Arial Hebrew Scholar"/>
                <a:cs typeface="Arial Hebrew Scholar"/>
              </a:rPr>
              <a:t>The night is nearly over; the day is almost here. So let us put aside the deeds of darkness and put on the armor of light.</a:t>
            </a:r>
            <a:endParaRPr lang="en-US" sz="3600" b="1" dirty="0">
              <a:latin typeface="Arial Hebrew Scholar"/>
              <a:cs typeface="Arial Hebrew Scholar"/>
            </a:endParaRPr>
          </a:p>
          <a:p>
            <a:endParaRPr lang="en-US" b="1" dirty="0" smtClean="0"/>
          </a:p>
          <a:p>
            <a:endParaRPr lang="en-US" b="1" dirty="0"/>
          </a:p>
          <a:p>
            <a:r>
              <a:rPr lang="en-US" sz="3600" dirty="0" smtClean="0">
                <a:latin typeface="American Typewriter"/>
                <a:cs typeface="American Typewriter"/>
              </a:rPr>
              <a:t>The </a:t>
            </a:r>
            <a:r>
              <a:rPr lang="en-US" sz="3600" dirty="0">
                <a:latin typeface="American Typewriter"/>
                <a:cs typeface="American Typewriter"/>
              </a:rPr>
              <a:t>night is almost gone; the day of salvation will soon be here. So remove your dark deeds like dirty clothes, and put on the shining armor of right living</a:t>
            </a:r>
            <a:r>
              <a:rPr lang="en-US" sz="3600" dirty="0" smtClean="0">
                <a:latin typeface="American Typewriter"/>
                <a:cs typeface="American Typewriter"/>
              </a:rPr>
              <a:t>.</a:t>
            </a:r>
            <a:r>
              <a:rPr lang="en-US" sz="3600" dirty="0">
                <a:latin typeface="American Typewriter"/>
                <a:cs typeface="American Typewriter"/>
              </a:rPr>
              <a:t> </a:t>
            </a:r>
            <a:r>
              <a:rPr lang="en-US" sz="3600" dirty="0" smtClean="0">
                <a:latin typeface="American Typewriter"/>
                <a:cs typeface="American Typewriter"/>
              </a:rPr>
              <a:t>        												</a:t>
            </a:r>
            <a:r>
              <a:rPr lang="en-US" sz="2400" dirty="0" smtClean="0">
                <a:latin typeface="American Typewriter"/>
                <a:cs typeface="American Typewriter"/>
              </a:rPr>
              <a:t>Romans </a:t>
            </a:r>
            <a:r>
              <a:rPr lang="en-US" sz="2400" dirty="0">
                <a:latin typeface="American Typewriter"/>
                <a:cs typeface="American Typewriter"/>
              </a:rPr>
              <a:t>13:12</a:t>
            </a:r>
            <a:r>
              <a:rPr lang="en-US" sz="2400" b="1" baseline="30000" dirty="0">
                <a:latin typeface="American Typewriter"/>
                <a:cs typeface="American Typewriter"/>
              </a:rPr>
              <a:t> </a:t>
            </a:r>
            <a:r>
              <a:rPr lang="en-US" sz="2400" dirty="0">
                <a:latin typeface="American Typewriter"/>
                <a:cs typeface="American Typewriter"/>
              </a:rPr>
              <a:t> (NLT) </a:t>
            </a:r>
            <a:endParaRPr lang="en-US" sz="2400" b="1" dirty="0">
              <a:latin typeface="American Typewriter"/>
              <a:cs typeface="American Typewriter"/>
            </a:endParaRPr>
          </a:p>
        </p:txBody>
      </p:sp>
    </p:spTree>
    <p:extLst>
      <p:ext uri="{BB962C8B-B14F-4D97-AF65-F5344CB8AC3E}">
        <p14:creationId xmlns:p14="http://schemas.microsoft.com/office/powerpoint/2010/main" val="28370757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099833"/>
            <a:ext cx="9144000" cy="2032000"/>
          </a:xfrm>
          <a:prstGeom prst="rect">
            <a:avLst/>
          </a:prstGeom>
        </p:spPr>
      </p:pic>
      <p:sp>
        <p:nvSpPr>
          <p:cNvPr id="5" name="Rectangle 4"/>
          <p:cNvSpPr/>
          <p:nvPr/>
        </p:nvSpPr>
        <p:spPr>
          <a:xfrm>
            <a:off x="78763" y="88597"/>
            <a:ext cx="8959397" cy="4678204"/>
          </a:xfrm>
          <a:prstGeom prst="rect">
            <a:avLst/>
          </a:prstGeom>
        </p:spPr>
        <p:txBody>
          <a:bodyPr wrap="square">
            <a:spAutoFit/>
          </a:bodyPr>
          <a:lstStyle/>
          <a:p>
            <a:r>
              <a:rPr lang="en-US" sz="2800" dirty="0">
                <a:latin typeface="Arial"/>
                <a:cs typeface="Arial"/>
              </a:rPr>
              <a:t>Matthew 18:7-9</a:t>
            </a:r>
            <a:r>
              <a:rPr lang="en-US" sz="2800" b="1" baseline="30000" dirty="0">
                <a:latin typeface="Arial"/>
                <a:cs typeface="Arial"/>
              </a:rPr>
              <a:t> </a:t>
            </a:r>
            <a:r>
              <a:rPr lang="en-US" sz="2800" dirty="0">
                <a:latin typeface="Arial"/>
                <a:cs typeface="Arial"/>
              </a:rPr>
              <a:t>Woe to the world because of the things that cause people to stumble! Such things must come, but woe to the person through whom they come! </a:t>
            </a:r>
            <a:r>
              <a:rPr lang="en-US" sz="2800" baseline="30000" dirty="0">
                <a:latin typeface="Arial"/>
                <a:cs typeface="Arial"/>
              </a:rPr>
              <a:t>8 </a:t>
            </a:r>
            <a:r>
              <a:rPr lang="en-US" sz="2800" dirty="0">
                <a:latin typeface="Arial"/>
                <a:cs typeface="Arial"/>
              </a:rPr>
              <a:t>If your hand or your foot causes you to stumble, cut it off and throw it away. It is better for you to enter life maimed or crippled than to have two hands or two feet and be thrown into eternal fire. </a:t>
            </a:r>
            <a:r>
              <a:rPr lang="en-US" sz="2800" baseline="30000" dirty="0">
                <a:latin typeface="Arial"/>
                <a:cs typeface="Arial"/>
              </a:rPr>
              <a:t>9 </a:t>
            </a:r>
            <a:r>
              <a:rPr lang="en-US" sz="2800" dirty="0">
                <a:latin typeface="Arial"/>
                <a:cs typeface="Arial"/>
              </a:rPr>
              <a:t>And if your eye causes you to stumble, gouge it out and throw it away. It is better for you to enter life with one eye than to have two eyes and be thrown into the fire of hell.</a:t>
            </a:r>
            <a:endParaRPr lang="en-US" sz="2800" b="1" dirty="0">
              <a:latin typeface="Arial"/>
              <a:cs typeface="Arial"/>
            </a:endParaRPr>
          </a:p>
          <a:p>
            <a:r>
              <a:rPr lang="en-US" dirty="0"/>
              <a:t> </a:t>
            </a:r>
            <a:endParaRPr lang="en-US" b="1" dirty="0"/>
          </a:p>
        </p:txBody>
      </p:sp>
    </p:spTree>
    <p:extLst>
      <p:ext uri="{BB962C8B-B14F-4D97-AF65-F5344CB8AC3E}">
        <p14:creationId xmlns:p14="http://schemas.microsoft.com/office/powerpoint/2010/main" val="40958802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300" y="0"/>
            <a:ext cx="9252300" cy="5211515"/>
          </a:xfrm>
          <a:prstGeom prst="rect">
            <a:avLst/>
          </a:prstGeom>
        </p:spPr>
      </p:pic>
      <p:sp>
        <p:nvSpPr>
          <p:cNvPr id="2" name="Rectangle 1"/>
          <p:cNvSpPr/>
          <p:nvPr/>
        </p:nvSpPr>
        <p:spPr>
          <a:xfrm>
            <a:off x="163145" y="147660"/>
            <a:ext cx="879847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Holy Amputation</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7" name="Rectangle 6"/>
          <p:cNvSpPr/>
          <p:nvPr/>
        </p:nvSpPr>
        <p:spPr>
          <a:xfrm>
            <a:off x="78764" y="106421"/>
            <a:ext cx="8929860" cy="5632312"/>
          </a:xfrm>
          <a:prstGeom prst="rect">
            <a:avLst/>
          </a:prstGeom>
        </p:spPr>
        <p:txBody>
          <a:bodyPr wrap="square">
            <a:spAutoFit/>
          </a:bodyPr>
          <a:lstStyle/>
          <a:p>
            <a:r>
              <a:rPr lang="en-US" sz="3600" b="1" dirty="0"/>
              <a:t>Matthew 5:29-30</a:t>
            </a:r>
            <a:r>
              <a:rPr lang="en-US" sz="3600" dirty="0"/>
              <a:t> If your right eye causes you to stumble, gouge it out and throw it away. It is better for you to lose one part of your body than for your whole body to be thrown into hell. </a:t>
            </a:r>
            <a:r>
              <a:rPr lang="en-US" sz="3600" b="1" baseline="30000" dirty="0"/>
              <a:t>30 </a:t>
            </a:r>
            <a:r>
              <a:rPr lang="en-US" sz="3600" dirty="0"/>
              <a:t>And if your right hand causes you to stumble, cut it off and throw it away. It is better for you to lose one part of your body than for your whole body to go into hell.</a:t>
            </a:r>
          </a:p>
          <a:p>
            <a:r>
              <a:rPr lang="en-US" sz="3600" dirty="0">
                <a:latin typeface="Arial Hebrew"/>
                <a:cs typeface="Arial Hebrew"/>
              </a:rPr>
              <a:t> </a:t>
            </a:r>
          </a:p>
          <a:p>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Hebrew"/>
                <a:cs typeface="Arial Hebrew"/>
              </a:rPr>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9" y="108285"/>
            <a:ext cx="8831405" cy="4524316"/>
          </a:xfrm>
          <a:prstGeom prst="rect">
            <a:avLst/>
          </a:prstGeom>
        </p:spPr>
        <p:txBody>
          <a:bodyPr wrap="square">
            <a:spAutoFit/>
          </a:bodyPr>
          <a:lstStyle/>
          <a:p>
            <a:r>
              <a:rPr lang="en-US" sz="3600" b="1" dirty="0"/>
              <a:t>Hebrews 13:20-21</a:t>
            </a:r>
            <a:r>
              <a:rPr lang="en-US" sz="3600" b="1" baseline="30000" dirty="0"/>
              <a:t> </a:t>
            </a:r>
            <a:r>
              <a:rPr lang="en-US" sz="3600" dirty="0"/>
              <a:t>Now may the God of peace, who through the blood of the eternal covenant brought back from the dead our Lord Jesus, that great Shepherd of the sheep, </a:t>
            </a:r>
            <a:r>
              <a:rPr lang="en-US" sz="3600" baseline="30000" dirty="0"/>
              <a:t>21 </a:t>
            </a:r>
            <a:r>
              <a:rPr lang="en-US" sz="3600" dirty="0"/>
              <a:t>equip you with everything good for doing his will, and may he work in us what is pleasing to him, through Jesus Christ, to whom be glory for ever and ever. Amen.</a:t>
            </a:r>
            <a:endParaRPr lang="en-US" sz="3600"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103250" y="137816"/>
            <a:ext cx="8931048" cy="5016757"/>
          </a:xfrm>
          <a:prstGeom prst="rect">
            <a:avLst/>
          </a:prstGeom>
        </p:spPr>
        <p:txBody>
          <a:bodyPr wrap="square">
            <a:spAutoFit/>
          </a:bodyPr>
          <a:lstStyle/>
          <a:p>
            <a:r>
              <a:rPr lang="en-US" sz="3200" b="1" dirty="0">
                <a:latin typeface="Arial Hebrew Scholar"/>
                <a:cs typeface="Arial Hebrew Scholar"/>
              </a:rPr>
              <a:t>Titus 2:11-14</a:t>
            </a:r>
            <a:r>
              <a:rPr lang="en-US" sz="3200" b="1" baseline="30000" dirty="0">
                <a:latin typeface="Arial Hebrew Scholar"/>
                <a:cs typeface="Arial Hebrew Scholar"/>
              </a:rPr>
              <a:t> </a:t>
            </a:r>
            <a:r>
              <a:rPr lang="en-US" sz="3200" dirty="0">
                <a:latin typeface="Arial Hebrew Scholar"/>
                <a:cs typeface="Arial Hebrew Scholar"/>
              </a:rPr>
              <a:t>For the grace of God has appeared that offers salvation to all people. </a:t>
            </a:r>
            <a:r>
              <a:rPr lang="en-US" sz="3200" baseline="30000" dirty="0">
                <a:latin typeface="Arial Hebrew Scholar"/>
                <a:cs typeface="Arial Hebrew Scholar"/>
              </a:rPr>
              <a:t>12 </a:t>
            </a:r>
            <a:r>
              <a:rPr lang="en-US" sz="3200" dirty="0">
                <a:latin typeface="Arial Hebrew Scholar"/>
                <a:cs typeface="Arial Hebrew Scholar"/>
              </a:rPr>
              <a:t>It teaches us to say “No” to ungodliness and worldly passions, and to live self-controlled, upright and godly lives in this present age,</a:t>
            </a:r>
            <a:r>
              <a:rPr lang="en-US" sz="3200" baseline="30000" dirty="0">
                <a:latin typeface="Arial Hebrew Scholar"/>
                <a:cs typeface="Arial Hebrew Scholar"/>
              </a:rPr>
              <a:t>13 </a:t>
            </a:r>
            <a:r>
              <a:rPr lang="en-US" sz="3200" dirty="0">
                <a:latin typeface="Arial Hebrew Scholar"/>
                <a:cs typeface="Arial Hebrew Scholar"/>
              </a:rPr>
              <a:t>while we wait for the blessed hope—the appearing of the glory of our great God and Savior, Jesus Christ,</a:t>
            </a:r>
            <a:r>
              <a:rPr lang="en-US" sz="3200" baseline="30000" dirty="0">
                <a:latin typeface="Arial Hebrew Scholar"/>
                <a:cs typeface="Arial Hebrew Scholar"/>
              </a:rPr>
              <a:t>14 </a:t>
            </a:r>
            <a:r>
              <a:rPr lang="en-US" sz="3200" dirty="0">
                <a:latin typeface="Arial Hebrew Scholar"/>
                <a:cs typeface="Arial Hebrew Scholar"/>
              </a:rPr>
              <a:t>who gave himself for us to redeem us from all wickedness and to purify for himself a people that are his very own, eager to do what is good.</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918" y="78752"/>
            <a:ext cx="8988934" cy="4961386"/>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2" name="Rectangle 1"/>
          <p:cNvSpPr/>
          <p:nvPr/>
        </p:nvSpPr>
        <p:spPr>
          <a:xfrm>
            <a:off x="147681" y="82607"/>
            <a:ext cx="8917591" cy="5078313"/>
          </a:xfrm>
          <a:prstGeom prst="rect">
            <a:avLst/>
          </a:prstGeom>
        </p:spPr>
        <p:txBody>
          <a:bodyPr wrap="square">
            <a:spAutoFit/>
          </a:bodyPr>
          <a:lstStyle/>
          <a:p>
            <a:pPr algn="ctr"/>
            <a:r>
              <a:rPr lang="en-US" sz="5400" dirty="0">
                <a:latin typeface="Arial Hebrew Scholar"/>
                <a:cs typeface="Arial Hebrew Scholar"/>
              </a:rPr>
              <a:t>1 Corinthians 9:27 </a:t>
            </a:r>
            <a:endParaRPr lang="en-US" sz="5400" dirty="0" smtClean="0">
              <a:latin typeface="Arial Hebrew Scholar"/>
              <a:cs typeface="Arial Hebrew Scholar"/>
            </a:endParaRPr>
          </a:p>
          <a:p>
            <a:pPr algn="ctr"/>
            <a:r>
              <a:rPr lang="en-US" sz="5400" baseline="30000" dirty="0">
                <a:latin typeface="Arial Hebrew Scholar"/>
                <a:cs typeface="Arial Hebrew Scholar"/>
              </a:rPr>
              <a:t> </a:t>
            </a:r>
            <a:r>
              <a:rPr lang="en-US" sz="5400" b="1" dirty="0">
                <a:latin typeface="Arial Hebrew Scholar"/>
                <a:cs typeface="Arial Hebrew Scholar"/>
              </a:rPr>
              <a:t>But I discipline my body and bring </a:t>
            </a:r>
            <a:r>
              <a:rPr lang="en-US" sz="5400" b="1" i="1" dirty="0">
                <a:latin typeface="Arial Hebrew Scholar"/>
                <a:cs typeface="Arial Hebrew Scholar"/>
              </a:rPr>
              <a:t>it</a:t>
            </a:r>
            <a:r>
              <a:rPr lang="en-US" sz="5400" b="1" dirty="0">
                <a:latin typeface="Arial Hebrew Scholar"/>
                <a:cs typeface="Arial Hebrew Scholar"/>
              </a:rPr>
              <a:t> into subjection, lest, when I have preached to others, I myself should become disqualified</a:t>
            </a:r>
            <a:r>
              <a:rPr lang="en-US" sz="5400" dirty="0">
                <a:latin typeface="Arial Hebrew Scholar"/>
                <a:cs typeface="Arial Hebrew Scholar"/>
              </a:rPr>
              <a:t> </a:t>
            </a:r>
            <a:r>
              <a:rPr lang="en-US" b="1" dirty="0"/>
              <a:t>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4587</TotalTime>
  <Words>92</Words>
  <Application>Microsoft Macintosh PowerPoint</Application>
  <PresentationFormat>On-screen Show (16:9)</PresentationFormat>
  <Paragraphs>41</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231</cp:revision>
  <dcterms:created xsi:type="dcterms:W3CDTF">2016-08-27T22:55:59Z</dcterms:created>
  <dcterms:modified xsi:type="dcterms:W3CDTF">2017-06-17T23:18:42Z</dcterms:modified>
</cp:coreProperties>
</file>