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89" r:id="rId2"/>
    <p:sldId id="279" r:id="rId3"/>
    <p:sldId id="322" r:id="rId4"/>
    <p:sldId id="292" r:id="rId5"/>
    <p:sldId id="300" r:id="rId6"/>
    <p:sldId id="317" r:id="rId7"/>
    <p:sldId id="303" r:id="rId8"/>
    <p:sldId id="302" r:id="rId9"/>
    <p:sldId id="313" r:id="rId10"/>
    <p:sldId id="305" r:id="rId11"/>
    <p:sldId id="306" r:id="rId12"/>
    <p:sldId id="310" r:id="rId13"/>
    <p:sldId id="309" r:id="rId14"/>
    <p:sldId id="314" r:id="rId15"/>
    <p:sldId id="315" r:id="rId16"/>
    <p:sldId id="318" r:id="rId17"/>
    <p:sldId id="319" r:id="rId18"/>
    <p:sldId id="321" r:id="rId19"/>
    <p:sldId id="261"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9" d="100"/>
          <a:sy n="129" d="100"/>
        </p:scale>
        <p:origin x="-120" y="-180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4/29/17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4/29/17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4/29/17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4/29/17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4/29/17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4/29/17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4/29/17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4/29/17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4/29/17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084"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3" name="Rectangle 2"/>
          <p:cNvSpPr/>
          <p:nvPr/>
        </p:nvSpPr>
        <p:spPr>
          <a:xfrm>
            <a:off x="137837" y="82606"/>
            <a:ext cx="8851097" cy="4524315"/>
          </a:xfrm>
          <a:prstGeom prst="rect">
            <a:avLst/>
          </a:prstGeom>
        </p:spPr>
        <p:txBody>
          <a:bodyPr wrap="square">
            <a:spAutoFit/>
          </a:bodyPr>
          <a:lstStyle/>
          <a:p>
            <a:r>
              <a:rPr lang="en-US" sz="2400" b="1" dirty="0">
                <a:latin typeface="American Typewriter"/>
                <a:cs typeface="American Typewriter"/>
              </a:rPr>
              <a:t>John 17:18-23 </a:t>
            </a:r>
            <a:r>
              <a:rPr lang="en-US" sz="2400" b="1" baseline="30000" dirty="0">
                <a:latin typeface="American Typewriter"/>
                <a:cs typeface="American Typewriter"/>
              </a:rPr>
              <a:t> </a:t>
            </a:r>
            <a:r>
              <a:rPr lang="en-US" sz="2400" dirty="0">
                <a:latin typeface="American Typewriter"/>
                <a:cs typeface="American Typewriter"/>
              </a:rPr>
              <a:t>As you sent me into the world, I have sent them into the world. </a:t>
            </a:r>
            <a:r>
              <a:rPr lang="en-US" sz="2400" baseline="30000" dirty="0">
                <a:latin typeface="American Typewriter"/>
                <a:cs typeface="American Typewriter"/>
              </a:rPr>
              <a:t>19 </a:t>
            </a:r>
            <a:r>
              <a:rPr lang="en-US" sz="2400" dirty="0">
                <a:latin typeface="American Typewriter"/>
                <a:cs typeface="American Typewriter"/>
              </a:rPr>
              <a:t>For them I sanctify myself, that they too may be truly sanctified. </a:t>
            </a:r>
            <a:r>
              <a:rPr lang="en-US" sz="2400" baseline="30000" dirty="0">
                <a:latin typeface="American Typewriter"/>
                <a:cs typeface="American Typewriter"/>
              </a:rPr>
              <a:t>20 </a:t>
            </a:r>
            <a:r>
              <a:rPr lang="en-US" sz="2400" dirty="0">
                <a:latin typeface="American Typewriter"/>
                <a:cs typeface="American Typewriter"/>
              </a:rPr>
              <a:t>“My prayer is not for them alone. I pray also for those who will believe in me through their message, </a:t>
            </a:r>
            <a:r>
              <a:rPr lang="en-US" sz="2400" baseline="30000" dirty="0">
                <a:latin typeface="American Typewriter"/>
                <a:cs typeface="American Typewriter"/>
              </a:rPr>
              <a:t>21 </a:t>
            </a:r>
            <a:r>
              <a:rPr lang="en-US" sz="2400" dirty="0">
                <a:latin typeface="American Typewriter"/>
                <a:cs typeface="American Typewriter"/>
              </a:rPr>
              <a:t>that all of them may be one, Father, just as you are in me and I am in you. May they also be in us so that the world may believe that you have sent me. </a:t>
            </a:r>
            <a:r>
              <a:rPr lang="en-US" sz="2400" baseline="30000" dirty="0">
                <a:latin typeface="American Typewriter"/>
                <a:cs typeface="American Typewriter"/>
              </a:rPr>
              <a:t>22 </a:t>
            </a:r>
            <a:r>
              <a:rPr lang="en-US" sz="2400" dirty="0">
                <a:latin typeface="American Typewriter"/>
                <a:cs typeface="American Typewriter"/>
              </a:rPr>
              <a:t>I have given them the glory that you gave me, that they may be one as we are one— </a:t>
            </a:r>
            <a:r>
              <a:rPr lang="en-US" sz="2400" baseline="30000" dirty="0">
                <a:latin typeface="American Typewriter"/>
                <a:cs typeface="American Typewriter"/>
              </a:rPr>
              <a:t>23 </a:t>
            </a:r>
            <a:r>
              <a:rPr lang="en-US" sz="2400" dirty="0">
                <a:latin typeface="American Typewriter"/>
                <a:cs typeface="American Typewriter"/>
              </a:rPr>
              <a:t>I in them and you in me—so that they may be brought to complete unity. Then the world will know that you sent me and have loved them even as you have loved me.</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_027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177219" y="2790006"/>
            <a:ext cx="8664031" cy="2123658"/>
          </a:xfrm>
          <a:prstGeom prst="rect">
            <a:avLst/>
          </a:prstGeom>
        </p:spPr>
        <p:txBody>
          <a:bodyPr wrap="square">
            <a:spAutoFit/>
          </a:bodyPr>
          <a:lstStyle/>
          <a:p>
            <a:pPr algn="ctr"/>
            <a:r>
              <a:rPr lang="en-US" sz="4400" b="1" dirty="0"/>
              <a:t>John 13:35</a:t>
            </a:r>
            <a:r>
              <a:rPr lang="en-US" sz="4400" dirty="0"/>
              <a:t> By this everyone will know that you are my disciples, if you love one another.”</a:t>
            </a:r>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2280"/>
            <a:ext cx="9144000" cy="5215780"/>
          </a:xfrm>
          <a:prstGeom prst="rect">
            <a:avLst/>
          </a:prstGeom>
        </p:spPr>
      </p:pic>
      <p:sp>
        <p:nvSpPr>
          <p:cNvPr id="2" name="Rectangle 1"/>
          <p:cNvSpPr/>
          <p:nvPr/>
        </p:nvSpPr>
        <p:spPr>
          <a:xfrm>
            <a:off x="521812" y="764550"/>
            <a:ext cx="8151114" cy="3785652"/>
          </a:xfrm>
          <a:prstGeom prst="rect">
            <a:avLst/>
          </a:prstGeom>
        </p:spPr>
        <p:txBody>
          <a:bodyPr wrap="square">
            <a:spAutoFit/>
          </a:bodyPr>
          <a:lstStyle/>
          <a:p>
            <a:r>
              <a:rPr lang="en-US" sz="2400" dirty="0" smtClean="0">
                <a:solidFill>
                  <a:schemeClr val="bg1">
                    <a:lumMod val="75000"/>
                    <a:lumOff val="25000"/>
                  </a:schemeClr>
                </a:solidFill>
                <a:latin typeface="Arial"/>
                <a:cs typeface="Arial"/>
              </a:rPr>
              <a:t>Only</a:t>
            </a:r>
            <a:r>
              <a:rPr lang="en-US" sz="2400" dirty="0">
                <a:solidFill>
                  <a:schemeClr val="bg1">
                    <a:lumMod val="75000"/>
                    <a:lumOff val="25000"/>
                  </a:schemeClr>
                </a:solidFill>
                <a:latin typeface="Arial"/>
                <a:cs typeface="Arial"/>
              </a:rPr>
              <a:t> let your manner of life be worthy of the gospel of Christ, so that whether I come and see you or am absent, I may hear of you that you are</a:t>
            </a:r>
            <a:r>
              <a:rPr lang="en-US" sz="2400" b="1" dirty="0">
                <a:solidFill>
                  <a:schemeClr val="bg1">
                    <a:lumMod val="75000"/>
                    <a:lumOff val="25000"/>
                  </a:schemeClr>
                </a:solidFill>
                <a:latin typeface="Arial"/>
                <a:cs typeface="Arial"/>
              </a:rPr>
              <a:t> </a:t>
            </a:r>
            <a:r>
              <a:rPr lang="en-US" sz="2400" dirty="0">
                <a:solidFill>
                  <a:schemeClr val="bg1">
                    <a:lumMod val="75000"/>
                    <a:lumOff val="25000"/>
                  </a:schemeClr>
                </a:solidFill>
                <a:latin typeface="Arial"/>
                <a:cs typeface="Arial"/>
              </a:rPr>
              <a:t>standing firm in one spirit, with one mind striving side by side for the faith of the gospel,</a:t>
            </a:r>
            <a:r>
              <a:rPr lang="en-US" sz="2400" b="1" dirty="0">
                <a:solidFill>
                  <a:schemeClr val="bg1">
                    <a:lumMod val="75000"/>
                    <a:lumOff val="25000"/>
                  </a:schemeClr>
                </a:solidFill>
                <a:latin typeface="Arial"/>
                <a:cs typeface="Arial"/>
              </a:rPr>
              <a:t> </a:t>
            </a:r>
            <a:r>
              <a:rPr lang="en-US" sz="2400" baseline="30000" dirty="0">
                <a:solidFill>
                  <a:schemeClr val="bg1">
                    <a:lumMod val="75000"/>
                    <a:lumOff val="25000"/>
                  </a:schemeClr>
                </a:solidFill>
                <a:latin typeface="Arial"/>
                <a:cs typeface="Arial"/>
              </a:rPr>
              <a:t>28 </a:t>
            </a:r>
            <a:r>
              <a:rPr lang="en-US" sz="2400" dirty="0">
                <a:solidFill>
                  <a:schemeClr val="bg1">
                    <a:lumMod val="75000"/>
                    <a:lumOff val="25000"/>
                  </a:schemeClr>
                </a:solidFill>
                <a:latin typeface="Arial"/>
                <a:cs typeface="Arial"/>
              </a:rPr>
              <a:t>and not frightened in anything by your opponents. This is a clear sign to them of their destruction, but of your salvation,</a:t>
            </a:r>
            <a:r>
              <a:rPr lang="en-US" sz="2400" b="1" dirty="0">
                <a:solidFill>
                  <a:schemeClr val="bg1">
                    <a:lumMod val="75000"/>
                    <a:lumOff val="25000"/>
                  </a:schemeClr>
                </a:solidFill>
                <a:latin typeface="Arial"/>
                <a:cs typeface="Arial"/>
              </a:rPr>
              <a:t> </a:t>
            </a:r>
            <a:r>
              <a:rPr lang="en-US" sz="2400" dirty="0">
                <a:solidFill>
                  <a:schemeClr val="bg1">
                    <a:lumMod val="75000"/>
                    <a:lumOff val="25000"/>
                  </a:schemeClr>
                </a:solidFill>
                <a:latin typeface="Arial"/>
                <a:cs typeface="Arial"/>
              </a:rPr>
              <a:t>and that from God. </a:t>
            </a:r>
            <a:r>
              <a:rPr lang="en-US" sz="2400" baseline="30000" dirty="0">
                <a:solidFill>
                  <a:schemeClr val="bg1">
                    <a:lumMod val="75000"/>
                    <a:lumOff val="25000"/>
                  </a:schemeClr>
                </a:solidFill>
                <a:latin typeface="Arial"/>
                <a:cs typeface="Arial"/>
              </a:rPr>
              <a:t>29 </a:t>
            </a:r>
            <a:r>
              <a:rPr lang="en-US" sz="2400" dirty="0">
                <a:solidFill>
                  <a:schemeClr val="bg1">
                    <a:lumMod val="75000"/>
                    <a:lumOff val="25000"/>
                  </a:schemeClr>
                </a:solidFill>
                <a:latin typeface="Arial"/>
                <a:cs typeface="Arial"/>
              </a:rPr>
              <a:t>For it has been granted to you that for the sake of Christ you should not only believe in him but also suffer for his sake</a:t>
            </a:r>
            <a:r>
              <a:rPr lang="en-US" sz="2400" dirty="0" smtClean="0">
                <a:solidFill>
                  <a:schemeClr val="bg1">
                    <a:lumMod val="75000"/>
                    <a:lumOff val="25000"/>
                  </a:schemeClr>
                </a:solidFill>
                <a:latin typeface="Arial"/>
                <a:cs typeface="Arial"/>
              </a:rPr>
              <a:t>,</a:t>
            </a:r>
            <a:r>
              <a:rPr lang="en-US" sz="2400" b="1" i="1" dirty="0">
                <a:solidFill>
                  <a:schemeClr val="bg1">
                    <a:lumMod val="75000"/>
                    <a:lumOff val="25000"/>
                  </a:schemeClr>
                </a:solidFill>
                <a:latin typeface="Arial"/>
                <a:cs typeface="Arial"/>
              </a:rPr>
              <a:t> </a:t>
            </a:r>
            <a:endParaRPr lang="en-US" sz="2400" b="1" i="1" dirty="0" smtClean="0">
              <a:solidFill>
                <a:schemeClr val="bg1">
                  <a:lumMod val="75000"/>
                  <a:lumOff val="25000"/>
                </a:schemeClr>
              </a:solidFill>
              <a:latin typeface="Arial"/>
              <a:cs typeface="Arial"/>
            </a:endParaRPr>
          </a:p>
          <a:p>
            <a:pPr algn="ctr"/>
            <a:r>
              <a:rPr lang="en-US" sz="1600" b="1" i="1" dirty="0" smtClean="0">
                <a:solidFill>
                  <a:schemeClr val="bg1">
                    <a:lumMod val="75000"/>
                    <a:lumOff val="25000"/>
                  </a:schemeClr>
                </a:solidFill>
                <a:latin typeface="Arial"/>
                <a:cs typeface="Arial"/>
              </a:rPr>
              <a:t>Philippians </a:t>
            </a:r>
            <a:r>
              <a:rPr lang="en-US" sz="1600" b="1" i="1" dirty="0">
                <a:solidFill>
                  <a:schemeClr val="bg1">
                    <a:lumMod val="75000"/>
                    <a:lumOff val="25000"/>
                  </a:schemeClr>
                </a:solidFill>
                <a:latin typeface="Arial"/>
                <a:cs typeface="Arial"/>
              </a:rPr>
              <a:t>1:27-29</a:t>
            </a:r>
            <a:r>
              <a:rPr lang="en-US" sz="1600" baseline="30000" dirty="0">
                <a:solidFill>
                  <a:schemeClr val="bg1">
                    <a:lumMod val="75000"/>
                    <a:lumOff val="25000"/>
                  </a:schemeClr>
                </a:solidFill>
                <a:latin typeface="Arial"/>
                <a:cs typeface="Arial"/>
              </a:rPr>
              <a:t> </a:t>
            </a:r>
            <a:endParaRPr lang="en-US" sz="1600" b="1" dirty="0">
              <a:solidFill>
                <a:schemeClr val="bg1">
                  <a:lumMod val="75000"/>
                  <a:lumOff val="25000"/>
                </a:schemeClr>
              </a:solidFill>
              <a:latin typeface="Arial"/>
              <a:cs typeface="Arial"/>
            </a:endParaRPr>
          </a:p>
        </p:txBody>
      </p:sp>
    </p:spTree>
    <p:extLst>
      <p:ext uri="{BB962C8B-B14F-4D97-AF65-F5344CB8AC3E}">
        <p14:creationId xmlns:p14="http://schemas.microsoft.com/office/powerpoint/2010/main" val="14173753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782" y="2206154"/>
            <a:ext cx="3810000" cy="2857500"/>
          </a:xfrm>
          <a:prstGeom prst="rect">
            <a:avLst/>
          </a:prstGeom>
        </p:spPr>
      </p:pic>
      <p:sp>
        <p:nvSpPr>
          <p:cNvPr id="4" name="Rectangle 3"/>
          <p:cNvSpPr/>
          <p:nvPr/>
        </p:nvSpPr>
        <p:spPr>
          <a:xfrm>
            <a:off x="4186180" y="433870"/>
            <a:ext cx="4572000" cy="3785652"/>
          </a:xfrm>
          <a:prstGeom prst="rect">
            <a:avLst/>
          </a:prstGeom>
        </p:spPr>
        <p:txBody>
          <a:bodyPr>
            <a:spAutoFit/>
          </a:bodyPr>
          <a:lstStyle/>
          <a:p>
            <a:r>
              <a:rPr lang="en-US" sz="2400" b="1" dirty="0">
                <a:latin typeface="American Typewriter"/>
                <a:cs typeface="American Typewriter"/>
              </a:rPr>
              <a:t>1 Peter 2:4-5</a:t>
            </a:r>
            <a:r>
              <a:rPr lang="en-US" sz="2400" b="1" baseline="30000" dirty="0">
                <a:latin typeface="American Typewriter"/>
                <a:cs typeface="American Typewriter"/>
              </a:rPr>
              <a:t> </a:t>
            </a:r>
            <a:r>
              <a:rPr lang="en-US" sz="2400" dirty="0">
                <a:latin typeface="American Typewriter"/>
                <a:cs typeface="American Typewriter"/>
              </a:rPr>
              <a:t>As you come to him, a living stone rejected by men but in the sight of God chosen and precious, </a:t>
            </a:r>
            <a:r>
              <a:rPr lang="en-US" sz="2400" baseline="30000" dirty="0">
                <a:latin typeface="American Typewriter"/>
                <a:cs typeface="American Typewriter"/>
              </a:rPr>
              <a:t>5 </a:t>
            </a:r>
            <a:r>
              <a:rPr lang="en-US" sz="2400" dirty="0">
                <a:latin typeface="American Typewriter"/>
                <a:cs typeface="American Typewriter"/>
              </a:rPr>
              <a:t>you yourselves like living stones are being built up as a spiritual house, to be a holy priesthood, to offer spiritual sacrifices acceptable to God through Jesus Christ.</a:t>
            </a:r>
            <a:endParaRPr lang="en-US" sz="2400" b="1" dirty="0">
              <a:latin typeface="American Typewriter"/>
              <a:cs typeface="American Typewriter"/>
            </a:endParaRPr>
          </a:p>
        </p:txBody>
      </p:sp>
    </p:spTree>
    <p:extLst>
      <p:ext uri="{BB962C8B-B14F-4D97-AF65-F5344CB8AC3E}">
        <p14:creationId xmlns:p14="http://schemas.microsoft.com/office/powerpoint/2010/main" val="42905841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64" y="88596"/>
            <a:ext cx="8860942" cy="5170646"/>
          </a:xfrm>
          <a:prstGeom prst="rect">
            <a:avLst/>
          </a:prstGeom>
        </p:spPr>
        <p:txBody>
          <a:bodyPr wrap="square">
            <a:spAutoFit/>
          </a:bodyPr>
          <a:lstStyle/>
          <a:p>
            <a:r>
              <a:rPr lang="en-US" sz="6000" b="1" dirty="0">
                <a:latin typeface="American Typewriter"/>
                <a:cs typeface="American Typewriter"/>
              </a:rPr>
              <a:t>1 Corinthians 3:16</a:t>
            </a:r>
            <a:r>
              <a:rPr lang="en-US" sz="6000" dirty="0">
                <a:latin typeface="American Typewriter"/>
                <a:cs typeface="American Typewriter"/>
              </a:rPr>
              <a:t> </a:t>
            </a:r>
            <a:endParaRPr lang="en-US" sz="6000" dirty="0" smtClean="0">
              <a:latin typeface="American Typewriter"/>
              <a:cs typeface="American Typewriter"/>
            </a:endParaRPr>
          </a:p>
          <a:p>
            <a:r>
              <a:rPr lang="en-US" sz="6600" dirty="0" smtClean="0">
                <a:latin typeface="American Typewriter"/>
                <a:cs typeface="American Typewriter"/>
              </a:rPr>
              <a:t>Do </a:t>
            </a:r>
            <a:r>
              <a:rPr lang="en-US" sz="6600" dirty="0">
                <a:latin typeface="American Typewriter"/>
                <a:cs typeface="American Typewriter"/>
              </a:rPr>
              <a:t>you not know that you are God's temple and that God's Spirit dwells in you?</a:t>
            </a:r>
            <a:endParaRPr lang="en-US" sz="6600" b="1" dirty="0">
              <a:latin typeface="American Typewriter"/>
              <a:cs typeface="American Typewriter"/>
            </a:endParaRPr>
          </a:p>
        </p:txBody>
      </p:sp>
    </p:spTree>
    <p:extLst>
      <p:ext uri="{BB962C8B-B14F-4D97-AF65-F5344CB8AC3E}">
        <p14:creationId xmlns:p14="http://schemas.microsoft.com/office/powerpoint/2010/main" val="33922687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70325" y="396063"/>
            <a:ext cx="3472461" cy="584776"/>
          </a:xfrm>
          <a:prstGeom prst="rect">
            <a:avLst/>
          </a:prstGeom>
        </p:spPr>
        <p:txBody>
          <a:bodyPr wrap="square">
            <a:spAutoFit/>
          </a:bodyPr>
          <a:lstStyle/>
          <a:p>
            <a:r>
              <a:rPr lang="en-US" sz="3200" b="1" dirty="0">
                <a:solidFill>
                  <a:srgbClr val="000000"/>
                </a:solidFill>
              </a:rPr>
              <a:t>Matthew 11:29-30</a:t>
            </a:r>
            <a:r>
              <a:rPr lang="en-US" b="1" dirty="0"/>
              <a:t> </a:t>
            </a:r>
            <a:r>
              <a:rPr lang="en-US" dirty="0"/>
              <a:t> </a:t>
            </a:r>
          </a:p>
        </p:txBody>
      </p:sp>
      <p:sp>
        <p:nvSpPr>
          <p:cNvPr id="8" name="TextBox 7"/>
          <p:cNvSpPr txBox="1"/>
          <p:nvPr/>
        </p:nvSpPr>
        <p:spPr>
          <a:xfrm>
            <a:off x="3056173" y="2044492"/>
            <a:ext cx="3149099" cy="369332"/>
          </a:xfrm>
          <a:prstGeom prst="rect">
            <a:avLst/>
          </a:prstGeom>
          <a:noFill/>
        </p:spPr>
        <p:txBody>
          <a:bodyPr wrap="square" rtlCol="0">
            <a:spAutoFit/>
          </a:bodyPr>
          <a:lstStyle/>
          <a:p>
            <a:endParaRPr lang="en-US" dirty="0"/>
          </a:p>
        </p:txBody>
      </p:sp>
      <p:pic>
        <p:nvPicPr>
          <p:cNvPr id="2" name="Picture 1"/>
          <p:cNvPicPr>
            <a:picLocks noChangeAspect="1"/>
          </p:cNvPicPr>
          <p:nvPr/>
        </p:nvPicPr>
        <p:blipFill>
          <a:blip r:embed="rId2"/>
          <a:stretch>
            <a:fillRect/>
          </a:stretch>
        </p:blipFill>
        <p:spPr>
          <a:xfrm>
            <a:off x="0" y="2559444"/>
            <a:ext cx="3445407" cy="2584055"/>
          </a:xfrm>
          <a:prstGeom prst="rect">
            <a:avLst/>
          </a:prstGeom>
        </p:spPr>
      </p:pic>
      <p:sp>
        <p:nvSpPr>
          <p:cNvPr id="3" name="Rectangle 2"/>
          <p:cNvSpPr/>
          <p:nvPr/>
        </p:nvSpPr>
        <p:spPr>
          <a:xfrm>
            <a:off x="3140712" y="112620"/>
            <a:ext cx="5735613" cy="4893647"/>
          </a:xfrm>
          <a:prstGeom prst="rect">
            <a:avLst/>
          </a:prstGeom>
        </p:spPr>
        <p:txBody>
          <a:bodyPr wrap="square">
            <a:spAutoFit/>
          </a:bodyPr>
          <a:lstStyle/>
          <a:p>
            <a:r>
              <a:rPr lang="en-US" sz="2400" b="1" baseline="30000" dirty="0"/>
              <a:t> </a:t>
            </a:r>
            <a:r>
              <a:rPr lang="en-US" sz="2400" dirty="0"/>
              <a:t>For through him we both have access to the Father by one Spirit.</a:t>
            </a:r>
            <a:r>
              <a:rPr lang="en-US" sz="2400" baseline="30000" dirty="0"/>
              <a:t>19 </a:t>
            </a:r>
            <a:r>
              <a:rPr lang="en-US" sz="2400" dirty="0"/>
              <a:t>Consequently, you are no longer foreigners and strangers, but fellow citizens with God’s people and also members of his household, </a:t>
            </a:r>
            <a:r>
              <a:rPr lang="en-US" sz="2400" baseline="30000" dirty="0"/>
              <a:t>20 </a:t>
            </a:r>
            <a:r>
              <a:rPr lang="en-US" sz="2400" dirty="0"/>
              <a:t>built on the foundation of the apostles and prophets, with Christ Jesus himself as the chief cornerstone.</a:t>
            </a:r>
            <a:r>
              <a:rPr lang="en-US" sz="2400" baseline="30000" dirty="0"/>
              <a:t>21 </a:t>
            </a:r>
            <a:r>
              <a:rPr lang="en-US" sz="2400" dirty="0"/>
              <a:t>In him the whole building is joined together and rises to become a holy temple in the Lord. </a:t>
            </a:r>
            <a:r>
              <a:rPr lang="en-US" sz="2400" baseline="30000" dirty="0"/>
              <a:t>22 </a:t>
            </a:r>
            <a:r>
              <a:rPr lang="en-US" sz="2400" dirty="0"/>
              <a:t>And in him you too are being built together to become a dwelling in which God lives by his Spirit</a:t>
            </a:r>
            <a:r>
              <a:rPr lang="en-US" sz="2400" dirty="0" smtClean="0"/>
              <a:t>. </a:t>
            </a:r>
            <a:r>
              <a:rPr lang="en-US" sz="2400" b="1" dirty="0"/>
              <a:t>Ephesians 2:18-22</a:t>
            </a:r>
            <a:endParaRPr lang="en-US" sz="2400" b="1" dirty="0"/>
          </a:p>
        </p:txBody>
      </p:sp>
    </p:spTree>
    <p:extLst>
      <p:ext uri="{BB962C8B-B14F-4D97-AF65-F5344CB8AC3E}">
        <p14:creationId xmlns:p14="http://schemas.microsoft.com/office/powerpoint/2010/main" val="4026640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27680" y="0"/>
            <a:ext cx="9116320" cy="5143499"/>
          </a:xfrm>
          <a:prstGeom prst="rect">
            <a:avLst/>
          </a:prstGeom>
        </p:spPr>
      </p:pic>
      <p:sp>
        <p:nvSpPr>
          <p:cNvPr id="5" name="Rectangle 4"/>
          <p:cNvSpPr/>
          <p:nvPr/>
        </p:nvSpPr>
        <p:spPr>
          <a:xfrm>
            <a:off x="194448" y="311407"/>
            <a:ext cx="8929861" cy="4832093"/>
          </a:xfrm>
          <a:prstGeom prst="rect">
            <a:avLst/>
          </a:prstGeom>
        </p:spPr>
        <p:txBody>
          <a:bodyPr wrap="square">
            <a:spAutoFit/>
          </a:bodyPr>
          <a:lstStyle/>
          <a:p>
            <a:r>
              <a:rPr lang="en-US" sz="2800" b="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When </a:t>
            </a:r>
            <a:r>
              <a:rPr lang="en-US" sz="2800" b="1" dirty="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Solomon finished praying, fire came down from heaven and consumed the burnt offering and the sacrifices, and the glory of the Lord filled the temple. </a:t>
            </a:r>
            <a:r>
              <a:rPr lang="en-US" sz="2800" b="1" baseline="30000" dirty="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2 </a:t>
            </a:r>
            <a:r>
              <a:rPr lang="en-US" sz="2800" b="1" dirty="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The priests could not enter the temple of the Lord because the glory of the Lord filled it. </a:t>
            </a:r>
            <a:r>
              <a:rPr lang="en-US" sz="2800" b="1" baseline="30000" dirty="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3 </a:t>
            </a:r>
            <a:r>
              <a:rPr lang="en-US" sz="2800" b="1" dirty="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When all the Israelites saw the fire coming down and the glory of the Lord above the temple, they knelt on the pavement with their faces to the ground, and they worshiped and gave thanks to the Lord, saying, “He is good;  his love endures forever.</a:t>
            </a:r>
            <a:r>
              <a:rPr lang="en-US" sz="2800" b="1"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 </a:t>
            </a:r>
            <a:r>
              <a:rPr lang="en-US" sz="2800" b="1" dirty="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rPr>
              <a:t>2 Chronicles 7:1-3 </a:t>
            </a:r>
            <a:endParaRPr lang="en-US" sz="2800" b="1" dirty="0">
              <a:ln w="10160">
                <a:solidFill>
                  <a:schemeClr val="accent1"/>
                </a:solidFill>
                <a:prstDash val="solid"/>
              </a:ln>
              <a:solidFill>
                <a:srgbClr val="FFFFFF"/>
              </a:solidFill>
              <a:effectLst>
                <a:outerShdw blurRad="38100" dist="32000" dir="5400000" algn="tl">
                  <a:srgbClr val="000000">
                    <a:alpha val="30000"/>
                  </a:srgbClr>
                </a:outerShdw>
              </a:effectLst>
              <a:latin typeface="Arial"/>
              <a:cs typeface="Arial"/>
            </a:endParaRPr>
          </a:p>
        </p:txBody>
      </p:sp>
    </p:spTree>
    <p:extLst>
      <p:ext uri="{BB962C8B-B14F-4D97-AF65-F5344CB8AC3E}">
        <p14:creationId xmlns:p14="http://schemas.microsoft.com/office/powerpoint/2010/main" val="27173711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893" y="324853"/>
            <a:ext cx="8329285" cy="4524315"/>
          </a:xfrm>
          <a:prstGeom prst="rect">
            <a:avLst/>
          </a:prstGeom>
        </p:spPr>
        <p:txBody>
          <a:bodyPr wrap="square">
            <a:spAutoFit/>
          </a:bodyPr>
          <a:lstStyle/>
          <a:p>
            <a:r>
              <a:rPr lang="en-US" sz="3200" b="1" dirty="0"/>
              <a:t>Acts 2: 1-</a:t>
            </a:r>
            <a:r>
              <a:rPr lang="en-US" sz="3200" dirty="0"/>
              <a:t>3 When the day of Pentecost came, they were all together in one place. </a:t>
            </a:r>
            <a:r>
              <a:rPr lang="en-US" sz="3200" baseline="30000" dirty="0"/>
              <a:t>2 </a:t>
            </a:r>
            <a:r>
              <a:rPr lang="en-US" sz="3200" dirty="0"/>
              <a:t>Suddenly a sound like the blowing of a violent wind came from heaven and filled the whole house where they were sitting. </a:t>
            </a:r>
            <a:r>
              <a:rPr lang="en-US" sz="3200" baseline="30000" dirty="0"/>
              <a:t>3 </a:t>
            </a:r>
            <a:r>
              <a:rPr lang="en-US" sz="3200" dirty="0"/>
              <a:t>They saw what seemed to be tongues of fire that separated and came to rest on each of them. </a:t>
            </a:r>
            <a:r>
              <a:rPr lang="en-US" sz="3200" baseline="30000" dirty="0"/>
              <a:t>4 </a:t>
            </a:r>
            <a:r>
              <a:rPr lang="en-US" sz="3200" dirty="0"/>
              <a:t>All of them were filled with the Holy Spirit and began to speak in other tongues as the Spirit enabled them.</a:t>
            </a:r>
            <a:endParaRPr lang="en-US" sz="3200" b="1" dirty="0"/>
          </a:p>
        </p:txBody>
      </p:sp>
    </p:spTree>
    <p:extLst>
      <p:ext uri="{BB962C8B-B14F-4D97-AF65-F5344CB8AC3E}">
        <p14:creationId xmlns:p14="http://schemas.microsoft.com/office/powerpoint/2010/main" val="29928841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991" y="173142"/>
            <a:ext cx="8860943" cy="4154983"/>
          </a:xfrm>
          <a:prstGeom prst="rect">
            <a:avLst/>
          </a:prstGeom>
        </p:spPr>
        <p:txBody>
          <a:bodyPr wrap="square">
            <a:spAutoFit/>
          </a:bodyPr>
          <a:lstStyle/>
          <a:p>
            <a:r>
              <a:rPr lang="en-US" sz="2400" b="1" dirty="0">
                <a:latin typeface="Arial"/>
                <a:cs typeface="Arial"/>
              </a:rPr>
              <a:t>Acts 2:37-41  </a:t>
            </a:r>
            <a:r>
              <a:rPr lang="en-US" sz="2400" dirty="0">
                <a:latin typeface="Arial"/>
                <a:cs typeface="Arial"/>
              </a:rPr>
              <a:t>When the people heard this, they were cut to the heart and said to Peter and the other apostles, “Brothers, what shall we do?”</a:t>
            </a:r>
            <a:r>
              <a:rPr lang="en-US" sz="2400" b="1" baseline="30000" dirty="0">
                <a:latin typeface="Arial"/>
                <a:cs typeface="Arial"/>
              </a:rPr>
              <a:t>38 </a:t>
            </a:r>
            <a:r>
              <a:rPr lang="en-US" sz="2400" dirty="0">
                <a:latin typeface="Arial"/>
                <a:cs typeface="Arial"/>
              </a:rPr>
              <a:t>Peter replied, “Repent and be baptized, every one of you, in the name of Jesus Christ for the forgiveness of your sins. And you will receive the gift of the Holy Spirit. </a:t>
            </a:r>
            <a:r>
              <a:rPr lang="en-US" sz="2400" b="1" baseline="30000" dirty="0">
                <a:latin typeface="Arial"/>
                <a:cs typeface="Arial"/>
              </a:rPr>
              <a:t>39 </a:t>
            </a:r>
            <a:r>
              <a:rPr lang="en-US" sz="2400" dirty="0">
                <a:latin typeface="Arial"/>
                <a:cs typeface="Arial"/>
              </a:rPr>
              <a:t>The promise is for you and your children and for all who are far off—for all whom the Lord our God will call.”</a:t>
            </a:r>
            <a:r>
              <a:rPr lang="en-US" sz="2400" b="1" baseline="30000" dirty="0">
                <a:latin typeface="Arial"/>
                <a:cs typeface="Arial"/>
              </a:rPr>
              <a:t>40 </a:t>
            </a:r>
            <a:r>
              <a:rPr lang="en-US" sz="2400" dirty="0">
                <a:latin typeface="Arial"/>
                <a:cs typeface="Arial"/>
              </a:rPr>
              <a:t>With many other words he warned them; and he pleaded with them, “Save yourselves from this corrupt generation.” </a:t>
            </a:r>
            <a:r>
              <a:rPr lang="en-US" sz="2400" b="1" baseline="30000" dirty="0">
                <a:latin typeface="Arial"/>
                <a:cs typeface="Arial"/>
              </a:rPr>
              <a:t>41 </a:t>
            </a:r>
            <a:r>
              <a:rPr lang="en-US" sz="2400" dirty="0">
                <a:latin typeface="Arial"/>
                <a:cs typeface="Arial"/>
              </a:rPr>
              <a:t>Those who accepted his message were baptized, and about three thousand were added to their number that day.</a:t>
            </a:r>
          </a:p>
        </p:txBody>
      </p:sp>
    </p:spTree>
    <p:extLst>
      <p:ext uri="{BB962C8B-B14F-4D97-AF65-F5344CB8AC3E}">
        <p14:creationId xmlns:p14="http://schemas.microsoft.com/office/powerpoint/2010/main" val="14931251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01"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039" y="0"/>
            <a:ext cx="9144000" cy="5211515"/>
          </a:xfrm>
          <a:prstGeom prst="rect">
            <a:avLst/>
          </a:prstGeom>
        </p:spPr>
      </p:pic>
      <p:sp>
        <p:nvSpPr>
          <p:cNvPr id="2" name="Rectangle 1"/>
          <p:cNvSpPr/>
          <p:nvPr/>
        </p:nvSpPr>
        <p:spPr>
          <a:xfrm>
            <a:off x="163145" y="0"/>
            <a:ext cx="8798470" cy="6370975"/>
          </a:xfrm>
          <a:prstGeom prst="rect">
            <a:avLst/>
          </a:prstGeom>
        </p:spPr>
        <p:txBody>
          <a:bodyPr wrap="square">
            <a:spAutoFit/>
          </a:bodyPr>
          <a:lstStyle/>
          <a:p>
            <a:pPr algn="ctr"/>
            <a:endParaRPr lang="en-US" sz="5400" b="1" dirty="0" smtClean="0">
              <a:solidFill>
                <a:srgbClr val="FFFF00"/>
              </a:solidFill>
            </a:endParaRPr>
          </a:p>
          <a:p>
            <a:pPr algn="ctr"/>
            <a:endParaRPr lang="en-US" sz="5400" b="1" dirty="0">
              <a:solidFill>
                <a:srgbClr val="FFFF00"/>
              </a:solidFill>
            </a:endParaRPr>
          </a:p>
          <a:p>
            <a:pPr algn="ctr"/>
            <a:r>
              <a:rPr lang="en-US" sz="5400" b="1" dirty="0" smtClean="0">
                <a:solidFill>
                  <a:srgbClr val="FFFF00"/>
                </a:solidFill>
              </a:rPr>
              <a:t>“How To Reveal The Savior”</a:t>
            </a:r>
            <a:endParaRPr lang="en-US" sz="5400" dirty="0">
              <a:solidFill>
                <a:srgbClr val="FFFF00"/>
              </a:solidFill>
            </a:endParaRPr>
          </a:p>
          <a:p>
            <a:pPr algn="ctr"/>
            <a:endParaRPr lang="en-US" sz="5400" b="1" dirty="0">
              <a:solidFill>
                <a:srgbClr val="FFFF00"/>
              </a:solidFill>
            </a:endParaRPr>
          </a:p>
          <a:p>
            <a:pPr algn="ctr"/>
            <a:endParaRPr lang="en-US" sz="5400" b="1" dirty="0" smtClean="0">
              <a:solidFill>
                <a:srgbClr val="FFFF00"/>
              </a:solidFill>
            </a:endParaRPr>
          </a:p>
          <a:p>
            <a:r>
              <a:rPr lang="en-US" sz="6600" b="1" dirty="0"/>
              <a:t> </a:t>
            </a:r>
            <a:endParaRPr lang="en-US" sz="6600" dirty="0"/>
          </a:p>
          <a:p>
            <a:pPr algn="ctr"/>
            <a:endParaRPr lang="en-US" sz="7200" dirty="0">
              <a:solidFill>
                <a:srgbClr val="FFFF00"/>
              </a:solidFill>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3785652"/>
          </a:xfrm>
          <a:prstGeom prst="rect">
            <a:avLst/>
          </a:prstGeom>
        </p:spPr>
        <p:txBody>
          <a:bodyPr wrap="square">
            <a:spAutoFit/>
          </a:bodyPr>
          <a:lstStyle/>
          <a:p>
            <a:r>
              <a:rPr lang="en-US" sz="4000" b="1" dirty="0" smtClean="0">
                <a:solidFill>
                  <a:schemeClr val="bg1"/>
                </a:solidFill>
              </a:rPr>
              <a:t>Hebrews 4:12</a:t>
            </a:r>
            <a:r>
              <a:rPr lang="en-US" sz="4000" dirty="0" smtClean="0">
                <a:solidFill>
                  <a:schemeClr val="bg1"/>
                </a:solidFill>
              </a:rPr>
              <a:t> For the word of God is alive and active. Sharper than any double-edged sword, it penetrates even to dividing soul and spirit, joints and marrow; it judges the thoughts and attitudes of the heart.</a:t>
            </a:r>
            <a:endParaRPr lang="en-US" sz="4000" dirty="0">
              <a:solidFill>
                <a:schemeClr val="bg1"/>
              </a:solidFill>
            </a:endParaRPr>
          </a:p>
        </p:txBody>
      </p:sp>
    </p:spTree>
    <p:extLst>
      <p:ext uri="{BB962C8B-B14F-4D97-AF65-F5344CB8AC3E}">
        <p14:creationId xmlns:p14="http://schemas.microsoft.com/office/powerpoint/2010/main" val="34106649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sp>
        <p:nvSpPr>
          <p:cNvPr id="2" name="Rectangle 1"/>
          <p:cNvSpPr/>
          <p:nvPr/>
        </p:nvSpPr>
        <p:spPr>
          <a:xfrm>
            <a:off x="452893" y="265789"/>
            <a:ext cx="8289903" cy="4524315"/>
          </a:xfrm>
          <a:prstGeom prst="rect">
            <a:avLst/>
          </a:prstGeom>
        </p:spPr>
        <p:txBody>
          <a:bodyPr wrap="square">
            <a:spAutoFit/>
          </a:bodyPr>
          <a:lstStyle/>
          <a:p>
            <a:r>
              <a:rPr lang="en-US" sz="3200" b="1" dirty="0"/>
              <a:t>Colossians 2:8-9 </a:t>
            </a:r>
            <a:r>
              <a:rPr lang="en-US" sz="3200" b="1" baseline="30000" dirty="0"/>
              <a:t> </a:t>
            </a:r>
            <a:r>
              <a:rPr lang="en-US" sz="3200" dirty="0"/>
              <a:t>See to it that no one takes you captive through hollow and deceptive philosophy, which depends on human tradition and the elemental spiritual forces of this world rather than on Christ.</a:t>
            </a:r>
            <a:r>
              <a:rPr lang="en-US" sz="3200" b="1" baseline="30000" dirty="0"/>
              <a:t>9 </a:t>
            </a:r>
            <a:r>
              <a:rPr lang="en-US" sz="3200" dirty="0"/>
              <a:t>But now that you know God—or rather are known by God—how is it that you are turning back to those weak and miserable forces? Do you wish to be enslaved by them all over again?</a:t>
            </a: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837" y="137816"/>
            <a:ext cx="8831406" cy="4524316"/>
          </a:xfrm>
          <a:prstGeom prst="rect">
            <a:avLst/>
          </a:prstGeom>
        </p:spPr>
        <p:txBody>
          <a:bodyPr wrap="square">
            <a:spAutoFit/>
          </a:bodyPr>
          <a:lstStyle/>
          <a:p>
            <a:r>
              <a:rPr lang="en-US" sz="3600" b="1" dirty="0">
                <a:latin typeface="American Typewriter"/>
                <a:cs typeface="American Typewriter"/>
              </a:rPr>
              <a:t>Romans 8:38-39</a:t>
            </a:r>
            <a:r>
              <a:rPr lang="en-US" sz="3600" b="1" baseline="30000" dirty="0">
                <a:latin typeface="American Typewriter"/>
                <a:cs typeface="American Typewriter"/>
              </a:rPr>
              <a:t> </a:t>
            </a:r>
            <a:r>
              <a:rPr lang="en-US" sz="3600" dirty="0">
                <a:latin typeface="American Typewriter"/>
                <a:cs typeface="American Typewriter"/>
              </a:rPr>
              <a:t>For I am convinced that neither death nor life, neither angels nor demons, neither the present nor the future, nor any powers,</a:t>
            </a:r>
            <a:r>
              <a:rPr lang="en-US" sz="3600" baseline="30000" dirty="0">
                <a:latin typeface="American Typewriter"/>
                <a:cs typeface="American Typewriter"/>
              </a:rPr>
              <a:t>39 </a:t>
            </a:r>
            <a:r>
              <a:rPr lang="en-US" sz="3600" dirty="0">
                <a:latin typeface="American Typewriter"/>
                <a:cs typeface="American Typewriter"/>
              </a:rPr>
              <a:t>neither height nor depth, nor anything else in all creation, will be able to separate us from the love of God that is in Christ Jesus our Lord.</a:t>
            </a:r>
            <a:endParaRPr lang="en-US" sz="3600" b="1" dirty="0">
              <a:latin typeface="American Typewriter"/>
              <a:cs typeface="American Typewriter"/>
            </a:endParaRPr>
          </a:p>
        </p:txBody>
      </p:sp>
    </p:spTree>
    <p:extLst>
      <p:ext uri="{BB962C8B-B14F-4D97-AF65-F5344CB8AC3E}">
        <p14:creationId xmlns:p14="http://schemas.microsoft.com/office/powerpoint/2010/main" val="38589253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57529" y="344542"/>
            <a:ext cx="4480712" cy="4419964"/>
          </a:xfrm>
          <a:prstGeom prst="rect">
            <a:avLst/>
          </a:prstGeom>
        </p:spPr>
      </p:pic>
      <p:sp>
        <p:nvSpPr>
          <p:cNvPr id="8" name="Rectangle 7"/>
          <p:cNvSpPr/>
          <p:nvPr/>
        </p:nvSpPr>
        <p:spPr>
          <a:xfrm>
            <a:off x="4814446" y="0"/>
            <a:ext cx="4329554" cy="4216539"/>
          </a:xfrm>
          <a:prstGeom prst="rect">
            <a:avLst/>
          </a:prstGeom>
        </p:spPr>
        <p:txBody>
          <a:bodyPr wrap="square">
            <a:spAutoFit/>
          </a:bodyPr>
          <a:lstStyle/>
          <a:p>
            <a:r>
              <a:rPr lang="en-US" sz="2800" b="1" dirty="0"/>
              <a:t>Ephesians 5:25-27 </a:t>
            </a:r>
            <a:r>
              <a:rPr lang="en-US" sz="2400" dirty="0"/>
              <a:t>Husbands, love your wives, just as Christ loved the church and gave himself up for her </a:t>
            </a:r>
            <a:r>
              <a:rPr lang="en-US" sz="2400" baseline="30000" dirty="0"/>
              <a:t>26 </a:t>
            </a:r>
            <a:r>
              <a:rPr lang="en-US" sz="2400" dirty="0"/>
              <a:t>to make her holy, cleansing her by the washing with water through the word, </a:t>
            </a:r>
            <a:r>
              <a:rPr lang="en-US" sz="2400" baseline="30000" dirty="0"/>
              <a:t>27 </a:t>
            </a:r>
            <a:r>
              <a:rPr lang="en-US" sz="2400" dirty="0"/>
              <a:t>and to present her to himself as a radiant church, without stain or wrinkle or any other blemish, but holy and blameless.</a:t>
            </a:r>
            <a:endParaRPr lang="en-US" sz="2400" b="1" dirty="0"/>
          </a:p>
        </p:txBody>
      </p:sp>
    </p:spTree>
    <p:extLst>
      <p:ext uri="{BB962C8B-B14F-4D97-AF65-F5344CB8AC3E}">
        <p14:creationId xmlns:p14="http://schemas.microsoft.com/office/powerpoint/2010/main" val="8081596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609" y="169446"/>
            <a:ext cx="8929861" cy="4893647"/>
          </a:xfrm>
          <a:prstGeom prst="rect">
            <a:avLst/>
          </a:prstGeom>
        </p:spPr>
        <p:txBody>
          <a:bodyPr wrap="square">
            <a:spAutoFit/>
          </a:bodyPr>
          <a:lstStyle/>
          <a:p>
            <a:r>
              <a:rPr lang="en-US" sz="2400" b="1" dirty="0">
                <a:latin typeface="American Typewriter"/>
                <a:cs typeface="American Typewriter"/>
              </a:rPr>
              <a:t>John 15:1-</a:t>
            </a:r>
            <a:r>
              <a:rPr lang="en-US" sz="2400" b="1" dirty="0" smtClean="0">
                <a:latin typeface="American Typewriter"/>
                <a:cs typeface="American Typewriter"/>
              </a:rPr>
              <a:t>16 “</a:t>
            </a:r>
            <a:r>
              <a:rPr lang="en-US" sz="2400" dirty="0">
                <a:latin typeface="American Typewriter"/>
                <a:cs typeface="American Typewriter"/>
              </a:rPr>
              <a:t>I am the true vine, and my Father is the gardener. </a:t>
            </a:r>
            <a:r>
              <a:rPr lang="en-US" sz="2400" baseline="30000" dirty="0">
                <a:latin typeface="American Typewriter"/>
                <a:cs typeface="American Typewriter"/>
              </a:rPr>
              <a:t>2 </a:t>
            </a:r>
            <a:r>
              <a:rPr lang="en-US" sz="2400" dirty="0">
                <a:latin typeface="American Typewriter"/>
                <a:cs typeface="American Typewriter"/>
              </a:rPr>
              <a:t>He cuts off every branch in me that bears no fruit, while every branch that does bear fruit he prunes so that it will be even more fruitful. </a:t>
            </a:r>
            <a:r>
              <a:rPr lang="en-US" sz="2400" baseline="30000" dirty="0">
                <a:latin typeface="American Typewriter"/>
                <a:cs typeface="American Typewriter"/>
              </a:rPr>
              <a:t>3 </a:t>
            </a:r>
            <a:r>
              <a:rPr lang="en-US" sz="2400" dirty="0">
                <a:latin typeface="American Typewriter"/>
                <a:cs typeface="American Typewriter"/>
              </a:rPr>
              <a:t>You are already clean because of the word I have spoken to you. </a:t>
            </a:r>
            <a:r>
              <a:rPr lang="en-US" sz="2400" baseline="30000" dirty="0">
                <a:latin typeface="American Typewriter"/>
                <a:cs typeface="American Typewriter"/>
              </a:rPr>
              <a:t>4 </a:t>
            </a:r>
            <a:r>
              <a:rPr lang="en-US" sz="2400" dirty="0">
                <a:latin typeface="American Typewriter"/>
                <a:cs typeface="American Typewriter"/>
              </a:rPr>
              <a:t>Remain in me, as I also remain in you. No branch can bear fruit by itself; it must remain in the vine. Neither can you bear fruit unless you remain in me. </a:t>
            </a:r>
            <a:r>
              <a:rPr lang="en-US" sz="2400" baseline="30000" dirty="0">
                <a:latin typeface="American Typewriter"/>
                <a:cs typeface="American Typewriter"/>
              </a:rPr>
              <a:t>5 </a:t>
            </a:r>
            <a:r>
              <a:rPr lang="en-US" sz="2400" dirty="0">
                <a:latin typeface="American Typewriter"/>
                <a:cs typeface="American Typewriter"/>
              </a:rPr>
              <a:t>“I am the vine; you are the branches. If you remain in me and I in you, you will bear much fruit; apart from me you can do nothing. </a:t>
            </a:r>
            <a:r>
              <a:rPr lang="en-US" sz="2400" baseline="30000" dirty="0">
                <a:latin typeface="American Typewriter"/>
                <a:cs typeface="American Typewriter"/>
              </a:rPr>
              <a:t>6 </a:t>
            </a:r>
            <a:r>
              <a:rPr lang="en-US" sz="2400" dirty="0">
                <a:latin typeface="American Typewriter"/>
                <a:cs typeface="American Typewriter"/>
              </a:rPr>
              <a:t>If you do not remain in me, you are like a branch that is thrown away and withers; such branches are picked up, thrown into the fire and burned. </a:t>
            </a:r>
            <a:endParaRPr lang="en-US" sz="2400" b="1" dirty="0">
              <a:latin typeface="American Typewriter"/>
              <a:cs typeface="American Typewriter"/>
            </a:endParaRPr>
          </a:p>
        </p:txBody>
      </p:sp>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2" name="Rectangle 1"/>
          <p:cNvSpPr/>
          <p:nvPr/>
        </p:nvSpPr>
        <p:spPr>
          <a:xfrm>
            <a:off x="103250" y="1"/>
            <a:ext cx="8931048" cy="5262980"/>
          </a:xfrm>
          <a:prstGeom prst="rect">
            <a:avLst/>
          </a:prstGeom>
        </p:spPr>
        <p:txBody>
          <a:bodyPr wrap="square">
            <a:spAutoFit/>
          </a:bodyPr>
          <a:lstStyle/>
          <a:p>
            <a:r>
              <a:rPr lang="en-US" sz="2800" b="1" i="1" dirty="0">
                <a:solidFill>
                  <a:schemeClr val="bg1"/>
                </a:solidFill>
              </a:rPr>
              <a:t>Acts 6:7 </a:t>
            </a:r>
            <a:r>
              <a:rPr lang="en-US" sz="2800" i="1" dirty="0">
                <a:solidFill>
                  <a:schemeClr val="bg1"/>
                </a:solidFill>
              </a:rPr>
              <a:t>So the word of God spread. The number of disciples in Jerusalem increased rapidly, and a large number of priests became obedient to the faith.</a:t>
            </a:r>
            <a:endParaRPr lang="en-US" sz="2800" dirty="0">
              <a:solidFill>
                <a:schemeClr val="bg1"/>
              </a:solidFill>
            </a:endParaRPr>
          </a:p>
          <a:p>
            <a:r>
              <a:rPr lang="en-US" sz="2800" i="1" dirty="0">
                <a:solidFill>
                  <a:schemeClr val="bg1"/>
                </a:solidFill>
              </a:rPr>
              <a:t> </a:t>
            </a:r>
            <a:endParaRPr lang="en-US" sz="2800" dirty="0">
              <a:solidFill>
                <a:schemeClr val="bg1"/>
              </a:solidFill>
            </a:endParaRPr>
          </a:p>
          <a:p>
            <a:r>
              <a:rPr lang="en-US" sz="2800" b="1" i="1" dirty="0">
                <a:solidFill>
                  <a:schemeClr val="bg1"/>
                </a:solidFill>
              </a:rPr>
              <a:t>Acts 12:24 </a:t>
            </a:r>
            <a:r>
              <a:rPr lang="en-US" sz="2800" i="1" dirty="0">
                <a:solidFill>
                  <a:schemeClr val="bg1"/>
                </a:solidFill>
              </a:rPr>
              <a:t>But the word of God continued to spread and flourish.</a:t>
            </a:r>
            <a:endParaRPr lang="en-US" sz="2800" dirty="0">
              <a:solidFill>
                <a:schemeClr val="bg1"/>
              </a:solidFill>
            </a:endParaRPr>
          </a:p>
          <a:p>
            <a:r>
              <a:rPr lang="en-US" sz="2800" i="1" dirty="0">
                <a:solidFill>
                  <a:schemeClr val="bg1"/>
                </a:solidFill>
              </a:rPr>
              <a:t> </a:t>
            </a:r>
            <a:endParaRPr lang="en-US" sz="2800" dirty="0">
              <a:solidFill>
                <a:schemeClr val="bg1"/>
              </a:solidFill>
            </a:endParaRPr>
          </a:p>
          <a:p>
            <a:r>
              <a:rPr lang="en-US" sz="2800" b="1" i="1" dirty="0">
                <a:solidFill>
                  <a:schemeClr val="bg1"/>
                </a:solidFill>
              </a:rPr>
              <a:t>Acts 16:5 </a:t>
            </a:r>
            <a:r>
              <a:rPr lang="en-US" sz="2800" i="1" dirty="0">
                <a:solidFill>
                  <a:schemeClr val="bg1"/>
                </a:solidFill>
              </a:rPr>
              <a:t>So the churches were strengthened in the faith and grew daily in number</a:t>
            </a:r>
            <a:endParaRPr lang="en-US" sz="2800" dirty="0">
              <a:solidFill>
                <a:schemeClr val="bg1"/>
              </a:solidFill>
            </a:endParaRPr>
          </a:p>
          <a:p>
            <a:r>
              <a:rPr lang="en-US" sz="2800" b="1" i="1" dirty="0">
                <a:solidFill>
                  <a:schemeClr val="bg1"/>
                </a:solidFill>
              </a:rPr>
              <a:t> </a:t>
            </a:r>
            <a:endParaRPr lang="en-US" sz="2800" dirty="0">
              <a:solidFill>
                <a:schemeClr val="bg1"/>
              </a:solidFill>
            </a:endParaRPr>
          </a:p>
          <a:p>
            <a:r>
              <a:rPr lang="en-US" sz="2800" b="1" i="1" dirty="0">
                <a:solidFill>
                  <a:schemeClr val="bg1"/>
                </a:solidFill>
              </a:rPr>
              <a:t>Acts 19:20 </a:t>
            </a:r>
            <a:r>
              <a:rPr lang="en-US" sz="2800" i="1" dirty="0">
                <a:solidFill>
                  <a:schemeClr val="bg1"/>
                </a:solidFill>
              </a:rPr>
              <a:t>In this way the word of the Lord spread widely and grew in power.</a:t>
            </a:r>
            <a:endParaRPr lang="en-US" sz="2800" dirty="0">
              <a:solidFill>
                <a:schemeClr val="bg1"/>
              </a:solidFill>
            </a:endParaRP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sp>
        <p:nvSpPr>
          <p:cNvPr id="4" name="Rectangle 3"/>
          <p:cNvSpPr/>
          <p:nvPr/>
        </p:nvSpPr>
        <p:spPr>
          <a:xfrm>
            <a:off x="177219" y="157505"/>
            <a:ext cx="8857079" cy="3785652"/>
          </a:xfrm>
          <a:prstGeom prst="rect">
            <a:avLst/>
          </a:prstGeom>
        </p:spPr>
        <p:txBody>
          <a:bodyPr wrap="square">
            <a:spAutoFit/>
          </a:bodyPr>
          <a:lstStyle/>
          <a:p>
            <a:r>
              <a:rPr lang="en-US" sz="2400" baseline="30000" dirty="0">
                <a:latin typeface="American Typewriter"/>
                <a:cs typeface="American Typewriter"/>
              </a:rPr>
              <a:t>7 </a:t>
            </a:r>
            <a:r>
              <a:rPr lang="en-US" sz="2400" dirty="0">
                <a:latin typeface="American Typewriter"/>
                <a:cs typeface="American Typewriter"/>
              </a:rPr>
              <a:t>If you remain in me and my words remain in you, ask whatever you wish, and it will be done for you. </a:t>
            </a:r>
            <a:r>
              <a:rPr lang="en-US" sz="2400" baseline="30000" dirty="0">
                <a:latin typeface="American Typewriter"/>
                <a:cs typeface="American Typewriter"/>
              </a:rPr>
              <a:t>8 </a:t>
            </a:r>
            <a:r>
              <a:rPr lang="en-US" sz="2400" dirty="0">
                <a:latin typeface="American Typewriter"/>
                <a:cs typeface="American Typewriter"/>
              </a:rPr>
              <a:t>This is to my Father’s glory, that you bear much fruit, showing yourselves to be my disciples. </a:t>
            </a:r>
            <a:r>
              <a:rPr lang="en-US" sz="2400" baseline="30000" dirty="0">
                <a:latin typeface="American Typewriter"/>
                <a:cs typeface="American Typewriter"/>
              </a:rPr>
              <a:t>9 </a:t>
            </a:r>
            <a:r>
              <a:rPr lang="en-US" sz="2400" dirty="0">
                <a:latin typeface="American Typewriter"/>
                <a:cs typeface="American Typewriter"/>
              </a:rPr>
              <a:t>“As the Father has loved me, so have I loved you. Now remain in my love. </a:t>
            </a:r>
            <a:r>
              <a:rPr lang="en-US" sz="2400" baseline="30000" dirty="0">
                <a:latin typeface="American Typewriter"/>
                <a:cs typeface="American Typewriter"/>
              </a:rPr>
              <a:t>10 </a:t>
            </a:r>
            <a:r>
              <a:rPr lang="en-US" sz="2400" dirty="0">
                <a:latin typeface="American Typewriter"/>
                <a:cs typeface="American Typewriter"/>
              </a:rPr>
              <a:t>If you keep my commands, you will remain in my love, just as I have kept my Father’s commands and remain in his love. </a:t>
            </a:r>
            <a:r>
              <a:rPr lang="en-US" sz="2400" baseline="30000" dirty="0">
                <a:latin typeface="American Typewriter"/>
                <a:cs typeface="American Typewriter"/>
              </a:rPr>
              <a:t>11 </a:t>
            </a:r>
            <a:r>
              <a:rPr lang="en-US" sz="2400" dirty="0">
                <a:latin typeface="American Typewriter"/>
                <a:cs typeface="American Typewriter"/>
              </a:rPr>
              <a:t>I have told you this so that my joy may be in you and that your joy may be complete. </a:t>
            </a:r>
            <a:r>
              <a:rPr lang="en-US" sz="2400" baseline="30000" dirty="0">
                <a:latin typeface="American Typewriter"/>
                <a:cs typeface="American Typewriter"/>
              </a:rPr>
              <a:t>12 </a:t>
            </a:r>
            <a:r>
              <a:rPr lang="en-US" sz="2400" dirty="0">
                <a:latin typeface="American Typewriter"/>
                <a:cs typeface="American Typewriter"/>
              </a:rPr>
              <a:t>My command is this: Love each other as I have loved you. </a:t>
            </a:r>
            <a:endParaRPr lang="en-US" sz="2400" b="1" dirty="0">
              <a:latin typeface="American Typewriter"/>
              <a:cs typeface="American Typewriter"/>
            </a:endParaRPr>
          </a:p>
        </p:txBody>
      </p:sp>
    </p:spTree>
    <p:extLst>
      <p:ext uri="{BB962C8B-B14F-4D97-AF65-F5344CB8AC3E}">
        <p14:creationId xmlns:p14="http://schemas.microsoft.com/office/powerpoint/2010/main" val="40730286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681" y="137816"/>
            <a:ext cx="8782179" cy="3785652"/>
          </a:xfrm>
          <a:prstGeom prst="rect">
            <a:avLst/>
          </a:prstGeom>
        </p:spPr>
        <p:txBody>
          <a:bodyPr wrap="square">
            <a:spAutoFit/>
          </a:bodyPr>
          <a:lstStyle/>
          <a:p>
            <a:r>
              <a:rPr lang="en-US" sz="2400" baseline="30000" dirty="0">
                <a:latin typeface="American Typewriter"/>
                <a:cs typeface="American Typewriter"/>
              </a:rPr>
              <a:t>13 </a:t>
            </a:r>
            <a:r>
              <a:rPr lang="en-US" sz="2400" dirty="0">
                <a:latin typeface="American Typewriter"/>
                <a:cs typeface="American Typewriter"/>
              </a:rPr>
              <a:t>Greater love has no one than this: to lay down one’s life for one’s friends. </a:t>
            </a:r>
            <a:r>
              <a:rPr lang="en-US" sz="2400" baseline="30000" dirty="0">
                <a:latin typeface="American Typewriter"/>
                <a:cs typeface="American Typewriter"/>
              </a:rPr>
              <a:t>14 </a:t>
            </a:r>
            <a:r>
              <a:rPr lang="en-US" sz="2400" dirty="0">
                <a:latin typeface="American Typewriter"/>
                <a:cs typeface="American Typewriter"/>
              </a:rPr>
              <a:t>You are my friends if you do what I command. </a:t>
            </a:r>
            <a:r>
              <a:rPr lang="en-US" sz="2400" baseline="30000" dirty="0">
                <a:latin typeface="American Typewriter"/>
                <a:cs typeface="American Typewriter"/>
              </a:rPr>
              <a:t>15 </a:t>
            </a:r>
            <a:r>
              <a:rPr lang="en-US" sz="2400" dirty="0">
                <a:latin typeface="American Typewriter"/>
                <a:cs typeface="American Typewriter"/>
              </a:rPr>
              <a:t>I no longer call you servants, because a servant does not know his master’s business. Instead, I have called you friends, for everything that I learned from my Father I have made known to you. </a:t>
            </a:r>
            <a:r>
              <a:rPr lang="en-US" sz="2400" baseline="30000" dirty="0">
                <a:latin typeface="American Typewriter"/>
                <a:cs typeface="American Typewriter"/>
              </a:rPr>
              <a:t>16 </a:t>
            </a:r>
            <a:r>
              <a:rPr lang="en-US" sz="2400" dirty="0">
                <a:latin typeface="American Typewriter"/>
                <a:cs typeface="American Typewriter"/>
              </a:rPr>
              <a:t>You did not choose me, but I chose you and appointed you so that you might go and bear fruit—fruit that will last—and so that whatever you ask in my name the Father will give you. </a:t>
            </a:r>
            <a:r>
              <a:rPr lang="en-US" sz="2400" baseline="30000" dirty="0">
                <a:latin typeface="American Typewriter"/>
                <a:cs typeface="American Typewriter"/>
              </a:rPr>
              <a:t>17 </a:t>
            </a:r>
            <a:r>
              <a:rPr lang="en-US" sz="2400" dirty="0">
                <a:latin typeface="American Typewriter"/>
                <a:cs typeface="American Typewriter"/>
              </a:rPr>
              <a:t>This is my command: Love each other.</a:t>
            </a:r>
            <a:endParaRPr lang="en-US" sz="2400" b="1" dirty="0">
              <a:latin typeface="American Typewriter"/>
              <a:cs typeface="American Typewriter"/>
            </a:endParaRPr>
          </a:p>
        </p:txBody>
      </p:sp>
    </p:spTree>
    <p:extLst>
      <p:ext uri="{BB962C8B-B14F-4D97-AF65-F5344CB8AC3E}">
        <p14:creationId xmlns:p14="http://schemas.microsoft.com/office/powerpoint/2010/main" val="4576317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4346</TotalTime>
  <Words>177</Words>
  <Application>Microsoft Macintosh PowerPoint</Application>
  <PresentationFormat>On-screen Show (16:9)</PresentationFormat>
  <Paragraphs>36</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208</cp:revision>
  <dcterms:created xsi:type="dcterms:W3CDTF">2016-08-27T22:55:59Z</dcterms:created>
  <dcterms:modified xsi:type="dcterms:W3CDTF">2017-04-29T22:56:09Z</dcterms:modified>
</cp:coreProperties>
</file>