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89" r:id="rId2"/>
    <p:sldId id="279" r:id="rId3"/>
    <p:sldId id="292" r:id="rId4"/>
    <p:sldId id="300" r:id="rId5"/>
    <p:sldId id="317" r:id="rId6"/>
    <p:sldId id="303" r:id="rId7"/>
    <p:sldId id="302" r:id="rId8"/>
    <p:sldId id="313" r:id="rId9"/>
    <p:sldId id="305" r:id="rId10"/>
    <p:sldId id="306" r:id="rId11"/>
    <p:sldId id="310" r:id="rId12"/>
    <p:sldId id="309" r:id="rId13"/>
    <p:sldId id="314" r:id="rId14"/>
    <p:sldId id="315" r:id="rId15"/>
    <p:sldId id="318" r:id="rId16"/>
    <p:sldId id="316" r:id="rId17"/>
    <p:sldId id="26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8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4/15/17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4/15/17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077"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88609" y="23153"/>
            <a:ext cx="8939705" cy="1754327"/>
          </a:xfrm>
          <a:prstGeom prst="rect">
            <a:avLst/>
          </a:prstGeom>
        </p:spPr>
        <p:txBody>
          <a:bodyPr wrap="square">
            <a:spAutoFit/>
          </a:bodyPr>
          <a:lstStyle/>
          <a:p>
            <a:r>
              <a:rPr lang="en-US" sz="3600" baseline="30000" dirty="0"/>
              <a:t> </a:t>
            </a:r>
            <a:r>
              <a:rPr lang="en-US" sz="3600" b="1" dirty="0" smtClean="0"/>
              <a:t>He </a:t>
            </a:r>
            <a:r>
              <a:rPr lang="en-US" sz="3600" b="1" dirty="0"/>
              <a:t>was delivered over to death for our sins and was raised to life for our </a:t>
            </a:r>
            <a:r>
              <a:rPr lang="en-US" sz="3600" b="1" dirty="0" smtClean="0"/>
              <a:t>justification</a:t>
            </a:r>
          </a:p>
          <a:p>
            <a:r>
              <a:rPr lang="en-US" sz="3600" b="1" dirty="0"/>
              <a:t> </a:t>
            </a:r>
            <a:r>
              <a:rPr lang="en-US" sz="3600" b="1" dirty="0" smtClean="0"/>
              <a:t>                                                             </a:t>
            </a:r>
            <a:r>
              <a:rPr lang="en-US" sz="2400" b="1" dirty="0" smtClean="0"/>
              <a:t> </a:t>
            </a:r>
            <a:r>
              <a:rPr lang="en-US" sz="2400" dirty="0"/>
              <a:t>Romans 4:25 </a:t>
            </a:r>
            <a:r>
              <a:rPr lang="en-US" sz="2400" dirty="0" smtClean="0"/>
              <a:t> </a:t>
            </a:r>
            <a:endParaRPr lang="en-US" sz="2400" dirty="0"/>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215780"/>
          </a:xfrm>
          <a:prstGeom prst="rect">
            <a:avLst/>
          </a:prstGeom>
        </p:spPr>
      </p:pic>
      <p:sp>
        <p:nvSpPr>
          <p:cNvPr id="2" name="Rectangle 1"/>
          <p:cNvSpPr/>
          <p:nvPr/>
        </p:nvSpPr>
        <p:spPr>
          <a:xfrm>
            <a:off x="764042" y="840022"/>
            <a:ext cx="7908883" cy="3570208"/>
          </a:xfrm>
          <a:prstGeom prst="rect">
            <a:avLst/>
          </a:prstGeom>
        </p:spPr>
        <p:txBody>
          <a:bodyPr wrap="square">
            <a:spAutoFit/>
          </a:bodyPr>
          <a:lstStyle/>
          <a:p>
            <a:r>
              <a:rPr lang="en-US" sz="2800" b="1" dirty="0" smtClean="0">
                <a:solidFill>
                  <a:schemeClr val="bg1">
                    <a:lumMod val="65000"/>
                    <a:lumOff val="35000"/>
                  </a:schemeClr>
                </a:solidFill>
              </a:rPr>
              <a:t>1Corinthians 15:18</a:t>
            </a:r>
            <a:r>
              <a:rPr lang="en-US" sz="2800" b="1" dirty="0">
                <a:solidFill>
                  <a:schemeClr val="bg1">
                    <a:lumMod val="65000"/>
                    <a:lumOff val="35000"/>
                  </a:schemeClr>
                </a:solidFill>
              </a:rPr>
              <a:t> </a:t>
            </a:r>
            <a:r>
              <a:rPr lang="en-US" sz="2800" b="1" dirty="0" smtClean="0">
                <a:solidFill>
                  <a:schemeClr val="bg1">
                    <a:lumMod val="65000"/>
                    <a:lumOff val="35000"/>
                  </a:schemeClr>
                </a:solidFill>
              </a:rPr>
              <a:t>(If there is no resurrection) </a:t>
            </a:r>
            <a:endParaRPr lang="en-US" sz="2800" b="1" baseline="30000" dirty="0">
              <a:solidFill>
                <a:schemeClr val="bg1">
                  <a:lumMod val="65000"/>
                  <a:lumOff val="35000"/>
                </a:schemeClr>
              </a:solidFill>
            </a:endParaRPr>
          </a:p>
          <a:p>
            <a:r>
              <a:rPr lang="en-US" sz="2800" b="1" baseline="30000" dirty="0">
                <a:solidFill>
                  <a:schemeClr val="bg1">
                    <a:lumMod val="65000"/>
                    <a:lumOff val="35000"/>
                  </a:schemeClr>
                </a:solidFill>
              </a:rPr>
              <a:t> </a:t>
            </a:r>
            <a:r>
              <a:rPr lang="en-US" sz="6600" b="1" dirty="0">
                <a:solidFill>
                  <a:schemeClr val="bg1">
                    <a:lumMod val="65000"/>
                    <a:lumOff val="35000"/>
                  </a:schemeClr>
                </a:solidFill>
              </a:rPr>
              <a:t>Then those also who have fallen asleep in Christ are lost. </a:t>
            </a:r>
            <a:r>
              <a:rPr lang="en-US" sz="6600" dirty="0">
                <a:solidFill>
                  <a:schemeClr val="bg1">
                    <a:lumMod val="65000"/>
                    <a:lumOff val="35000"/>
                  </a:schemeClr>
                </a:solidFill>
              </a:rPr>
              <a:t> </a:t>
            </a:r>
            <a:endParaRPr lang="en-US" sz="6600" dirty="0">
              <a:solidFill>
                <a:schemeClr val="bg1">
                  <a:lumMod val="65000"/>
                  <a:lumOff val="35000"/>
                </a:schemeClr>
              </a:solidFill>
            </a:endParaRP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208265" cy="5143500"/>
          </a:xfrm>
          <a:prstGeom prst="rect">
            <a:avLst/>
          </a:prstGeom>
        </p:spPr>
      </p:pic>
      <p:sp>
        <p:nvSpPr>
          <p:cNvPr id="4" name="Rectangle 3"/>
          <p:cNvSpPr/>
          <p:nvPr/>
        </p:nvSpPr>
        <p:spPr>
          <a:xfrm>
            <a:off x="5277182" y="150442"/>
            <a:ext cx="3786207" cy="4801314"/>
          </a:xfrm>
          <a:prstGeom prst="rect">
            <a:avLst/>
          </a:prstGeom>
        </p:spPr>
        <p:txBody>
          <a:bodyPr wrap="square">
            <a:spAutoFit/>
          </a:bodyPr>
          <a:lstStyle/>
          <a:p>
            <a:r>
              <a:rPr lang="en-US" b="1" dirty="0"/>
              <a:t>Matthew 25:21</a:t>
            </a:r>
            <a:r>
              <a:rPr lang="en-US" b="1" baseline="30000" dirty="0"/>
              <a:t> </a:t>
            </a:r>
            <a:endParaRPr lang="en-US" b="1" baseline="30000" dirty="0" smtClean="0"/>
          </a:p>
          <a:p>
            <a:r>
              <a:rPr lang="en-US" sz="3200" dirty="0" smtClean="0"/>
              <a:t>His </a:t>
            </a:r>
            <a:r>
              <a:rPr lang="en-US" sz="3200" dirty="0"/>
              <a:t>master said to him, ‘Well done, good and faithful servant. You have been faithful over a little; I will set you over much. Enter into the joy of your master.’</a:t>
            </a:r>
          </a:p>
        </p:txBody>
      </p:sp>
    </p:spTree>
    <p:extLst>
      <p:ext uri="{BB962C8B-B14F-4D97-AF65-F5344CB8AC3E}">
        <p14:creationId xmlns:p14="http://schemas.microsoft.com/office/powerpoint/2010/main" val="42905841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047" y="134234"/>
            <a:ext cx="8373503" cy="4647427"/>
          </a:xfrm>
          <a:prstGeom prst="rect">
            <a:avLst/>
          </a:prstGeom>
        </p:spPr>
        <p:txBody>
          <a:bodyPr wrap="square">
            <a:spAutoFit/>
          </a:bodyPr>
          <a:lstStyle/>
          <a:p>
            <a:r>
              <a:rPr lang="en-US" sz="3600" dirty="0" smtClean="0"/>
              <a:t>1Corinthians 15:19</a:t>
            </a:r>
            <a:r>
              <a:rPr lang="en-US" sz="2800" dirty="0"/>
              <a:t> </a:t>
            </a:r>
            <a:r>
              <a:rPr lang="en-US" sz="2800" dirty="0" smtClean="0"/>
              <a:t>     </a:t>
            </a:r>
            <a:r>
              <a:rPr lang="en-US" sz="2800" baseline="30000" dirty="0" smtClean="0"/>
              <a:t>(If there is no resurrection)</a:t>
            </a:r>
          </a:p>
          <a:p>
            <a:r>
              <a:rPr lang="en-US" sz="3200" dirty="0" smtClean="0"/>
              <a:t>If </a:t>
            </a:r>
            <a:r>
              <a:rPr lang="en-US" sz="3200" dirty="0"/>
              <a:t>only for this life we have hope in Christ, we are of all people most to be pitied.</a:t>
            </a:r>
            <a:endParaRPr lang="en-US" sz="3200" b="1" dirty="0"/>
          </a:p>
          <a:p>
            <a:endParaRPr lang="en-US" sz="2800" b="1" dirty="0"/>
          </a:p>
          <a:p>
            <a:endParaRPr lang="en-US" sz="2800" b="1" dirty="0" smtClean="0">
              <a:latin typeface="American Typewriter"/>
              <a:cs typeface="American Typewriter"/>
            </a:endParaRPr>
          </a:p>
          <a:p>
            <a:endParaRPr lang="en-US" sz="2800" b="1" dirty="0">
              <a:latin typeface="American Typewriter"/>
              <a:cs typeface="American Typewriter"/>
            </a:endParaRPr>
          </a:p>
          <a:p>
            <a:r>
              <a:rPr lang="en-US" sz="2800" b="1" dirty="0" smtClean="0">
                <a:latin typeface="American Typewriter"/>
                <a:cs typeface="American Typewriter"/>
              </a:rPr>
              <a:t>2 </a:t>
            </a:r>
            <a:r>
              <a:rPr lang="en-US" sz="2800" b="1" dirty="0">
                <a:latin typeface="American Typewriter"/>
                <a:cs typeface="American Typewriter"/>
              </a:rPr>
              <a:t>Corinthians 4:17</a:t>
            </a:r>
            <a:r>
              <a:rPr lang="en-US" sz="2800" dirty="0">
                <a:latin typeface="American Typewriter"/>
                <a:cs typeface="American Typewriter"/>
              </a:rPr>
              <a:t>  For our light and momentary troubles are achieving for us an eternal glory that far outweighs them all.</a:t>
            </a:r>
            <a:endParaRPr lang="en-US" sz="2800" b="1" dirty="0">
              <a:latin typeface="American Typewriter"/>
              <a:cs typeface="American Typewriter"/>
            </a:endParaRPr>
          </a:p>
          <a:p>
            <a:endParaRPr lang="en-US" sz="2800" dirty="0"/>
          </a:p>
        </p:txBody>
      </p:sp>
    </p:spTree>
    <p:extLst>
      <p:ext uri="{BB962C8B-B14F-4D97-AF65-F5344CB8AC3E}">
        <p14:creationId xmlns:p14="http://schemas.microsoft.com/office/powerpoint/2010/main" val="339226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0325" y="396063"/>
            <a:ext cx="3472461" cy="584776"/>
          </a:xfrm>
          <a:prstGeom prst="rect">
            <a:avLst/>
          </a:prstGeom>
        </p:spPr>
        <p:txBody>
          <a:bodyPr wrap="square">
            <a:spAutoFit/>
          </a:bodyPr>
          <a:lstStyle/>
          <a:p>
            <a:r>
              <a:rPr lang="en-US" sz="3200" b="1" dirty="0">
                <a:solidFill>
                  <a:srgbClr val="000000"/>
                </a:solidFill>
              </a:rPr>
              <a:t>Matthew 11:29-30</a:t>
            </a:r>
            <a:r>
              <a:rPr lang="en-US" b="1" dirty="0"/>
              <a:t> </a:t>
            </a:r>
            <a:r>
              <a:rPr lang="en-US" dirty="0"/>
              <a:t> </a:t>
            </a:r>
          </a:p>
        </p:txBody>
      </p:sp>
      <p:sp>
        <p:nvSpPr>
          <p:cNvPr id="8" name="TextBox 7"/>
          <p:cNvSpPr txBox="1"/>
          <p:nvPr/>
        </p:nvSpPr>
        <p:spPr>
          <a:xfrm>
            <a:off x="3056173" y="2044492"/>
            <a:ext cx="3149099" cy="369332"/>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2"/>
          <a:stretch>
            <a:fillRect/>
          </a:stretch>
        </p:blipFill>
        <p:spPr>
          <a:xfrm>
            <a:off x="186005" y="216568"/>
            <a:ext cx="5750826" cy="4784194"/>
          </a:xfrm>
          <a:prstGeom prst="rect">
            <a:avLst/>
          </a:prstGeom>
        </p:spPr>
      </p:pic>
      <p:sp>
        <p:nvSpPr>
          <p:cNvPr id="3" name="Rectangle 2"/>
          <p:cNvSpPr/>
          <p:nvPr/>
        </p:nvSpPr>
        <p:spPr>
          <a:xfrm>
            <a:off x="6054977" y="104359"/>
            <a:ext cx="3002876" cy="5109091"/>
          </a:xfrm>
          <a:prstGeom prst="rect">
            <a:avLst/>
          </a:prstGeom>
        </p:spPr>
        <p:txBody>
          <a:bodyPr wrap="square">
            <a:spAutoFit/>
          </a:bodyPr>
          <a:lstStyle/>
          <a:p>
            <a:r>
              <a:rPr lang="en-US" b="1" dirty="0"/>
              <a:t>1 Corinthians 15:58 </a:t>
            </a:r>
            <a:r>
              <a:rPr lang="en-US" sz="2800" dirty="0"/>
              <a:t>Therefore, my dear brothers and sisters, stand firm. Let nothing move you. Always give yourselves fully to the work of the Lord, because you know that your labor in the Lord is not in vain. </a:t>
            </a:r>
            <a:endParaRPr lang="en-US" sz="2800" dirty="0"/>
          </a:p>
        </p:txBody>
      </p:sp>
    </p:spTree>
    <p:extLst>
      <p:ext uri="{BB962C8B-B14F-4D97-AF65-F5344CB8AC3E}">
        <p14:creationId xmlns:p14="http://schemas.microsoft.com/office/powerpoint/2010/main" val="40266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7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249" y="0"/>
            <a:ext cx="8827800" cy="369332"/>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5143500"/>
          </a:xfrm>
          <a:prstGeom prst="rect">
            <a:avLst/>
          </a:prstGeom>
        </p:spPr>
      </p:pic>
      <p:sp>
        <p:nvSpPr>
          <p:cNvPr id="5" name="Rectangle 4"/>
          <p:cNvSpPr/>
          <p:nvPr/>
        </p:nvSpPr>
        <p:spPr>
          <a:xfrm>
            <a:off x="1338987" y="123239"/>
            <a:ext cx="6616170" cy="5170646"/>
          </a:xfrm>
          <a:prstGeom prst="rect">
            <a:avLst/>
          </a:prstGeom>
        </p:spPr>
        <p:txBody>
          <a:bodyPr wrap="square">
            <a:spAutoFit/>
          </a:bodyPr>
          <a:lstStyle/>
          <a:p>
            <a:r>
              <a:rPr lang="en-US" dirty="0">
                <a:solidFill>
                  <a:schemeClr val="bg1"/>
                </a:solidFill>
              </a:rPr>
              <a:t> </a:t>
            </a:r>
            <a:r>
              <a:rPr lang="en-US" sz="2400" b="1" dirty="0">
                <a:solidFill>
                  <a:schemeClr val="bg1"/>
                </a:solidFill>
              </a:rPr>
              <a:t>Revelation 5:11-13</a:t>
            </a:r>
            <a:r>
              <a:rPr lang="en-US" sz="2400" baseline="30000" dirty="0">
                <a:solidFill>
                  <a:schemeClr val="bg1"/>
                </a:solidFill>
              </a:rPr>
              <a:t> </a:t>
            </a:r>
            <a:r>
              <a:rPr lang="en-US" sz="2400" b="1" dirty="0">
                <a:solidFill>
                  <a:schemeClr val="bg1"/>
                </a:solidFill>
              </a:rPr>
              <a:t>Then I looked and heard the voice of many angels, numbering thousands upon thousands, and ten thousand times ten thousand. They encircled the throne and the living creatures and the elders. </a:t>
            </a:r>
            <a:r>
              <a:rPr lang="en-US" sz="2400" baseline="30000" dirty="0">
                <a:solidFill>
                  <a:schemeClr val="bg1"/>
                </a:solidFill>
              </a:rPr>
              <a:t>12 </a:t>
            </a:r>
            <a:r>
              <a:rPr lang="en-US" sz="2400" b="1" dirty="0">
                <a:solidFill>
                  <a:schemeClr val="bg1"/>
                </a:solidFill>
              </a:rPr>
              <a:t>In a loud voice they were saying: “Worthy is the Lamb, who was slain, to receive power and wealth and wisdom and strength and honor and glory and praise!” </a:t>
            </a:r>
            <a:r>
              <a:rPr lang="en-US" sz="2400" baseline="30000" dirty="0" smtClean="0">
                <a:solidFill>
                  <a:schemeClr val="bg1"/>
                </a:solidFill>
              </a:rPr>
              <a:t>13</a:t>
            </a:r>
            <a:r>
              <a:rPr lang="en-US" sz="2400" baseline="30000" dirty="0">
                <a:solidFill>
                  <a:schemeClr val="bg1"/>
                </a:solidFill>
              </a:rPr>
              <a:t> </a:t>
            </a:r>
            <a:r>
              <a:rPr lang="en-US" sz="2400" b="1" dirty="0">
                <a:solidFill>
                  <a:schemeClr val="bg1"/>
                </a:solidFill>
              </a:rPr>
              <a:t>Then I heard every creature in heaven and on earth and under the earth and on the sea, and all that is in them, saying: “To him who sits on the throne and to the Lamb be praise and honor and glory and power, for ever and ever!”</a:t>
            </a:r>
          </a:p>
          <a:p>
            <a:endParaRPr lang="en-US" dirty="0">
              <a:solidFill>
                <a:schemeClr val="bg1"/>
              </a:solidFill>
            </a:endParaRPr>
          </a:p>
        </p:txBody>
      </p:sp>
    </p:spTree>
    <p:extLst>
      <p:ext uri="{BB962C8B-B14F-4D97-AF65-F5344CB8AC3E}">
        <p14:creationId xmlns:p14="http://schemas.microsoft.com/office/powerpoint/2010/main" val="421611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09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63145" y="0"/>
            <a:ext cx="8798470" cy="6093976"/>
          </a:xfrm>
          <a:prstGeom prst="rect">
            <a:avLst/>
          </a:prstGeom>
        </p:spPr>
        <p:txBody>
          <a:bodyPr wrap="square">
            <a:spAutoFit/>
          </a:bodyPr>
          <a:lstStyle/>
          <a:p>
            <a:pPr algn="ctr"/>
            <a:endParaRPr lang="en-US" sz="5400" b="1" dirty="0" smtClean="0">
              <a:solidFill>
                <a:srgbClr val="FFFF00"/>
              </a:solidFill>
            </a:endParaRPr>
          </a:p>
          <a:p>
            <a:pPr algn="ctr"/>
            <a:r>
              <a:rPr lang="en-US" sz="7200" b="1" dirty="0" smtClean="0">
                <a:solidFill>
                  <a:srgbClr val="FFFF00"/>
                </a:solidFill>
              </a:rPr>
              <a:t>“</a:t>
            </a:r>
            <a:r>
              <a:rPr lang="en-US" sz="7200" b="1" dirty="0" smtClean="0">
                <a:solidFill>
                  <a:srgbClr val="FFFF00"/>
                </a:solidFill>
              </a:rPr>
              <a:t>Empty Grave </a:t>
            </a:r>
          </a:p>
          <a:p>
            <a:pPr algn="ctr"/>
            <a:r>
              <a:rPr lang="en-US" sz="7200" b="1" dirty="0" smtClean="0">
                <a:solidFill>
                  <a:srgbClr val="FFFF00"/>
                </a:solidFill>
              </a:rPr>
              <a:t>Full Life</a:t>
            </a:r>
            <a:r>
              <a:rPr lang="en-US" sz="7200" b="1" dirty="0" smtClean="0">
                <a:solidFill>
                  <a:srgbClr val="FFFF00"/>
                </a:solidFill>
              </a:rPr>
              <a:t>”</a:t>
            </a:r>
            <a:endParaRPr lang="en-US" sz="7200" dirty="0">
              <a:solidFill>
                <a:srgbClr val="FFFF00"/>
              </a:solidFill>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01" y="1"/>
            <a:ext cx="8929860" cy="5386089"/>
          </a:xfrm>
          <a:prstGeom prst="rect">
            <a:avLst/>
          </a:prstGeom>
        </p:spPr>
        <p:txBody>
          <a:bodyPr wrap="square">
            <a:spAutoFit/>
          </a:bodyPr>
          <a:lstStyle/>
          <a:p>
            <a:r>
              <a:rPr lang="en-US" sz="2400" b="1" baseline="30000" dirty="0"/>
              <a:t> </a:t>
            </a:r>
            <a:r>
              <a:rPr lang="en-US" sz="2400" dirty="0"/>
              <a:t>But if it is preached that Christ has been raised from the dead, how can some of you say that there is no resurrection of the dead? </a:t>
            </a:r>
            <a:r>
              <a:rPr lang="en-US" sz="2400" baseline="30000" dirty="0"/>
              <a:t>13 </a:t>
            </a:r>
            <a:r>
              <a:rPr lang="en-US" sz="2400" dirty="0"/>
              <a:t>If there is no resurrection of the dead, then not even Christ has been raised.</a:t>
            </a:r>
            <a:r>
              <a:rPr lang="en-US" sz="2400" baseline="30000" dirty="0"/>
              <a:t>14 </a:t>
            </a:r>
            <a:r>
              <a:rPr lang="en-US" sz="2400" dirty="0"/>
              <a:t>And if Christ has not been raised, our preaching is useless and so is your faith. </a:t>
            </a:r>
            <a:r>
              <a:rPr lang="en-US" sz="2400" baseline="30000" dirty="0"/>
              <a:t>15 </a:t>
            </a:r>
            <a:r>
              <a:rPr lang="en-US" sz="2400" dirty="0"/>
              <a:t>More than that, we are then found to be false witnesses about God, for we have testified about God that he raised Christ from the dead. But he did not raise him if in fact the dead are not raised. </a:t>
            </a:r>
            <a:r>
              <a:rPr lang="en-US" sz="2400" baseline="30000" dirty="0"/>
              <a:t>16 </a:t>
            </a:r>
            <a:r>
              <a:rPr lang="en-US" sz="2400" dirty="0"/>
              <a:t>For if the dead are not raised, then Christ has not been raised either. </a:t>
            </a:r>
            <a:r>
              <a:rPr lang="en-US" sz="2400" baseline="30000" dirty="0"/>
              <a:t>17 </a:t>
            </a:r>
            <a:r>
              <a:rPr lang="en-US" sz="2400" dirty="0"/>
              <a:t>And if Christ has not been raised, your faith is futile; you are still in your sins.</a:t>
            </a:r>
            <a:r>
              <a:rPr lang="en-US" sz="2400" baseline="30000" dirty="0"/>
              <a:t>18 </a:t>
            </a:r>
            <a:r>
              <a:rPr lang="en-US" sz="2400" dirty="0"/>
              <a:t>Then those also who have fallen asleep in Christ are lost. </a:t>
            </a:r>
            <a:r>
              <a:rPr lang="en-US" sz="2400" baseline="30000" dirty="0"/>
              <a:t>19 </a:t>
            </a:r>
            <a:r>
              <a:rPr lang="en-US" sz="2400" dirty="0"/>
              <a:t>If only for this life we have hope in Christ, we are of all people most to be pitied</a:t>
            </a:r>
            <a:r>
              <a:rPr lang="en-US" sz="2400" dirty="0" smtClean="0"/>
              <a:t>.</a:t>
            </a:r>
            <a:r>
              <a:rPr lang="en-US" sz="2400" b="1" dirty="0"/>
              <a:t> </a:t>
            </a:r>
            <a:r>
              <a:rPr lang="en-US" sz="2400" b="1" baseline="30000" dirty="0" smtClean="0"/>
              <a:t>20</a:t>
            </a:r>
            <a:r>
              <a:rPr lang="en-US" sz="2400" b="1" baseline="30000" dirty="0"/>
              <a:t> </a:t>
            </a:r>
            <a:r>
              <a:rPr lang="en-US" sz="2400" dirty="0"/>
              <a:t>But Christ has indeed been raised from the dead, the </a:t>
            </a:r>
            <a:r>
              <a:rPr lang="en-US" sz="2400" dirty="0" smtClean="0"/>
              <a:t>first fruits</a:t>
            </a:r>
            <a:r>
              <a:rPr lang="en-US" sz="2400" dirty="0"/>
              <a:t> of those who have fallen asleep.</a:t>
            </a:r>
          </a:p>
          <a:p>
            <a:r>
              <a:rPr lang="en-US" sz="2000" b="1" dirty="0" smtClean="0"/>
              <a:t>                                                                                                           1 </a:t>
            </a:r>
            <a:r>
              <a:rPr lang="en-US" sz="2000" b="1" dirty="0"/>
              <a:t>Corinthians 15:12-20 </a:t>
            </a:r>
            <a:endParaRPr lang="en-US" sz="2000" dirty="0"/>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300"/>
            <a:ext cx="9144000" cy="4914557"/>
          </a:xfrm>
          <a:prstGeom prst="rect">
            <a:avLst/>
          </a:prstGeom>
        </p:spPr>
      </p:pic>
      <p:sp>
        <p:nvSpPr>
          <p:cNvPr id="5" name="Rectangle 4"/>
          <p:cNvSpPr/>
          <p:nvPr/>
        </p:nvSpPr>
        <p:spPr>
          <a:xfrm>
            <a:off x="4452008" y="437286"/>
            <a:ext cx="4572000" cy="1815882"/>
          </a:xfrm>
          <a:prstGeom prst="rect">
            <a:avLst/>
          </a:prstGeom>
        </p:spPr>
        <p:txBody>
          <a:bodyPr>
            <a:spAutoFit/>
          </a:bodyPr>
          <a:lstStyle/>
          <a:p>
            <a:r>
              <a:rPr lang="en-US" sz="2800" b="1" dirty="0" smtClean="0"/>
              <a:t>1Corinthians 15:14</a:t>
            </a:r>
            <a:r>
              <a:rPr lang="en-US" sz="2800" b="1" dirty="0"/>
              <a:t> </a:t>
            </a:r>
            <a:endParaRPr lang="en-US" sz="2800" b="1" dirty="0" smtClean="0"/>
          </a:p>
          <a:p>
            <a:r>
              <a:rPr lang="en-US" sz="2800" b="1" dirty="0" smtClean="0"/>
              <a:t>And </a:t>
            </a:r>
            <a:r>
              <a:rPr lang="en-US" sz="2800" b="1" dirty="0"/>
              <a:t>if Christ has not been raised, our preaching is useless and so is your faith. </a:t>
            </a:r>
            <a:r>
              <a:rPr lang="en-US" sz="2800" dirty="0"/>
              <a:t> </a:t>
            </a: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886094" y="149758"/>
            <a:ext cx="7393964" cy="4339650"/>
          </a:xfrm>
          <a:prstGeom prst="rect">
            <a:avLst/>
          </a:prstGeom>
        </p:spPr>
        <p:txBody>
          <a:bodyPr wrap="square">
            <a:spAutoFit/>
          </a:bodyPr>
          <a:lstStyle/>
          <a:p>
            <a:r>
              <a:rPr lang="en-US" sz="3600" b="1" dirty="0"/>
              <a:t>Galatians 2:20</a:t>
            </a:r>
            <a:r>
              <a:rPr lang="en-US" sz="3600" b="1" baseline="30000" dirty="0"/>
              <a:t> </a:t>
            </a:r>
            <a:endParaRPr lang="en-US" sz="3600" b="1" baseline="30000" dirty="0" smtClean="0"/>
          </a:p>
          <a:p>
            <a:r>
              <a:rPr lang="en-US" sz="4000" b="1" dirty="0" smtClean="0">
                <a:ln w="10160">
                  <a:solidFill>
                    <a:schemeClr val="accent1"/>
                  </a:solidFill>
                  <a:prstDash val="solid"/>
                </a:ln>
                <a:solidFill>
                  <a:srgbClr val="FFFFFF"/>
                </a:solidFill>
                <a:effectLst>
                  <a:outerShdw blurRad="38100" dist="32000" dir="5400000" algn="tl">
                    <a:srgbClr val="000000">
                      <a:alpha val="30000"/>
                    </a:srgbClr>
                  </a:outerShdw>
                </a:effectLst>
              </a:rPr>
              <a:t>I </a:t>
            </a:r>
            <a:r>
              <a:rPr lang="en-US" sz="4000" b="1" dirty="0">
                <a:ln w="10160">
                  <a:solidFill>
                    <a:schemeClr val="accent1"/>
                  </a:solidFill>
                  <a:prstDash val="solid"/>
                </a:ln>
                <a:solidFill>
                  <a:srgbClr val="FFFFFF"/>
                </a:solidFill>
                <a:effectLst>
                  <a:outerShdw blurRad="38100" dist="32000" dir="5400000" algn="tl">
                    <a:srgbClr val="000000">
                      <a:alpha val="30000"/>
                    </a:srgbClr>
                  </a:outerShdw>
                </a:effectLst>
              </a:rPr>
              <a:t>have been crucified with Christ. It is no longer I who live, but Christ who lives in me. And the life I now live in the flesh I live by faith in the Son of God, who loved me and gave himself for me.</a:t>
            </a:r>
          </a:p>
        </p:txBody>
      </p:sp>
    </p:spTree>
    <p:extLst>
      <p:ext uri="{BB962C8B-B14F-4D97-AF65-F5344CB8AC3E}">
        <p14:creationId xmlns:p14="http://schemas.microsoft.com/office/powerpoint/2010/main" val="80815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287364" y="110382"/>
            <a:ext cx="5472247" cy="3252172"/>
          </a:xfrm>
          <a:prstGeom prst="rect">
            <a:avLst/>
          </a:prstGeom>
        </p:spPr>
        <p:txBody>
          <a:bodyPr wrap="square">
            <a:spAutoFit/>
          </a:bodyPr>
          <a:lstStyle/>
          <a:p>
            <a:r>
              <a:rPr lang="en-US" sz="2800" b="1" baseline="30000" dirty="0"/>
              <a:t> </a:t>
            </a:r>
            <a:r>
              <a:rPr lang="en-US" sz="2800" b="1" dirty="0"/>
              <a:t>More than that, we are then found to be false witnesses about God, for we have testified about God that he raised Christ from the dead. But he did not raise him if in fact the dead are not raised.</a:t>
            </a:r>
            <a:r>
              <a:rPr lang="en-US" sz="2800" dirty="0"/>
              <a:t> </a:t>
            </a:r>
            <a:r>
              <a:rPr lang="en-US" sz="2800" dirty="0" smtClean="0"/>
              <a:t>                    </a:t>
            </a:r>
          </a:p>
          <a:p>
            <a:pPr algn="r"/>
            <a:endParaRPr lang="en-US" sz="2800" b="1" baseline="30000" dirty="0"/>
          </a:p>
          <a:p>
            <a:pPr algn="r"/>
            <a:r>
              <a:rPr lang="en-US" sz="2800" b="1" baseline="30000" dirty="0" smtClean="0"/>
              <a:t>1Corinthians </a:t>
            </a:r>
            <a:r>
              <a:rPr lang="en-US" sz="2800" b="1" baseline="30000" dirty="0"/>
              <a:t>15:15</a:t>
            </a:r>
            <a:endParaRPr lang="en-US" sz="2800" dirty="0"/>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pic>
        <p:nvPicPr>
          <p:cNvPr id="3" name="Picture 2"/>
          <p:cNvPicPr>
            <a:picLocks noChangeAspect="1"/>
          </p:cNvPicPr>
          <p:nvPr/>
        </p:nvPicPr>
        <p:blipFill>
          <a:blip r:embed="rId2"/>
          <a:stretch>
            <a:fillRect/>
          </a:stretch>
        </p:blipFill>
        <p:spPr>
          <a:xfrm>
            <a:off x="1132231" y="236256"/>
            <a:ext cx="6817951" cy="4636533"/>
          </a:xfrm>
          <a:prstGeom prst="rect">
            <a:avLst/>
          </a:prstGeom>
        </p:spPr>
      </p:pic>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46" y="118128"/>
            <a:ext cx="8890478" cy="4902322"/>
          </a:xfrm>
          <a:prstGeom prst="rect">
            <a:avLst/>
          </a:prstGeom>
        </p:spPr>
      </p:pic>
      <p:sp>
        <p:nvSpPr>
          <p:cNvPr id="4" name="Rectangle 3"/>
          <p:cNvSpPr/>
          <p:nvPr/>
        </p:nvSpPr>
        <p:spPr>
          <a:xfrm>
            <a:off x="405511" y="466818"/>
            <a:ext cx="4572000" cy="3908762"/>
          </a:xfrm>
          <a:prstGeom prst="rect">
            <a:avLst/>
          </a:prstGeom>
        </p:spPr>
        <p:txBody>
          <a:bodyPr>
            <a:spAutoFit/>
          </a:bodyPr>
          <a:lstStyle/>
          <a:p>
            <a:r>
              <a:rPr lang="en-US" sz="2800" b="1" dirty="0" smtClean="0">
                <a:solidFill>
                  <a:schemeClr val="bg1"/>
                </a:solidFill>
              </a:rPr>
              <a:t>1Corinthians 15:17</a:t>
            </a:r>
            <a:r>
              <a:rPr lang="en-US" b="1" dirty="0">
                <a:solidFill>
                  <a:schemeClr val="bg1"/>
                </a:solidFill>
              </a:rPr>
              <a:t> </a:t>
            </a:r>
            <a:endParaRPr lang="en-US" b="1" dirty="0" smtClean="0">
              <a:solidFill>
                <a:schemeClr val="bg1"/>
              </a:solidFill>
            </a:endParaRPr>
          </a:p>
          <a:p>
            <a:r>
              <a:rPr lang="en-US" sz="4400" b="1" dirty="0" smtClean="0">
                <a:solidFill>
                  <a:schemeClr val="bg1"/>
                </a:solidFill>
              </a:rPr>
              <a:t>And </a:t>
            </a:r>
            <a:r>
              <a:rPr lang="en-US" sz="4400" b="1" dirty="0">
                <a:solidFill>
                  <a:schemeClr val="bg1"/>
                </a:solidFill>
              </a:rPr>
              <a:t>if Christ has not been raised, your faith is futile; you are still in your sins.</a:t>
            </a:r>
            <a:r>
              <a:rPr lang="en-US" sz="4400" dirty="0">
                <a:solidFill>
                  <a:schemeClr val="bg1"/>
                </a:solidFill>
              </a:rPr>
              <a:t> </a:t>
            </a: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pic>
        <p:nvPicPr>
          <p:cNvPr id="3" name="Picture 2"/>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5149192" y="1755017"/>
            <a:ext cx="3994808" cy="3631763"/>
          </a:xfrm>
          <a:prstGeom prst="rect">
            <a:avLst/>
          </a:prstGeom>
        </p:spPr>
        <p:txBody>
          <a:bodyPr wrap="square">
            <a:spAutoFit/>
          </a:bodyPr>
          <a:lstStyle/>
          <a:p>
            <a:r>
              <a:rPr lang="en-US" sz="2000" b="1" dirty="0"/>
              <a:t>1 Corinthians 15:</a:t>
            </a:r>
            <a:r>
              <a:rPr lang="en-US" sz="2000" b="1" dirty="0" smtClean="0"/>
              <a:t>3</a:t>
            </a:r>
          </a:p>
          <a:p>
            <a:r>
              <a:rPr lang="en-US" sz="3200" dirty="0" smtClean="0"/>
              <a:t> </a:t>
            </a:r>
            <a:r>
              <a:rPr lang="en-US" sz="3200" dirty="0"/>
              <a:t>For I delivered to you first of all that which I also received: that Christ died for our sins according to the Scriptures,</a:t>
            </a:r>
            <a:endParaRPr lang="en-US" sz="3200" b="1" dirty="0"/>
          </a:p>
          <a:p>
            <a:r>
              <a:rPr lang="en-US"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4108</TotalTime>
  <Words>107</Words>
  <Application>Microsoft Macintosh PowerPoint</Application>
  <PresentationFormat>On-screen Show (16:9)</PresentationFormat>
  <Paragraphs>44</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196</cp:revision>
  <dcterms:created xsi:type="dcterms:W3CDTF">2016-08-27T22:55:59Z</dcterms:created>
  <dcterms:modified xsi:type="dcterms:W3CDTF">2017-04-15T21:14:47Z</dcterms:modified>
</cp:coreProperties>
</file>