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89" r:id="rId2"/>
    <p:sldId id="299" r:id="rId3"/>
    <p:sldId id="279" r:id="rId4"/>
    <p:sldId id="292" r:id="rId5"/>
    <p:sldId id="322" r:id="rId6"/>
    <p:sldId id="323" r:id="rId7"/>
    <p:sldId id="326" r:id="rId8"/>
    <p:sldId id="303" r:id="rId9"/>
    <p:sldId id="325" r:id="rId10"/>
    <p:sldId id="327" r:id="rId11"/>
    <p:sldId id="324" r:id="rId12"/>
    <p:sldId id="302" r:id="rId13"/>
    <p:sldId id="331" r:id="rId14"/>
    <p:sldId id="313" r:id="rId15"/>
    <p:sldId id="328" r:id="rId16"/>
    <p:sldId id="329" r:id="rId17"/>
    <p:sldId id="330" r:id="rId18"/>
    <p:sldId id="306" r:id="rId19"/>
    <p:sldId id="310" r:id="rId20"/>
    <p:sldId id="309" r:id="rId21"/>
    <p:sldId id="26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ACC"/>
    <a:srgbClr val="506DF2"/>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120" y="-17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4/1/17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4/1/17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8"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64" y="26848"/>
            <a:ext cx="9065235" cy="4832093"/>
          </a:xfrm>
          <a:prstGeom prst="rect">
            <a:avLst/>
          </a:prstGeom>
        </p:spPr>
        <p:txBody>
          <a:bodyPr wrap="square">
            <a:spAutoFit/>
          </a:bodyPr>
          <a:lstStyle/>
          <a:p>
            <a:r>
              <a:rPr lang="en-US" sz="2800" baseline="30000" dirty="0">
                <a:latin typeface="American Typewriter"/>
                <a:cs typeface="American Typewriter"/>
              </a:rPr>
              <a:t>18</a:t>
            </a:r>
            <a:r>
              <a:rPr lang="en-US" sz="2800" b="1" baseline="30000" dirty="0">
                <a:latin typeface="American Typewriter"/>
                <a:cs typeface="American Typewriter"/>
              </a:rPr>
              <a:t> </a:t>
            </a:r>
            <a:r>
              <a:rPr lang="en-US" sz="2800" dirty="0">
                <a:latin typeface="American Typewriter"/>
                <a:cs typeface="American Typewriter"/>
              </a:rPr>
              <a:t>But someone will say, “You have faith; I have </a:t>
            </a:r>
            <a:r>
              <a:rPr lang="en-US" sz="2800" dirty="0" err="1">
                <a:latin typeface="American Typewriter"/>
                <a:cs typeface="American Typewriter"/>
              </a:rPr>
              <a:t>deeds.”Show</a:t>
            </a:r>
            <a:r>
              <a:rPr lang="en-US" sz="2800" dirty="0">
                <a:latin typeface="American Typewriter"/>
                <a:cs typeface="American Typewriter"/>
              </a:rPr>
              <a:t> me your faith without deeds, and I will show you my faith by my deeds. </a:t>
            </a:r>
            <a:r>
              <a:rPr lang="en-US" sz="2800" baseline="30000" dirty="0" smtClean="0">
                <a:latin typeface="American Typewriter"/>
                <a:cs typeface="American Typewriter"/>
              </a:rPr>
              <a:t>19</a:t>
            </a:r>
            <a:r>
              <a:rPr lang="en-US" sz="2800" baseline="30000" dirty="0">
                <a:latin typeface="American Typewriter"/>
                <a:cs typeface="American Typewriter"/>
              </a:rPr>
              <a:t> </a:t>
            </a:r>
            <a:r>
              <a:rPr lang="en-US" sz="2800" dirty="0">
                <a:latin typeface="American Typewriter"/>
                <a:cs typeface="American Typewriter"/>
              </a:rPr>
              <a:t>You believe that there is one God. Good! Even the demons believe that—and shudder.</a:t>
            </a:r>
            <a:r>
              <a:rPr lang="en-US" sz="2800" baseline="30000" dirty="0">
                <a:latin typeface="American Typewriter"/>
                <a:cs typeface="American Typewriter"/>
              </a:rPr>
              <a:t>20 </a:t>
            </a:r>
            <a:r>
              <a:rPr lang="en-US" sz="2800" dirty="0">
                <a:latin typeface="American Typewriter"/>
                <a:cs typeface="American Typewriter"/>
              </a:rPr>
              <a:t>You foolish person, do you want evidence that faith without deeds is useless? </a:t>
            </a:r>
            <a:r>
              <a:rPr lang="en-US" sz="2800" baseline="30000" dirty="0">
                <a:latin typeface="American Typewriter"/>
                <a:cs typeface="American Typewriter"/>
              </a:rPr>
              <a:t>21 </a:t>
            </a:r>
            <a:r>
              <a:rPr lang="en-US" sz="2800" dirty="0">
                <a:latin typeface="American Typewriter"/>
                <a:cs typeface="American Typewriter"/>
              </a:rPr>
              <a:t>Was not our father Abraham considered righteous for what he did when he offered his son Isaac on the altar? </a:t>
            </a:r>
            <a:r>
              <a:rPr lang="en-US" sz="2800" baseline="30000" dirty="0">
                <a:latin typeface="American Typewriter"/>
                <a:cs typeface="American Typewriter"/>
              </a:rPr>
              <a:t>22 </a:t>
            </a:r>
            <a:r>
              <a:rPr lang="en-US" sz="2800" dirty="0">
                <a:latin typeface="American Typewriter"/>
                <a:cs typeface="American Typewriter"/>
              </a:rPr>
              <a:t>You see that his faith and his actions were working together, and his faith was made complete by what he did.</a:t>
            </a:r>
            <a:r>
              <a:rPr lang="en-US" sz="2800" dirty="0"/>
              <a:t> </a:t>
            </a:r>
            <a:endParaRPr lang="en-US" sz="2800" dirty="0"/>
          </a:p>
        </p:txBody>
      </p:sp>
    </p:spTree>
    <p:extLst>
      <p:ext uri="{BB962C8B-B14F-4D97-AF65-F5344CB8AC3E}">
        <p14:creationId xmlns:p14="http://schemas.microsoft.com/office/powerpoint/2010/main" val="27224457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5119351"/>
          </a:xfrm>
          <a:prstGeom prst="rect">
            <a:avLst/>
          </a:prstGeom>
        </p:spPr>
        <p:txBody>
          <a:bodyPr wrap="square">
            <a:spAutoFit/>
          </a:bodyPr>
          <a:lstStyle/>
          <a:p>
            <a:endParaRPr lang="en-US" sz="2800" baseline="30000" dirty="0" smtClean="0">
              <a:latin typeface="American Typewriter"/>
              <a:cs typeface="American Typewriter"/>
            </a:endParaRPr>
          </a:p>
          <a:p>
            <a:r>
              <a:rPr lang="en-US" sz="2800" baseline="30000" dirty="0" smtClean="0">
                <a:latin typeface="American Typewriter"/>
                <a:cs typeface="American Typewriter"/>
              </a:rPr>
              <a:t>23</a:t>
            </a:r>
            <a:r>
              <a:rPr lang="en-US" sz="2800" baseline="30000" dirty="0">
                <a:latin typeface="American Typewriter"/>
                <a:cs typeface="American Typewriter"/>
              </a:rPr>
              <a:t> </a:t>
            </a:r>
            <a:r>
              <a:rPr lang="en-US" sz="2800" dirty="0">
                <a:latin typeface="American Typewriter"/>
                <a:cs typeface="American Typewriter"/>
              </a:rPr>
              <a:t>And the scripture was fulfilled that says, “Abraham believed God, and it was credited to him as righteousness,” and he was called God’s friend. </a:t>
            </a:r>
            <a:r>
              <a:rPr lang="en-US" sz="2800" baseline="30000" dirty="0">
                <a:latin typeface="American Typewriter"/>
                <a:cs typeface="American Typewriter"/>
              </a:rPr>
              <a:t>24 </a:t>
            </a:r>
            <a:r>
              <a:rPr lang="en-US" sz="2800" dirty="0">
                <a:latin typeface="American Typewriter"/>
                <a:cs typeface="American Typewriter"/>
              </a:rPr>
              <a:t>You see that a person is considered righteous by what they do and not by faith alone. </a:t>
            </a:r>
            <a:r>
              <a:rPr lang="en-US" sz="2800" baseline="30000" dirty="0">
                <a:latin typeface="American Typewriter"/>
                <a:cs typeface="American Typewriter"/>
              </a:rPr>
              <a:t>25 </a:t>
            </a:r>
            <a:r>
              <a:rPr lang="en-US" sz="2800" dirty="0">
                <a:latin typeface="American Typewriter"/>
                <a:cs typeface="American Typewriter"/>
              </a:rPr>
              <a:t>In the same way, was not even </a:t>
            </a:r>
            <a:r>
              <a:rPr lang="en-US" sz="2800" dirty="0" err="1">
                <a:latin typeface="American Typewriter"/>
                <a:cs typeface="American Typewriter"/>
              </a:rPr>
              <a:t>Rahab</a:t>
            </a:r>
            <a:r>
              <a:rPr lang="en-US" sz="2800" dirty="0">
                <a:latin typeface="American Typewriter"/>
                <a:cs typeface="American Typewriter"/>
              </a:rPr>
              <a:t> the prostitute considered righteous for what she did when she gave lodging to the spies and sent them off in a different direction? </a:t>
            </a:r>
            <a:r>
              <a:rPr lang="en-US" sz="2800" baseline="30000" dirty="0">
                <a:latin typeface="American Typewriter"/>
                <a:cs typeface="American Typewriter"/>
              </a:rPr>
              <a:t>26 </a:t>
            </a:r>
            <a:r>
              <a:rPr lang="en-US" sz="2800" dirty="0">
                <a:latin typeface="American Typewriter"/>
                <a:cs typeface="American Typewriter"/>
              </a:rPr>
              <a:t>As the body without the spirit is dead, so faith without deeds is dead.</a:t>
            </a:r>
            <a:endParaRPr lang="en-US" sz="2800" b="1" dirty="0">
              <a:latin typeface="American Typewriter"/>
              <a:cs typeface="American Typewriter"/>
            </a:endParaRPr>
          </a:p>
          <a:p>
            <a:r>
              <a:rPr lang="en-US" sz="2800" dirty="0">
                <a:latin typeface="American Typewriter"/>
                <a:cs typeface="American Typewriter"/>
              </a:rPr>
              <a:t> </a:t>
            </a:r>
            <a:endParaRPr lang="en-US" sz="2800" b="1" dirty="0">
              <a:latin typeface="American Typewriter"/>
              <a:cs typeface="American Typewriter"/>
            </a:endParaRP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pic>
        <p:nvPicPr>
          <p:cNvPr id="2" name="Picture 1"/>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80608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63" y="0"/>
            <a:ext cx="8959397" cy="830997"/>
          </a:xfrm>
          <a:prstGeom prst="rect">
            <a:avLst/>
          </a:prstGeom>
        </p:spPr>
        <p:txBody>
          <a:bodyPr wrap="square">
            <a:spAutoFit/>
          </a:bodyPr>
          <a:lstStyle/>
          <a:p>
            <a:r>
              <a:rPr lang="en-US" sz="4800" dirty="0">
                <a:latin typeface="Arial Hebrew"/>
                <a:cs typeface="Arial Hebrew"/>
              </a:rPr>
              <a:t> </a:t>
            </a:r>
          </a:p>
        </p:txBody>
      </p:sp>
      <p:pic>
        <p:nvPicPr>
          <p:cNvPr id="3" name="Picture 2"/>
          <p:cNvPicPr>
            <a:picLocks noChangeAspect="1"/>
          </p:cNvPicPr>
          <p:nvPr/>
        </p:nvPicPr>
        <p:blipFill>
          <a:blip r:embed="rId2"/>
          <a:stretch>
            <a:fillRect/>
          </a:stretch>
        </p:blipFill>
        <p:spPr>
          <a:xfrm>
            <a:off x="0" y="88595"/>
            <a:ext cx="4440317" cy="5054905"/>
          </a:xfrm>
          <a:prstGeom prst="rect">
            <a:avLst/>
          </a:prstGeom>
        </p:spPr>
      </p:pic>
      <p:sp>
        <p:nvSpPr>
          <p:cNvPr id="6" name="Rectangle 5"/>
          <p:cNvSpPr/>
          <p:nvPr/>
        </p:nvSpPr>
        <p:spPr>
          <a:xfrm>
            <a:off x="4466160" y="128020"/>
            <a:ext cx="4572000" cy="5109091"/>
          </a:xfrm>
          <a:prstGeom prst="rect">
            <a:avLst/>
          </a:prstGeom>
        </p:spPr>
        <p:txBody>
          <a:bodyPr>
            <a:spAutoFit/>
          </a:bodyPr>
          <a:lstStyle/>
          <a:p>
            <a:r>
              <a:rPr lang="en-US" sz="2800" b="1" dirty="0">
                <a:latin typeface="Arial"/>
                <a:cs typeface="Arial"/>
              </a:rPr>
              <a:t>Luke 5:19-20(NIV)</a:t>
            </a:r>
            <a:r>
              <a:rPr lang="en-US" sz="2800" baseline="30000" dirty="0">
                <a:latin typeface="Arial"/>
                <a:cs typeface="Arial"/>
              </a:rPr>
              <a:t> </a:t>
            </a:r>
            <a:r>
              <a:rPr lang="en-US" sz="2800" dirty="0">
                <a:latin typeface="Arial"/>
                <a:cs typeface="Arial"/>
              </a:rPr>
              <a:t>When they could not find a way to do this because of the crowd, they went up on the roof and lowered him on his mat through the tiles into the middle of the crowd, right in front of Jesus.</a:t>
            </a:r>
            <a:r>
              <a:rPr lang="en-US" sz="2800" baseline="30000" dirty="0">
                <a:latin typeface="Arial"/>
                <a:cs typeface="Arial"/>
              </a:rPr>
              <a:t>20 </a:t>
            </a:r>
            <a:r>
              <a:rPr lang="en-US" sz="2800" dirty="0">
                <a:latin typeface="Arial"/>
                <a:cs typeface="Arial"/>
              </a:rPr>
              <a:t>When Jesus saw their faith, he said, “Friend, your sins are forgiven.”</a:t>
            </a:r>
            <a:endParaRPr lang="en-US" sz="2800" b="1" dirty="0">
              <a:latin typeface="Arial"/>
              <a:cs typeface="Arial"/>
            </a:endParaRPr>
          </a:p>
          <a:p>
            <a:r>
              <a:rPr lang="en-US" dirty="0"/>
              <a:t> </a:t>
            </a:r>
            <a:endParaRPr lang="en-US" b="1" dirty="0"/>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92" y="147660"/>
            <a:ext cx="8673878" cy="4832093"/>
          </a:xfrm>
          <a:prstGeom prst="rect">
            <a:avLst/>
          </a:prstGeom>
        </p:spPr>
        <p:txBody>
          <a:bodyPr wrap="square">
            <a:spAutoFit/>
          </a:bodyPr>
          <a:lstStyle/>
          <a:p>
            <a:r>
              <a:rPr lang="en-US" sz="2800" b="1" dirty="0">
                <a:latin typeface="American Typewriter"/>
                <a:cs typeface="American Typewriter"/>
              </a:rPr>
              <a:t>Habakkuk 2:4</a:t>
            </a:r>
            <a:r>
              <a:rPr lang="en-US" sz="2800" dirty="0">
                <a:latin typeface="American Typewriter"/>
                <a:cs typeface="American Typewriter"/>
              </a:rPr>
              <a:t> </a:t>
            </a:r>
            <a:r>
              <a:rPr lang="en-US" sz="2800" b="1" dirty="0">
                <a:latin typeface="American Typewriter"/>
                <a:cs typeface="American Typewriter"/>
              </a:rPr>
              <a:t>(ESV)</a:t>
            </a:r>
            <a:r>
              <a:rPr lang="en-US" sz="2800" b="1" baseline="30000" dirty="0">
                <a:latin typeface="American Typewriter"/>
                <a:cs typeface="American Typewriter"/>
              </a:rPr>
              <a:t> </a:t>
            </a:r>
            <a:r>
              <a:rPr lang="en-US" sz="2800" b="1" dirty="0">
                <a:latin typeface="American Typewriter"/>
                <a:cs typeface="American Typewriter"/>
              </a:rPr>
              <a:t>“</a:t>
            </a:r>
            <a:r>
              <a:rPr lang="en-US" sz="2800" dirty="0">
                <a:latin typeface="American Typewriter"/>
                <a:cs typeface="American Typewriter"/>
              </a:rPr>
              <a:t>Behold, his soul is puffed up; it is not upright within him, but the righteous shall live by his faith</a:t>
            </a:r>
            <a:endParaRPr lang="en-US" sz="2800" b="1" dirty="0">
              <a:latin typeface="American Typewriter"/>
              <a:cs typeface="American Typewriter"/>
            </a:endParaRPr>
          </a:p>
          <a:p>
            <a:r>
              <a:rPr lang="en-US" sz="2800" dirty="0">
                <a:latin typeface="American Typewriter"/>
                <a:cs typeface="American Typewriter"/>
              </a:rPr>
              <a:t> </a:t>
            </a:r>
            <a:endParaRPr lang="en-US" sz="2800" b="1" dirty="0">
              <a:latin typeface="American Typewriter"/>
              <a:cs typeface="American Typewriter"/>
            </a:endParaRPr>
          </a:p>
          <a:p>
            <a:r>
              <a:rPr lang="en-US" sz="2800" b="1" dirty="0">
                <a:latin typeface="American Typewriter"/>
                <a:cs typeface="American Typewriter"/>
              </a:rPr>
              <a:t>Romans 1:1(NKJV)</a:t>
            </a:r>
            <a:r>
              <a:rPr lang="en-US" sz="2800" b="1" baseline="30000" dirty="0">
                <a:latin typeface="American Typewriter"/>
                <a:cs typeface="American Typewriter"/>
              </a:rPr>
              <a:t> </a:t>
            </a:r>
            <a:r>
              <a:rPr lang="en-US" sz="2800" dirty="0">
                <a:latin typeface="American Typewriter"/>
                <a:cs typeface="American Typewriter"/>
              </a:rPr>
              <a:t>For in it the righteousness of God is revealed from faith to faith; as it is written, “The just shall live by faith.”</a:t>
            </a:r>
            <a:endParaRPr lang="en-US" sz="2800" b="1" dirty="0">
              <a:latin typeface="American Typewriter"/>
              <a:cs typeface="American Typewriter"/>
            </a:endParaRPr>
          </a:p>
          <a:p>
            <a:r>
              <a:rPr lang="en-US" sz="2800" dirty="0">
                <a:latin typeface="American Typewriter"/>
                <a:cs typeface="American Typewriter"/>
              </a:rPr>
              <a:t> </a:t>
            </a:r>
            <a:endParaRPr lang="en-US" sz="2800" b="1" dirty="0">
              <a:latin typeface="American Typewriter"/>
              <a:cs typeface="American Typewriter"/>
            </a:endParaRPr>
          </a:p>
          <a:p>
            <a:r>
              <a:rPr lang="en-US" sz="2800" b="1" dirty="0">
                <a:latin typeface="American Typewriter"/>
                <a:cs typeface="American Typewriter"/>
              </a:rPr>
              <a:t>Galatians 3:11 (ESV)</a:t>
            </a:r>
            <a:r>
              <a:rPr lang="en-US" sz="2800" b="1" baseline="30000" dirty="0">
                <a:latin typeface="American Typewriter"/>
                <a:cs typeface="American Typewriter"/>
              </a:rPr>
              <a:t> </a:t>
            </a:r>
            <a:r>
              <a:rPr lang="en-US" sz="2800" dirty="0">
                <a:latin typeface="American Typewriter"/>
                <a:cs typeface="American Typewriter"/>
              </a:rPr>
              <a:t>Now it is evident that no one is justified before God by the law, for “The righteous shall live by faith.”</a:t>
            </a:r>
            <a:endParaRPr lang="en-US" sz="2800" b="1" dirty="0">
              <a:latin typeface="American Typewriter"/>
              <a:cs typeface="American Typewriter"/>
            </a:endParaRPr>
          </a:p>
        </p:txBody>
      </p:sp>
    </p:spTree>
    <p:extLst>
      <p:ext uri="{BB962C8B-B14F-4D97-AF65-F5344CB8AC3E}">
        <p14:creationId xmlns:p14="http://schemas.microsoft.com/office/powerpoint/2010/main" val="15806087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63" y="0"/>
            <a:ext cx="8811715" cy="4985980"/>
          </a:xfrm>
          <a:prstGeom prst="rect">
            <a:avLst/>
          </a:prstGeom>
        </p:spPr>
        <p:txBody>
          <a:bodyPr wrap="square">
            <a:spAutoFit/>
          </a:bodyPr>
          <a:lstStyle/>
          <a:p>
            <a:r>
              <a:rPr lang="en-US" dirty="0"/>
              <a:t> </a:t>
            </a:r>
            <a:endParaRPr lang="en-US" b="1" dirty="0"/>
          </a:p>
          <a:p>
            <a:r>
              <a:rPr lang="en-US" sz="6000" b="1" dirty="0"/>
              <a:t>Hebrews 10:38 (NIV</a:t>
            </a:r>
            <a:r>
              <a:rPr lang="en-US" sz="6000" b="1"/>
              <a:t>)</a:t>
            </a:r>
            <a:r>
              <a:rPr lang="en-US" sz="6000" baseline="30000"/>
              <a:t> </a:t>
            </a:r>
            <a:endParaRPr lang="en-US" sz="6000" baseline="30000" smtClean="0"/>
          </a:p>
          <a:p>
            <a:r>
              <a:rPr lang="en-US" sz="6000" smtClean="0"/>
              <a:t>“</a:t>
            </a:r>
            <a:r>
              <a:rPr lang="en-US" sz="6000" dirty="0"/>
              <a:t>But my righteous one will live by faith. And I take no </a:t>
            </a:r>
            <a:r>
              <a:rPr lang="en-US" sz="6000" dirty="0" smtClean="0"/>
              <a:t>pleasure in </a:t>
            </a:r>
            <a:r>
              <a:rPr lang="en-US" sz="6000" dirty="0"/>
              <a:t>the one who shrinks back.”</a:t>
            </a:r>
            <a:endParaRPr lang="en-US" sz="6000" b="1" dirty="0"/>
          </a:p>
        </p:txBody>
      </p:sp>
    </p:spTree>
    <p:extLst>
      <p:ext uri="{BB962C8B-B14F-4D97-AF65-F5344CB8AC3E}">
        <p14:creationId xmlns:p14="http://schemas.microsoft.com/office/powerpoint/2010/main" val="19957320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844"/>
            <a:ext cx="9143999" cy="4893647"/>
          </a:xfrm>
          <a:prstGeom prst="rect">
            <a:avLst/>
          </a:prstGeom>
        </p:spPr>
        <p:txBody>
          <a:bodyPr wrap="square">
            <a:spAutoFit/>
          </a:bodyPr>
          <a:lstStyle/>
          <a:p>
            <a:r>
              <a:rPr lang="en-US" sz="2400" dirty="0">
                <a:latin typeface="Athelas Regular"/>
                <a:cs typeface="Athelas Regular"/>
              </a:rPr>
              <a:t>In Hebrews 11                                                                                                                            By Faith – Abel brought God a better offering                                                                    By Faith – Enoch was taken by God                                                                                         By Faith – Built an Ark                                                                                                         By Faith -  Abraham left in pursuit of the promised land inheritance, </a:t>
            </a:r>
            <a:endParaRPr lang="en-US" sz="2400" dirty="0" smtClean="0">
              <a:latin typeface="Athelas Regular"/>
              <a:cs typeface="Athelas Regular"/>
            </a:endParaRPr>
          </a:p>
          <a:p>
            <a:r>
              <a:rPr lang="en-US" sz="2400" dirty="0" smtClean="0">
                <a:latin typeface="Athelas Regular"/>
                <a:cs typeface="Athelas Regular"/>
              </a:rPr>
              <a:t>(</a:t>
            </a:r>
            <a:r>
              <a:rPr lang="en-US" sz="2400" dirty="0">
                <a:latin typeface="Athelas Regular"/>
                <a:cs typeface="Athelas Regular"/>
              </a:rPr>
              <a:t>For he was looking forward to the city with foundations, whose architect and builder is God.) </a:t>
            </a:r>
            <a:endParaRPr lang="en-US" sz="2400" dirty="0" smtClean="0">
              <a:latin typeface="Athelas Regular"/>
              <a:cs typeface="Athelas Regular"/>
            </a:endParaRPr>
          </a:p>
          <a:p>
            <a:r>
              <a:rPr lang="en-US" sz="2400" dirty="0" smtClean="0">
                <a:latin typeface="Athelas Regular"/>
                <a:cs typeface="Athelas Regular"/>
              </a:rPr>
              <a:t>By </a:t>
            </a:r>
            <a:r>
              <a:rPr lang="en-US" sz="2400" dirty="0">
                <a:latin typeface="Athelas Regular"/>
                <a:cs typeface="Athelas Regular"/>
              </a:rPr>
              <a:t>Faith – Sarah was enabled to bear children </a:t>
            </a:r>
            <a:endParaRPr lang="en-US" sz="2400" dirty="0" smtClean="0">
              <a:latin typeface="Athelas Regular"/>
              <a:cs typeface="Athelas Regular"/>
            </a:endParaRPr>
          </a:p>
          <a:p>
            <a:r>
              <a:rPr lang="en-US" sz="2400" dirty="0" smtClean="0">
                <a:latin typeface="Athelas Regular"/>
                <a:cs typeface="Athelas Regular"/>
              </a:rPr>
              <a:t>By </a:t>
            </a:r>
            <a:r>
              <a:rPr lang="en-US" sz="2400" dirty="0">
                <a:latin typeface="Athelas Regular"/>
                <a:cs typeface="Athelas Regular"/>
              </a:rPr>
              <a:t>Faith – Abraham offered Isaac                                                                                          By Faith - Moses’ parents hid him                                                                                              By Faith – Moses Left Egypt, kept Passover, passed through the </a:t>
            </a:r>
            <a:r>
              <a:rPr lang="en-US" sz="2400" dirty="0" smtClean="0">
                <a:latin typeface="Athelas Regular"/>
                <a:cs typeface="Athelas Regular"/>
              </a:rPr>
              <a:t>Sea</a:t>
            </a:r>
            <a:r>
              <a:rPr lang="en-US" sz="2400" dirty="0">
                <a:latin typeface="Athelas Regular"/>
                <a:cs typeface="Athelas Regular"/>
              </a:rPr>
              <a:t>.                      By Faith – Jacob marched around Jericho and the walls fell.                                             By Faith – </a:t>
            </a:r>
            <a:r>
              <a:rPr lang="en-US" sz="2400" dirty="0" err="1">
                <a:latin typeface="Athelas Regular"/>
                <a:cs typeface="Athelas Regular"/>
              </a:rPr>
              <a:t>Rahab</a:t>
            </a:r>
            <a:r>
              <a:rPr lang="en-US" sz="2400" dirty="0">
                <a:latin typeface="Athelas Regular"/>
                <a:cs typeface="Athelas Regular"/>
              </a:rPr>
              <a:t> welcomed spies and was spared. </a:t>
            </a:r>
          </a:p>
        </p:txBody>
      </p:sp>
    </p:spTree>
    <p:extLst>
      <p:ext uri="{BB962C8B-B14F-4D97-AF65-F5344CB8AC3E}">
        <p14:creationId xmlns:p14="http://schemas.microsoft.com/office/powerpoint/2010/main" val="15806087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373" y="157504"/>
            <a:ext cx="8782179" cy="5262980"/>
          </a:xfrm>
          <a:prstGeom prst="rect">
            <a:avLst/>
          </a:prstGeom>
        </p:spPr>
        <p:txBody>
          <a:bodyPr wrap="square">
            <a:spAutoFit/>
          </a:bodyPr>
          <a:lstStyle/>
          <a:p>
            <a:r>
              <a:rPr lang="en-US" sz="2800" dirty="0"/>
              <a:t>Gideon, Barak, Samson and </a:t>
            </a:r>
            <a:r>
              <a:rPr lang="en-US" sz="2800" dirty="0" err="1"/>
              <a:t>Jephthah</a:t>
            </a:r>
            <a:r>
              <a:rPr lang="en-US" sz="2800" dirty="0"/>
              <a:t>, about David and Samuel and the prophets, </a:t>
            </a:r>
            <a:r>
              <a:rPr lang="en-US" sz="2800" b="1" baseline="30000" dirty="0"/>
              <a:t>33 </a:t>
            </a:r>
            <a:r>
              <a:rPr lang="en-US" sz="2800" dirty="0"/>
              <a:t>who through faith </a:t>
            </a:r>
            <a:r>
              <a:rPr lang="en-US" sz="2800" b="1" u="sng" dirty="0"/>
              <a:t>conquered</a:t>
            </a:r>
            <a:r>
              <a:rPr lang="en-US" sz="2800" dirty="0"/>
              <a:t> kingdoms, </a:t>
            </a:r>
            <a:r>
              <a:rPr lang="en-US" sz="2800" b="1" u="sng" dirty="0"/>
              <a:t>administered</a:t>
            </a:r>
            <a:r>
              <a:rPr lang="en-US" sz="2800" u="sng" dirty="0"/>
              <a:t> </a:t>
            </a:r>
            <a:r>
              <a:rPr lang="en-US" sz="2800" dirty="0"/>
              <a:t>justice, and gained what was promised; who </a:t>
            </a:r>
            <a:r>
              <a:rPr lang="en-US" sz="2800" b="1" u="sng" dirty="0"/>
              <a:t>shut</a:t>
            </a:r>
            <a:r>
              <a:rPr lang="en-US" sz="2800" dirty="0"/>
              <a:t> the mouths of lions, </a:t>
            </a:r>
            <a:r>
              <a:rPr lang="en-US" sz="2800" b="1" baseline="30000" dirty="0"/>
              <a:t>34 </a:t>
            </a:r>
            <a:r>
              <a:rPr lang="en-US" sz="2800" b="1" u="sng" dirty="0"/>
              <a:t>quenched</a:t>
            </a:r>
            <a:r>
              <a:rPr lang="en-US" sz="2800" dirty="0"/>
              <a:t> the fury of the flames, </a:t>
            </a:r>
            <a:r>
              <a:rPr lang="en-US" sz="2800" b="1" baseline="30000" dirty="0"/>
              <a:t>35 </a:t>
            </a:r>
            <a:r>
              <a:rPr lang="en-US" sz="2800" dirty="0"/>
              <a:t>Women received back their dead, raised to life again. There were others who were </a:t>
            </a:r>
            <a:r>
              <a:rPr lang="en-US" sz="2800" b="1" u="sng" dirty="0"/>
              <a:t>tortured</a:t>
            </a:r>
            <a:r>
              <a:rPr lang="en-US" sz="2800" b="1" dirty="0"/>
              <a:t>,</a:t>
            </a:r>
            <a:r>
              <a:rPr lang="en-US" sz="2800" dirty="0"/>
              <a:t> refusing to be released so that they might gain an even better resurrection. </a:t>
            </a:r>
            <a:r>
              <a:rPr lang="en-US" sz="2800" b="1" baseline="30000" dirty="0"/>
              <a:t>36 </a:t>
            </a:r>
            <a:r>
              <a:rPr lang="en-US" sz="2800" dirty="0" smtClean="0"/>
              <a:t>Some faced </a:t>
            </a:r>
            <a:r>
              <a:rPr lang="en-US" sz="2800" b="1" u="sng" dirty="0" smtClean="0"/>
              <a:t>jeers </a:t>
            </a:r>
            <a:r>
              <a:rPr lang="en-US" sz="2800" b="1" u="sng" dirty="0"/>
              <a:t>and flogging</a:t>
            </a:r>
            <a:r>
              <a:rPr lang="en-US" sz="2800" dirty="0"/>
              <a:t>, and even </a:t>
            </a:r>
            <a:r>
              <a:rPr lang="en-US" sz="2800" b="1" u="sng" dirty="0"/>
              <a:t>chains and imprisonment</a:t>
            </a:r>
            <a:r>
              <a:rPr lang="en-US" sz="2800" b="1" dirty="0"/>
              <a:t>.</a:t>
            </a:r>
            <a:r>
              <a:rPr lang="en-US" sz="2800" dirty="0"/>
              <a:t> </a:t>
            </a:r>
            <a:r>
              <a:rPr lang="en-US" sz="2800" b="1" baseline="30000" dirty="0"/>
              <a:t>37 </a:t>
            </a:r>
            <a:r>
              <a:rPr lang="en-US" sz="2800" dirty="0"/>
              <a:t>They were </a:t>
            </a:r>
            <a:r>
              <a:rPr lang="en-US" sz="2800" b="1" u="sng" dirty="0"/>
              <a:t>put to death</a:t>
            </a:r>
            <a:r>
              <a:rPr lang="en-US" sz="2800" u="sng" dirty="0"/>
              <a:t> by </a:t>
            </a:r>
            <a:r>
              <a:rPr lang="en-US" sz="2800" b="1" u="sng" dirty="0"/>
              <a:t>stoning; they were sawed in two; they were killed by the sword.</a:t>
            </a:r>
            <a:r>
              <a:rPr lang="en-US" sz="2800" u="sng" dirty="0"/>
              <a:t> </a:t>
            </a:r>
          </a:p>
          <a:p>
            <a:r>
              <a:rPr lang="en-US" sz="2800" dirty="0">
                <a:latin typeface="Athelas Regular"/>
                <a:cs typeface="Athelas Regular"/>
              </a:rPr>
              <a:t> </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042" y="840022"/>
            <a:ext cx="7908883" cy="523220"/>
          </a:xfrm>
          <a:prstGeom prst="rect">
            <a:avLst/>
          </a:prstGeom>
        </p:spPr>
        <p:txBody>
          <a:bodyPr wrap="square">
            <a:spAutoFit/>
          </a:bodyPr>
          <a:lstStyle/>
          <a:p>
            <a:r>
              <a:rPr lang="en-US" sz="2800" b="1" dirty="0"/>
              <a:t> </a:t>
            </a:r>
            <a:endParaRPr lang="en-US" sz="2800" dirty="0">
              <a:solidFill>
                <a:schemeClr val="bg1">
                  <a:lumMod val="85000"/>
                  <a:lumOff val="15000"/>
                </a:schemeClr>
              </a:solidFill>
            </a:endParaRPr>
          </a:p>
        </p:txBody>
      </p:sp>
      <p:sp>
        <p:nvSpPr>
          <p:cNvPr id="6" name="Rectangle 5"/>
          <p:cNvSpPr/>
          <p:nvPr/>
        </p:nvSpPr>
        <p:spPr>
          <a:xfrm>
            <a:off x="88610" y="0"/>
            <a:ext cx="8851096" cy="3416320"/>
          </a:xfrm>
          <a:prstGeom prst="rect">
            <a:avLst/>
          </a:prstGeom>
        </p:spPr>
        <p:txBody>
          <a:bodyPr wrap="square">
            <a:spAutoFit/>
          </a:bodyPr>
          <a:lstStyle/>
          <a:p>
            <a:r>
              <a:rPr lang="en-US" sz="5400" b="1" dirty="0" smtClean="0">
                <a:solidFill>
                  <a:srgbClr val="000000"/>
                </a:solidFill>
              </a:rPr>
              <a:t>Psalm </a:t>
            </a:r>
            <a:r>
              <a:rPr lang="en-US" sz="5400" b="1" dirty="0">
                <a:solidFill>
                  <a:srgbClr val="000000"/>
                </a:solidFill>
              </a:rPr>
              <a:t>143:10 </a:t>
            </a:r>
            <a:r>
              <a:rPr lang="en-US" sz="5400" dirty="0">
                <a:solidFill>
                  <a:srgbClr val="000000"/>
                </a:solidFill>
              </a:rPr>
              <a:t> Teach me to do your will, for you are my God; may your good Spirit lead me on level ground </a:t>
            </a:r>
          </a:p>
        </p:txBody>
      </p:sp>
      <p:sp>
        <p:nvSpPr>
          <p:cNvPr id="3" name="Rectangle 2"/>
          <p:cNvSpPr/>
          <p:nvPr/>
        </p:nvSpPr>
        <p:spPr>
          <a:xfrm>
            <a:off x="206755" y="118129"/>
            <a:ext cx="8841251" cy="5262980"/>
          </a:xfrm>
          <a:prstGeom prst="rect">
            <a:avLst/>
          </a:prstGeom>
        </p:spPr>
        <p:txBody>
          <a:bodyPr wrap="square">
            <a:spAutoFit/>
          </a:bodyPr>
          <a:lstStyle/>
          <a:p>
            <a:r>
              <a:rPr lang="en-US" sz="2800" b="1" dirty="0">
                <a:latin typeface="American Typewriter"/>
                <a:cs typeface="American Typewriter"/>
              </a:rPr>
              <a:t>Hebrews 12(NIV) </a:t>
            </a:r>
            <a:r>
              <a:rPr lang="en-US" sz="2800" dirty="0">
                <a:latin typeface="American Typewriter"/>
                <a:cs typeface="American Typewriter"/>
              </a:rPr>
              <a:t>Therefore, since we are surrounded by such a great cloud of witnesses, let us throw off everything that hinders and the sin that so easily entangles. And let us run with perseverance the race marked out for us, </a:t>
            </a:r>
            <a:r>
              <a:rPr lang="en-US" sz="2800" baseline="30000" dirty="0">
                <a:latin typeface="American Typewriter"/>
                <a:cs typeface="American Typewriter"/>
              </a:rPr>
              <a:t>2 </a:t>
            </a:r>
            <a:r>
              <a:rPr lang="en-US" sz="2800" dirty="0">
                <a:latin typeface="American Typewriter"/>
                <a:cs typeface="American Typewriter"/>
              </a:rPr>
              <a:t>fixing our eyes on Jesus, the pioneer and </a:t>
            </a:r>
            <a:r>
              <a:rPr lang="en-US" sz="2800" dirty="0" err="1">
                <a:latin typeface="American Typewriter"/>
                <a:cs typeface="American Typewriter"/>
              </a:rPr>
              <a:t>perfecter</a:t>
            </a:r>
            <a:r>
              <a:rPr lang="en-US" sz="2800" dirty="0">
                <a:latin typeface="American Typewriter"/>
                <a:cs typeface="American Typewriter"/>
              </a:rPr>
              <a:t> of faith. For the joy set before him he endured the cross, scorning its shame, and sat down at the right hand of the throne of God. </a:t>
            </a:r>
            <a:r>
              <a:rPr lang="en-US" sz="2800" baseline="30000" dirty="0">
                <a:latin typeface="American Typewriter"/>
                <a:cs typeface="American Typewriter"/>
              </a:rPr>
              <a:t>3 </a:t>
            </a:r>
            <a:r>
              <a:rPr lang="en-US" sz="2800" dirty="0">
                <a:latin typeface="American Typewriter"/>
                <a:cs typeface="American Typewriter"/>
              </a:rPr>
              <a:t>Consider him who endured such opposition from sinners, so that you will not grow weary and lose heart.</a:t>
            </a:r>
            <a:endParaRPr lang="en-US" sz="2800" b="1" dirty="0">
              <a:latin typeface="American Typewriter"/>
              <a:cs typeface="American Typewriter"/>
            </a:endParaRPr>
          </a:p>
          <a:p>
            <a:r>
              <a:rPr lang="en-US" sz="2800" dirty="0">
                <a:latin typeface="American Typewriter"/>
                <a:cs typeface="American Typewriter"/>
              </a:rPr>
              <a:t> </a:t>
            </a:r>
            <a:endParaRPr lang="en-US" sz="2800" b="1" dirty="0">
              <a:latin typeface="American Typewriter"/>
              <a:cs typeface="American Typewriter"/>
            </a:endParaRP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a:solidFill>
                  <a:schemeClr val="bg1"/>
                </a:solidFill>
              </a:rPr>
              <a:t>Hebrews 4:12</a:t>
            </a:r>
            <a:r>
              <a:rPr lang="en-US" sz="4000" dirty="0">
                <a:solidFill>
                  <a:schemeClr val="bg1"/>
                </a:solidFill>
              </a:rPr>
              <a:t> For the word of God is alive and active. Sharper than any double-edged sword, it penetrates even to dividing soul and spirit, joints and marrow; it judges the thoughts and attitudes of the heart.</a:t>
            </a:r>
          </a:p>
        </p:txBody>
      </p:sp>
    </p:spTree>
    <p:extLst>
      <p:ext uri="{BB962C8B-B14F-4D97-AF65-F5344CB8AC3E}">
        <p14:creationId xmlns:p14="http://schemas.microsoft.com/office/powerpoint/2010/main" val="12184710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092" y="987109"/>
            <a:ext cx="8058963" cy="2862322"/>
          </a:xfrm>
          <a:prstGeom prst="rect">
            <a:avLst/>
          </a:prstGeom>
        </p:spPr>
        <p:txBody>
          <a:bodyPr wrap="square">
            <a:spAutoFit/>
          </a:bodyPr>
          <a:lstStyle/>
          <a:p>
            <a:r>
              <a:rPr lang="en-US" sz="2000" b="1" dirty="0">
                <a:solidFill>
                  <a:srgbClr val="000000"/>
                </a:solidFill>
              </a:rPr>
              <a:t>Luke 6:32-36 </a:t>
            </a:r>
            <a:r>
              <a:rPr lang="en-US" sz="2000" dirty="0">
                <a:solidFill>
                  <a:srgbClr val="000000"/>
                </a:solidFill>
              </a:rPr>
              <a:t>“If you love those who love you, what credit is that to you? Even sinners love those who love them. </a:t>
            </a:r>
            <a:r>
              <a:rPr lang="en-US" sz="2000" b="1" dirty="0">
                <a:solidFill>
                  <a:srgbClr val="000000"/>
                </a:solidFill>
              </a:rPr>
              <a:t>33 </a:t>
            </a:r>
            <a:r>
              <a:rPr lang="en-US" sz="2000" dirty="0">
                <a:solidFill>
                  <a:srgbClr val="000000"/>
                </a:solidFill>
              </a:rPr>
              <a:t>And if you do good to those who are good to you, what credit is that to you? Even sinners do that. </a:t>
            </a:r>
            <a:r>
              <a:rPr lang="en-US" sz="2000" b="1" dirty="0">
                <a:solidFill>
                  <a:srgbClr val="000000"/>
                </a:solidFill>
              </a:rPr>
              <a:t>34 </a:t>
            </a:r>
            <a:r>
              <a:rPr lang="en-US" sz="2000" dirty="0">
                <a:solidFill>
                  <a:srgbClr val="000000"/>
                </a:solidFill>
              </a:rPr>
              <a:t>And if you lend to those from whom you expect repayment, what credit is that to you? Even sinners lend to sinners, expecting to be repaid in full. </a:t>
            </a:r>
            <a:r>
              <a:rPr lang="en-US" sz="2000" b="1" dirty="0">
                <a:solidFill>
                  <a:srgbClr val="000000"/>
                </a:solidFill>
              </a:rPr>
              <a:t>35 </a:t>
            </a:r>
            <a:r>
              <a:rPr lang="en-US" sz="2000" dirty="0">
                <a:solidFill>
                  <a:srgbClr val="000000"/>
                </a:solidFill>
              </a:rPr>
              <a:t>But love your enemies, do good to them, and lend to them without expecting to get anything back. Then your reward will be great, and you will be children of the Most High, because he is kind to the ungrateful and wicked. </a:t>
            </a:r>
            <a:r>
              <a:rPr lang="en-US" sz="2000" b="1" dirty="0">
                <a:solidFill>
                  <a:srgbClr val="000000"/>
                </a:solidFill>
              </a:rPr>
              <a:t>36 </a:t>
            </a:r>
            <a:r>
              <a:rPr lang="en-US" sz="2000" dirty="0">
                <a:solidFill>
                  <a:srgbClr val="000000"/>
                </a:solidFill>
              </a:rPr>
              <a:t>Be merciful, just as your Father is merciful.</a:t>
            </a:r>
          </a:p>
        </p:txBody>
      </p:sp>
    </p:spTree>
    <p:extLst>
      <p:ext uri="{BB962C8B-B14F-4D97-AF65-F5344CB8AC3E}">
        <p14:creationId xmlns:p14="http://schemas.microsoft.com/office/powerpoint/2010/main" val="42905841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2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63145" y="315009"/>
            <a:ext cx="8798470" cy="5109091"/>
          </a:xfrm>
          <a:prstGeom prst="rect">
            <a:avLst/>
          </a:prstGeom>
        </p:spPr>
        <p:txBody>
          <a:bodyPr wrap="square">
            <a:spAutoFit/>
          </a:bodyPr>
          <a:lstStyle/>
          <a:p>
            <a:pPr algn="ctr"/>
            <a:endParaRPr lang="en-US" sz="5400" b="1" dirty="0" smtClean="0">
              <a:solidFill>
                <a:srgbClr val="FFFF00"/>
              </a:solidFill>
            </a:endParaRPr>
          </a:p>
          <a:p>
            <a:pPr algn="ctr"/>
            <a:r>
              <a:rPr lang="en-US" sz="8000" b="1" dirty="0" smtClean="0">
                <a:effectLst>
                  <a:glow rad="228600">
                    <a:schemeClr val="accent1">
                      <a:satMod val="175000"/>
                      <a:alpha val="40000"/>
                    </a:schemeClr>
                  </a:glow>
                </a:effectLst>
              </a:rPr>
              <a:t>“FAITH WALKING”</a:t>
            </a:r>
            <a:endParaRPr lang="en-US" sz="8000" dirty="0">
              <a:effectLst>
                <a:glow rad="228600">
                  <a:schemeClr val="accent1">
                    <a:satMod val="175000"/>
                    <a:alpha val="40000"/>
                  </a:schemeClr>
                </a:glow>
              </a:effectLst>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167348"/>
            <a:ext cx="8998779" cy="4401205"/>
          </a:xfrm>
          <a:prstGeom prst="rect">
            <a:avLst/>
          </a:prstGeom>
        </p:spPr>
        <p:txBody>
          <a:bodyPr wrap="square">
            <a:spAutoFit/>
          </a:bodyPr>
          <a:lstStyle/>
          <a:p>
            <a:r>
              <a:rPr lang="en-US" sz="2800" b="1" dirty="0">
                <a:latin typeface="Arial Rounded MT Bold"/>
                <a:cs typeface="Arial Rounded MT Bold"/>
              </a:rPr>
              <a:t>Romans 8:5-8(NIV)</a:t>
            </a:r>
            <a:r>
              <a:rPr lang="en-US" sz="2800" b="1" baseline="30000" dirty="0">
                <a:latin typeface="Arial Rounded MT Bold"/>
                <a:cs typeface="Arial Rounded MT Bold"/>
              </a:rPr>
              <a:t>  </a:t>
            </a:r>
            <a:endParaRPr lang="en-US" sz="2800" b="1" baseline="30000" dirty="0" smtClean="0">
              <a:latin typeface="Arial Rounded MT Bold"/>
              <a:cs typeface="Arial Rounded MT Bold"/>
            </a:endParaRPr>
          </a:p>
          <a:p>
            <a:r>
              <a:rPr lang="en-US" sz="2800" dirty="0" smtClean="0">
                <a:latin typeface="Arial Rounded MT Bold"/>
                <a:cs typeface="Arial Rounded MT Bold"/>
              </a:rPr>
              <a:t>Those </a:t>
            </a:r>
            <a:r>
              <a:rPr lang="en-US" sz="2800" dirty="0">
                <a:latin typeface="Arial Rounded MT Bold"/>
                <a:cs typeface="Arial Rounded MT Bold"/>
              </a:rPr>
              <a:t>who live according to the flesh have their minds set on what the flesh desires; but those who live in accordance with the Spirit have their minds set on what the Spirit desires. </a:t>
            </a:r>
            <a:r>
              <a:rPr lang="en-US" sz="2800" baseline="30000" dirty="0">
                <a:latin typeface="Arial Rounded MT Bold"/>
                <a:cs typeface="Arial Rounded MT Bold"/>
              </a:rPr>
              <a:t>6 </a:t>
            </a:r>
            <a:r>
              <a:rPr lang="en-US" sz="2800" dirty="0">
                <a:latin typeface="Arial Rounded MT Bold"/>
                <a:cs typeface="Arial Rounded MT Bold"/>
              </a:rPr>
              <a:t>The mind governed by the flesh is death, but the mind governed by the Spirit is life and peace. </a:t>
            </a:r>
            <a:r>
              <a:rPr lang="en-US" sz="2800" baseline="30000" dirty="0">
                <a:latin typeface="Arial Rounded MT Bold"/>
                <a:cs typeface="Arial Rounded MT Bold"/>
              </a:rPr>
              <a:t>7 </a:t>
            </a:r>
            <a:r>
              <a:rPr lang="en-US" sz="2800" dirty="0">
                <a:latin typeface="Arial Rounded MT Bold"/>
                <a:cs typeface="Arial Rounded MT Bold"/>
              </a:rPr>
              <a:t>The mind governed by the flesh is hostile to God; it does not submit to God’s law, nor can it do so. </a:t>
            </a:r>
            <a:r>
              <a:rPr lang="en-US" sz="2800" baseline="30000" dirty="0">
                <a:latin typeface="Arial Rounded MT Bold"/>
                <a:cs typeface="Arial Rounded MT Bold"/>
              </a:rPr>
              <a:t>8 </a:t>
            </a:r>
            <a:r>
              <a:rPr lang="en-US" sz="2800" dirty="0">
                <a:latin typeface="Arial Rounded MT Bold"/>
                <a:cs typeface="Arial Rounded MT Bold"/>
              </a:rPr>
              <a:t>Those who are in the realm of the flesh cannot please God.</a:t>
            </a:r>
            <a:endParaRPr lang="en-US" sz="2800" b="1" dirty="0">
              <a:latin typeface="Arial Rounded MT Bold"/>
              <a:cs typeface="Arial Rounded MT Bold"/>
            </a:endParaRP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5016757"/>
          </a:xfrm>
          <a:prstGeom prst="rect">
            <a:avLst/>
          </a:prstGeom>
        </p:spPr>
        <p:txBody>
          <a:bodyPr wrap="square">
            <a:spAutoFit/>
          </a:bodyPr>
          <a:lstStyle/>
          <a:p>
            <a:r>
              <a:rPr lang="en-US" sz="3200" b="1" dirty="0"/>
              <a:t>2 Timothy 3:1-5 (NIV) </a:t>
            </a:r>
            <a:r>
              <a:rPr lang="en-US" sz="3200" dirty="0"/>
              <a:t> </a:t>
            </a:r>
            <a:endParaRPr lang="en-US" sz="3200" dirty="0" smtClean="0"/>
          </a:p>
          <a:p>
            <a:r>
              <a:rPr lang="en-US" sz="3200" dirty="0" smtClean="0"/>
              <a:t>But </a:t>
            </a:r>
            <a:r>
              <a:rPr lang="en-US" sz="3200" dirty="0"/>
              <a:t>mark this: There will be terrible times in the last days. </a:t>
            </a:r>
            <a:r>
              <a:rPr lang="en-US" sz="3200" baseline="30000" dirty="0"/>
              <a:t>2 </a:t>
            </a:r>
            <a:r>
              <a:rPr lang="en-US" sz="3200" dirty="0"/>
              <a:t>People will be lovers of themselves, lovers of money, boastful, proud, abusive, disobedient to their parents, ungrateful, unholy, </a:t>
            </a:r>
            <a:r>
              <a:rPr lang="en-US" sz="3200" baseline="30000" dirty="0"/>
              <a:t>3 </a:t>
            </a:r>
            <a:r>
              <a:rPr lang="en-US" sz="3200" dirty="0"/>
              <a:t>without love, unforgiving, slanderous, without self-control, brutal, not lovers of the good, </a:t>
            </a:r>
            <a:r>
              <a:rPr lang="en-US" sz="3200" baseline="30000" dirty="0"/>
              <a:t>4 </a:t>
            </a:r>
            <a:r>
              <a:rPr lang="en-US" sz="3200" dirty="0"/>
              <a:t>treacherous, rash, conceited, lovers of pleasure rather than lovers of God— </a:t>
            </a:r>
            <a:r>
              <a:rPr lang="en-US" sz="3200" baseline="30000" dirty="0"/>
              <a:t>5 </a:t>
            </a:r>
            <a:r>
              <a:rPr lang="en-US" sz="3200" dirty="0"/>
              <a:t>having a form of godliness but denying its power. Have nothing to do with such people.</a:t>
            </a:r>
            <a:endParaRPr lang="en-US" sz="3200" b="1" dirty="0"/>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5078314"/>
          </a:xfrm>
          <a:prstGeom prst="rect">
            <a:avLst/>
          </a:prstGeom>
        </p:spPr>
        <p:txBody>
          <a:bodyPr wrap="square">
            <a:spAutoFit/>
          </a:bodyPr>
          <a:lstStyle/>
          <a:p>
            <a:r>
              <a:rPr lang="en-US" sz="3600" b="1" dirty="0"/>
              <a:t>Hebrews 11:1-2(NIV) </a:t>
            </a:r>
            <a:endParaRPr lang="en-US" sz="3600" b="1" dirty="0" smtClean="0"/>
          </a:p>
          <a:p>
            <a:r>
              <a:rPr lang="en-US" sz="3600" dirty="0" smtClean="0"/>
              <a:t>Now </a:t>
            </a:r>
            <a:r>
              <a:rPr lang="en-US" sz="3600" dirty="0"/>
              <a:t>faith is confidence in what we hope for and assurance about what we do not see. </a:t>
            </a:r>
            <a:r>
              <a:rPr lang="en-US" sz="3600" b="1" baseline="30000" dirty="0"/>
              <a:t>2 </a:t>
            </a:r>
            <a:r>
              <a:rPr lang="en-US" sz="3600" dirty="0"/>
              <a:t>This is what the ancients were commended for.</a:t>
            </a:r>
          </a:p>
          <a:p>
            <a:r>
              <a:rPr lang="en-US" sz="3600" b="1" dirty="0">
                <a:solidFill>
                  <a:srgbClr val="FFFF00"/>
                </a:solidFill>
              </a:rPr>
              <a:t>NKJV</a:t>
            </a:r>
            <a:r>
              <a:rPr lang="en-US" sz="3600" dirty="0">
                <a:solidFill>
                  <a:srgbClr val="FFFF00"/>
                </a:solidFill>
              </a:rPr>
              <a:t> </a:t>
            </a:r>
            <a:r>
              <a:rPr lang="en-US" sz="3600" dirty="0" smtClean="0">
                <a:solidFill>
                  <a:srgbClr val="FFFF00"/>
                </a:solidFill>
              </a:rPr>
              <a:t>- </a:t>
            </a:r>
            <a:r>
              <a:rPr lang="en-US" sz="3600" baseline="30000" dirty="0" smtClean="0">
                <a:solidFill>
                  <a:srgbClr val="FFFF00"/>
                </a:solidFill>
              </a:rPr>
              <a:t>1</a:t>
            </a:r>
            <a:r>
              <a:rPr lang="en-US" sz="3600" dirty="0" smtClean="0">
                <a:solidFill>
                  <a:srgbClr val="FFFF00"/>
                </a:solidFill>
              </a:rPr>
              <a:t>Now </a:t>
            </a:r>
            <a:r>
              <a:rPr lang="en-US" sz="3600" dirty="0">
                <a:solidFill>
                  <a:srgbClr val="FFFF00"/>
                </a:solidFill>
              </a:rPr>
              <a:t>faith is the substance of things hoped for, the evidence of things not seen. </a:t>
            </a:r>
            <a:r>
              <a:rPr lang="en-US" sz="3600" b="1" baseline="30000" dirty="0">
                <a:solidFill>
                  <a:srgbClr val="FFFF00"/>
                </a:solidFill>
              </a:rPr>
              <a:t>2 </a:t>
            </a:r>
            <a:r>
              <a:rPr lang="en-US" sz="3600" dirty="0">
                <a:solidFill>
                  <a:srgbClr val="FFFF00"/>
                </a:solidFill>
              </a:rPr>
              <a:t>For by it the elders obtained a </a:t>
            </a:r>
            <a:r>
              <a:rPr lang="en-US" sz="3600" i="1" dirty="0">
                <a:solidFill>
                  <a:srgbClr val="FFFF00"/>
                </a:solidFill>
              </a:rPr>
              <a:t>good</a:t>
            </a:r>
            <a:r>
              <a:rPr lang="en-US" sz="3600" dirty="0">
                <a:solidFill>
                  <a:srgbClr val="FFFF00"/>
                </a:solidFill>
              </a:rPr>
              <a:t> testimony.</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9144000" cy="5143500"/>
          </a:xfrm>
          <a:prstGeom prst="rect">
            <a:avLst/>
          </a:prstGeom>
        </p:spPr>
      </p:pic>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92" y="147661"/>
            <a:ext cx="8673878" cy="4401205"/>
          </a:xfrm>
          <a:prstGeom prst="rect">
            <a:avLst/>
          </a:prstGeom>
        </p:spPr>
        <p:txBody>
          <a:bodyPr wrap="square">
            <a:spAutoFit/>
          </a:bodyPr>
          <a:lstStyle/>
          <a:p>
            <a:r>
              <a:rPr lang="en-US" sz="2800" dirty="0">
                <a:latin typeface="American Typewriter"/>
                <a:cs typeface="American Typewriter"/>
              </a:rPr>
              <a:t>James 2:14-26(NIV)</a:t>
            </a:r>
            <a:r>
              <a:rPr lang="en-US" sz="2800" baseline="30000" dirty="0">
                <a:latin typeface="American Typewriter"/>
                <a:cs typeface="American Typewriter"/>
              </a:rPr>
              <a:t> </a:t>
            </a:r>
            <a:endParaRPr lang="en-US" sz="2800" baseline="30000" dirty="0" smtClean="0">
              <a:latin typeface="American Typewriter"/>
              <a:cs typeface="American Typewriter"/>
            </a:endParaRPr>
          </a:p>
          <a:p>
            <a:r>
              <a:rPr lang="en-US" sz="2800" dirty="0" smtClean="0">
                <a:latin typeface="American Typewriter"/>
                <a:cs typeface="American Typewriter"/>
              </a:rPr>
              <a:t>What </a:t>
            </a:r>
            <a:r>
              <a:rPr lang="en-US" sz="2800" dirty="0">
                <a:latin typeface="American Typewriter"/>
                <a:cs typeface="American Typewriter"/>
              </a:rPr>
              <a:t>good is it, my brothers and sisters, if someone claims to have faith but has no deeds? Can such faith save them? </a:t>
            </a:r>
            <a:r>
              <a:rPr lang="en-US" sz="2800" baseline="30000" dirty="0">
                <a:latin typeface="American Typewriter"/>
                <a:cs typeface="American Typewriter"/>
              </a:rPr>
              <a:t>15 </a:t>
            </a:r>
            <a:r>
              <a:rPr lang="en-US" sz="2800" dirty="0">
                <a:latin typeface="American Typewriter"/>
                <a:cs typeface="American Typewriter"/>
              </a:rPr>
              <a:t>Suppose a brother or a sister is without clothes and daily food. </a:t>
            </a:r>
            <a:r>
              <a:rPr lang="en-US" sz="2800" baseline="30000" dirty="0">
                <a:latin typeface="American Typewriter"/>
                <a:cs typeface="American Typewriter"/>
              </a:rPr>
              <a:t>16 </a:t>
            </a:r>
            <a:r>
              <a:rPr lang="en-US" sz="2800" dirty="0">
                <a:latin typeface="American Typewriter"/>
                <a:cs typeface="American Typewriter"/>
              </a:rPr>
              <a:t>If one of you says to them, “Go in peace; keep warm and well fed,” but does nothing about their physical needs, what good is it?</a:t>
            </a:r>
            <a:r>
              <a:rPr lang="en-US" sz="2800" baseline="30000" dirty="0">
                <a:latin typeface="American Typewriter"/>
                <a:cs typeface="American Typewriter"/>
              </a:rPr>
              <a:t>17 </a:t>
            </a:r>
            <a:r>
              <a:rPr lang="en-US" sz="2800" dirty="0">
                <a:latin typeface="American Typewriter"/>
                <a:cs typeface="American Typewriter"/>
              </a:rPr>
              <a:t>In the same way, faith by itself, if it is not accompanied by action, is dead. </a:t>
            </a:r>
            <a:endParaRPr lang="en-US" sz="2800" dirty="0">
              <a:latin typeface="American Typewriter"/>
              <a:cs typeface="American Typewriter"/>
            </a:endParaRP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6496</TotalTime>
  <Words>198</Words>
  <Application>Microsoft Macintosh PowerPoint</Application>
  <PresentationFormat>On-screen Show (16:9)</PresentationFormat>
  <Paragraphs>42</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263</cp:revision>
  <dcterms:created xsi:type="dcterms:W3CDTF">2016-08-27T22:55:59Z</dcterms:created>
  <dcterms:modified xsi:type="dcterms:W3CDTF">2017-04-01T22:39:35Z</dcterms:modified>
</cp:coreProperties>
</file>