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319" r:id="rId2"/>
    <p:sldId id="299" r:id="rId3"/>
    <p:sldId id="279" r:id="rId4"/>
    <p:sldId id="292" r:id="rId5"/>
    <p:sldId id="300" r:id="rId6"/>
    <p:sldId id="303" r:id="rId7"/>
    <p:sldId id="302" r:id="rId8"/>
    <p:sldId id="313" r:id="rId9"/>
    <p:sldId id="305" r:id="rId10"/>
    <p:sldId id="306" r:id="rId11"/>
    <p:sldId id="310" r:id="rId12"/>
    <p:sldId id="309" r:id="rId13"/>
    <p:sldId id="314" r:id="rId14"/>
    <p:sldId id="315" r:id="rId15"/>
    <p:sldId id="316" r:id="rId16"/>
    <p:sldId id="317" r:id="rId17"/>
    <p:sldId id="318" r:id="rId18"/>
    <p:sldId id="261"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p:restoredTop sz="92328"/>
  </p:normalViewPr>
  <p:slideViewPr>
    <p:cSldViewPr snapToGrid="0" snapToObjects="1">
      <p:cViewPr varScale="1">
        <p:scale>
          <a:sx n="76" d="100"/>
          <a:sy n="76" d="100"/>
        </p:scale>
        <p:origin x="680" y="17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2/7/17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2/7/17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2/7/17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2/7/17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2/7/17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2.bin"/><Relationship Id="rId5" Type="http://schemas.openxmlformats.org/officeDocument/2006/relationships/package" Target="../embeddings/Microsoft_Word_Document2.docx"/><Relationship Id="rId6"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025" name="Document" r:id="rId5" imgW="5486400" imgH="3238500" progId="Word.Document.12">
                  <p:embed/>
                </p:oleObj>
              </mc:Choice>
              <mc:Fallback>
                <p:oleObj name="Document" r:id="rId5" imgW="5486400" imgH="3238500" progId="Word.Document.12">
                  <p:embed/>
                  <p:pic>
                    <p:nvPicPr>
                      <p:cNvPr id="0" name=""/>
                      <p:cNvPicPr/>
                      <p:nvPr/>
                    </p:nvPicPr>
                    <p:blipFill>
                      <a:blip r:embed="rId6"/>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888323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148" y="171093"/>
            <a:ext cx="8765850" cy="4647426"/>
          </a:xfrm>
          <a:prstGeom prst="rect">
            <a:avLst/>
          </a:prstGeom>
        </p:spPr>
        <p:txBody>
          <a:bodyPr wrap="square">
            <a:spAutoFit/>
          </a:bodyPr>
          <a:lstStyle/>
          <a:p>
            <a:r>
              <a:rPr lang="en-US" sz="2800" b="1" i="1" dirty="0"/>
              <a:t>Love</a:t>
            </a:r>
            <a:r>
              <a:rPr lang="en-US" sz="2800" dirty="0"/>
              <a:t> </a:t>
            </a:r>
          </a:p>
          <a:p>
            <a:r>
              <a:rPr lang="en-US" sz="2400" b="1" dirty="0"/>
              <a:t>1 John 4:16 </a:t>
            </a:r>
            <a:r>
              <a:rPr lang="en-US" sz="2400" dirty="0"/>
              <a:t>And so we know and rely on the love God has for us. God is love. Whoever lives in love lives in God, and God in them.</a:t>
            </a:r>
          </a:p>
          <a:p>
            <a:r>
              <a:rPr lang="en-US" sz="2400" dirty="0"/>
              <a:t>Through Jesus Christ, our greatest goal is to do all things in love. </a:t>
            </a:r>
          </a:p>
          <a:p>
            <a:r>
              <a:rPr lang="en-US" sz="2400" b="1" i="1" dirty="0"/>
              <a:t> </a:t>
            </a:r>
            <a:endParaRPr lang="en-US" sz="2400" dirty="0"/>
          </a:p>
          <a:p>
            <a:r>
              <a:rPr lang="en-US" sz="2800" b="1" i="1" dirty="0"/>
              <a:t>Joy</a:t>
            </a:r>
            <a:r>
              <a:rPr lang="en-US" sz="2800" dirty="0"/>
              <a:t> </a:t>
            </a:r>
            <a:r>
              <a:rPr lang="en-US" sz="2800" dirty="0" smtClean="0"/>
              <a:t> </a:t>
            </a:r>
            <a:endParaRPr lang="en-US" sz="2800" dirty="0"/>
          </a:p>
          <a:p>
            <a:r>
              <a:rPr lang="en-US" sz="2400" b="1" dirty="0"/>
              <a:t>Nehemiah 8:10</a:t>
            </a:r>
            <a:r>
              <a:rPr lang="en-US" sz="2400" dirty="0"/>
              <a:t> ….This day is holy to our Lord. Do not grieve, for the joy of the Lord is your strength.”  </a:t>
            </a:r>
          </a:p>
          <a:p>
            <a:r>
              <a:rPr lang="en-US" sz="2400" b="1" dirty="0"/>
              <a:t> </a:t>
            </a:r>
            <a:endParaRPr lang="en-US" sz="2400" dirty="0"/>
          </a:p>
          <a:p>
            <a:r>
              <a:rPr lang="en-US" sz="2400" b="1" dirty="0"/>
              <a:t>Hebrews 12:2 </a:t>
            </a:r>
            <a:r>
              <a:rPr lang="en-US" sz="2400" dirty="0"/>
              <a:t>fixing our eyes on Jesus, the pioneer and </a:t>
            </a:r>
            <a:r>
              <a:rPr lang="en-US" sz="2400" dirty="0" err="1"/>
              <a:t>perfecter</a:t>
            </a:r>
            <a:r>
              <a:rPr lang="en-US" sz="2400" dirty="0"/>
              <a:t> of faith. For the joy set before him he endured the cross, scorning its shame, and sat down at the right hand of the throne of God. </a:t>
            </a:r>
          </a:p>
        </p:txBody>
      </p:sp>
    </p:spTree>
    <p:extLst>
      <p:ext uri="{BB962C8B-B14F-4D97-AF65-F5344CB8AC3E}">
        <p14:creationId xmlns:p14="http://schemas.microsoft.com/office/powerpoint/2010/main" val="3005790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5215780"/>
          </a:xfrm>
          <a:prstGeom prst="rect">
            <a:avLst/>
          </a:prstGeom>
        </p:spPr>
      </p:pic>
      <p:sp>
        <p:nvSpPr>
          <p:cNvPr id="2" name="Rectangle 1"/>
          <p:cNvSpPr/>
          <p:nvPr/>
        </p:nvSpPr>
        <p:spPr>
          <a:xfrm>
            <a:off x="764042" y="840022"/>
            <a:ext cx="7908883" cy="3600986"/>
          </a:xfrm>
          <a:prstGeom prst="rect">
            <a:avLst/>
          </a:prstGeom>
        </p:spPr>
        <p:txBody>
          <a:bodyPr wrap="square">
            <a:spAutoFit/>
          </a:bodyPr>
          <a:lstStyle/>
          <a:p>
            <a:r>
              <a:rPr lang="en-US" sz="2800" b="1" dirty="0"/>
              <a:t> </a:t>
            </a:r>
            <a:r>
              <a:rPr lang="en-US" sz="2800" dirty="0" smtClean="0">
                <a:solidFill>
                  <a:schemeClr val="bg1">
                    <a:lumMod val="85000"/>
                    <a:lumOff val="15000"/>
                  </a:schemeClr>
                </a:solidFill>
              </a:rPr>
              <a:t>”</a:t>
            </a:r>
            <a:r>
              <a:rPr lang="en-US" sz="2800" b="1" i="1" dirty="0">
                <a:solidFill>
                  <a:schemeClr val="bg1">
                    <a:lumMod val="85000"/>
                    <a:lumOff val="15000"/>
                  </a:schemeClr>
                </a:solidFill>
              </a:rPr>
              <a:t> </a:t>
            </a:r>
            <a:r>
              <a:rPr lang="en-US" sz="3200" b="1" i="1" dirty="0">
                <a:solidFill>
                  <a:schemeClr val="bg1">
                    <a:lumMod val="85000"/>
                    <a:lumOff val="15000"/>
                  </a:schemeClr>
                </a:solidFill>
              </a:rPr>
              <a:t>Peace</a:t>
            </a:r>
            <a:r>
              <a:rPr lang="en-US" sz="2800" dirty="0">
                <a:solidFill>
                  <a:schemeClr val="bg1">
                    <a:lumMod val="85000"/>
                    <a:lumOff val="15000"/>
                  </a:schemeClr>
                </a:solidFill>
              </a:rPr>
              <a:t> </a:t>
            </a:r>
            <a:r>
              <a:rPr lang="en-US" sz="2800" dirty="0" smtClean="0">
                <a:solidFill>
                  <a:schemeClr val="bg1">
                    <a:lumMod val="85000"/>
                    <a:lumOff val="15000"/>
                  </a:schemeClr>
                </a:solidFill>
              </a:rPr>
              <a:t>“</a:t>
            </a:r>
            <a:endParaRPr lang="en-US" sz="2800" dirty="0">
              <a:solidFill>
                <a:schemeClr val="bg1">
                  <a:lumMod val="85000"/>
                  <a:lumOff val="15000"/>
                </a:schemeClr>
              </a:solidFill>
            </a:endParaRPr>
          </a:p>
          <a:p>
            <a:r>
              <a:rPr lang="en-US" sz="2800" b="1" dirty="0">
                <a:solidFill>
                  <a:schemeClr val="bg1">
                    <a:lumMod val="85000"/>
                    <a:lumOff val="15000"/>
                  </a:schemeClr>
                </a:solidFill>
              </a:rPr>
              <a:t>Romans 5:1</a:t>
            </a:r>
            <a:r>
              <a:rPr lang="en-US" sz="2800" dirty="0">
                <a:solidFill>
                  <a:schemeClr val="bg1">
                    <a:lumMod val="85000"/>
                    <a:lumOff val="15000"/>
                  </a:schemeClr>
                </a:solidFill>
              </a:rPr>
              <a:t> Therefore, since we have been justified through faith, we have peace with God through our Lord Jesus Christ,</a:t>
            </a:r>
          </a:p>
          <a:p>
            <a:r>
              <a:rPr lang="en-US" sz="2800" b="1" dirty="0">
                <a:solidFill>
                  <a:schemeClr val="bg1">
                    <a:lumMod val="85000"/>
                    <a:lumOff val="15000"/>
                  </a:schemeClr>
                </a:solidFill>
              </a:rPr>
              <a:t> </a:t>
            </a:r>
            <a:r>
              <a:rPr lang="en-US" sz="2800" b="1" dirty="0" smtClean="0">
                <a:solidFill>
                  <a:schemeClr val="bg1">
                    <a:lumMod val="85000"/>
                    <a:lumOff val="15000"/>
                  </a:schemeClr>
                </a:solidFill>
              </a:rPr>
              <a:t>Romans </a:t>
            </a:r>
            <a:r>
              <a:rPr lang="en-US" sz="2800" b="1" dirty="0">
                <a:solidFill>
                  <a:schemeClr val="bg1">
                    <a:lumMod val="85000"/>
                    <a:lumOff val="15000"/>
                  </a:schemeClr>
                </a:solidFill>
              </a:rPr>
              <a:t>15:13 </a:t>
            </a:r>
            <a:r>
              <a:rPr lang="en-US" sz="2800" dirty="0">
                <a:solidFill>
                  <a:schemeClr val="bg1">
                    <a:lumMod val="85000"/>
                    <a:lumOff val="15000"/>
                  </a:schemeClr>
                </a:solidFill>
              </a:rPr>
              <a:t>May the God of hope fill you with all joy and peace as you trust in him, so that you may overflow with hope by the power of the Holy Spirit.</a:t>
            </a:r>
          </a:p>
          <a:p>
            <a:r>
              <a:rPr lang="en-US" sz="2800" b="1" i="1" dirty="0">
                <a:solidFill>
                  <a:schemeClr val="bg1">
                    <a:lumMod val="85000"/>
                    <a:lumOff val="15000"/>
                  </a:schemeClr>
                </a:solidFill>
              </a:rPr>
              <a:t> </a:t>
            </a:r>
            <a:endParaRPr lang="en-US" sz="2800" dirty="0">
              <a:solidFill>
                <a:schemeClr val="bg1">
                  <a:lumMod val="85000"/>
                  <a:lumOff val="15000"/>
                </a:schemeClr>
              </a:solidFill>
            </a:endParaRPr>
          </a:p>
        </p:txBody>
      </p:sp>
    </p:spTree>
    <p:extLst>
      <p:ext uri="{BB962C8B-B14F-4D97-AF65-F5344CB8AC3E}">
        <p14:creationId xmlns:p14="http://schemas.microsoft.com/office/powerpoint/2010/main" val="1417375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7797" y="211274"/>
            <a:ext cx="8796825" cy="4154984"/>
          </a:xfrm>
          <a:prstGeom prst="rect">
            <a:avLst/>
          </a:prstGeom>
        </p:spPr>
        <p:txBody>
          <a:bodyPr wrap="square">
            <a:spAutoFit/>
          </a:bodyPr>
          <a:lstStyle/>
          <a:p>
            <a:pPr algn="ctr"/>
            <a:r>
              <a:rPr lang="en-US" sz="3200" b="1" i="1" dirty="0"/>
              <a:t>Patience</a:t>
            </a:r>
            <a:r>
              <a:rPr lang="en-US" sz="3200" dirty="0"/>
              <a:t> </a:t>
            </a:r>
            <a:r>
              <a:rPr lang="en-US" dirty="0" smtClean="0"/>
              <a:t> </a:t>
            </a:r>
            <a:endParaRPr lang="en-US" dirty="0"/>
          </a:p>
          <a:p>
            <a:pPr algn="ctr"/>
            <a:r>
              <a:rPr lang="en-US" sz="2800" b="1" dirty="0"/>
              <a:t>Ephesians 4:2 </a:t>
            </a:r>
            <a:r>
              <a:rPr lang="en-US" sz="2800" dirty="0"/>
              <a:t>Be completely humble and gentle; be patient, bearing with one another in love.</a:t>
            </a:r>
          </a:p>
          <a:p>
            <a:pPr algn="ctr"/>
            <a:r>
              <a:rPr lang="en-US" sz="2800" b="1" i="1" dirty="0"/>
              <a:t> </a:t>
            </a:r>
            <a:endParaRPr lang="en-US" sz="2800" dirty="0"/>
          </a:p>
          <a:p>
            <a:pPr algn="ctr"/>
            <a:endParaRPr lang="en-US" sz="3200" b="1" i="1" dirty="0" smtClean="0"/>
          </a:p>
          <a:p>
            <a:pPr algn="ctr"/>
            <a:r>
              <a:rPr lang="en-US" sz="3200" b="1" i="1" dirty="0" smtClean="0"/>
              <a:t>Kindness</a:t>
            </a:r>
            <a:r>
              <a:rPr lang="en-US" sz="3200" dirty="0" smtClean="0"/>
              <a:t> </a:t>
            </a:r>
          </a:p>
          <a:p>
            <a:pPr algn="ctr"/>
            <a:r>
              <a:rPr lang="en-US" sz="2800" b="1" dirty="0" smtClean="0"/>
              <a:t>Romans </a:t>
            </a:r>
            <a:r>
              <a:rPr lang="en-US" sz="2800" b="1" dirty="0"/>
              <a:t>2:4 </a:t>
            </a:r>
            <a:r>
              <a:rPr lang="en-US" sz="2800" dirty="0"/>
              <a:t>Or do you show contempt for the riches of his kindness, forbearance and patience, not realizing that God’s kindness is intended to lead you to repentance?</a:t>
            </a:r>
          </a:p>
        </p:txBody>
      </p:sp>
    </p:spTree>
    <p:extLst>
      <p:ext uri="{BB962C8B-B14F-4D97-AF65-F5344CB8AC3E}">
        <p14:creationId xmlns:p14="http://schemas.microsoft.com/office/powerpoint/2010/main" val="4290584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523" y="154886"/>
            <a:ext cx="8848449" cy="830997"/>
          </a:xfrm>
          <a:prstGeom prst="rect">
            <a:avLst/>
          </a:prstGeom>
        </p:spPr>
        <p:txBody>
          <a:bodyPr wrap="square">
            <a:spAutoFit/>
          </a:bodyPr>
          <a:lstStyle/>
          <a:p>
            <a:r>
              <a:rPr lang="en-US" sz="4800" b="1" dirty="0"/>
              <a:t> </a:t>
            </a:r>
            <a:endParaRPr lang="en-US" sz="4800" dirty="0"/>
          </a:p>
        </p:txBody>
      </p:sp>
      <p:sp>
        <p:nvSpPr>
          <p:cNvPr id="2" name="Rectangle 1"/>
          <p:cNvSpPr/>
          <p:nvPr/>
        </p:nvSpPr>
        <p:spPr>
          <a:xfrm>
            <a:off x="175523" y="152911"/>
            <a:ext cx="8693575" cy="5078313"/>
          </a:xfrm>
          <a:prstGeom prst="rect">
            <a:avLst/>
          </a:prstGeom>
        </p:spPr>
        <p:txBody>
          <a:bodyPr wrap="square">
            <a:spAutoFit/>
          </a:bodyPr>
          <a:lstStyle/>
          <a:p>
            <a:pPr algn="ctr"/>
            <a:r>
              <a:rPr lang="en-US" sz="3200" b="1" i="1" dirty="0"/>
              <a:t>Goodness</a:t>
            </a:r>
            <a:r>
              <a:rPr lang="en-US" sz="3200" dirty="0"/>
              <a:t> </a:t>
            </a:r>
          </a:p>
          <a:p>
            <a:r>
              <a:rPr lang="en-US" sz="2800" b="1" dirty="0"/>
              <a:t>Ephesians 5:8-10 </a:t>
            </a:r>
            <a:r>
              <a:rPr lang="en-US" sz="2800" dirty="0"/>
              <a:t>In the past you were full of darkness, but now you are full of light in the Lord. So live like children who belong to the light. </a:t>
            </a:r>
            <a:r>
              <a:rPr lang="en-US" sz="2800" b="1" baseline="30000" dirty="0"/>
              <a:t>9</a:t>
            </a:r>
            <a:r>
              <a:rPr lang="en-US" sz="2800" b="1" dirty="0"/>
              <a:t> </a:t>
            </a:r>
            <a:r>
              <a:rPr lang="en-US" sz="2800" dirty="0"/>
              <a:t>Light brings every kind of goodness, right living, and truth. </a:t>
            </a:r>
            <a:r>
              <a:rPr lang="en-US" sz="2800" b="1" baseline="30000" dirty="0"/>
              <a:t>10</a:t>
            </a:r>
            <a:r>
              <a:rPr lang="en-US" sz="2800" b="1" dirty="0"/>
              <a:t> </a:t>
            </a:r>
            <a:r>
              <a:rPr lang="en-US" sz="2800" dirty="0"/>
              <a:t>Try to learn what pleases the Lord</a:t>
            </a:r>
            <a:r>
              <a:rPr lang="en-US" dirty="0"/>
              <a:t>.</a:t>
            </a:r>
          </a:p>
          <a:p>
            <a:r>
              <a:rPr lang="en-US" b="1" i="1" dirty="0"/>
              <a:t> </a:t>
            </a:r>
            <a:endParaRPr lang="en-US" dirty="0"/>
          </a:p>
          <a:p>
            <a:pPr algn="ctr"/>
            <a:r>
              <a:rPr lang="en-US" sz="3200" b="1" i="1" dirty="0"/>
              <a:t>Faithfulness</a:t>
            </a:r>
            <a:r>
              <a:rPr lang="en-US" sz="3200" dirty="0"/>
              <a:t> </a:t>
            </a:r>
            <a:r>
              <a:rPr lang="en-US" sz="3200" dirty="0" smtClean="0"/>
              <a:t> </a:t>
            </a:r>
            <a:endParaRPr lang="en-US" sz="3200" dirty="0"/>
          </a:p>
          <a:p>
            <a:pPr algn="ctr"/>
            <a:r>
              <a:rPr lang="en-US" sz="2800" b="1" dirty="0"/>
              <a:t>Isaiah 25:1</a:t>
            </a:r>
            <a:r>
              <a:rPr lang="en-US" sz="2800" dirty="0"/>
              <a:t> O Lord, You </a:t>
            </a:r>
            <a:r>
              <a:rPr lang="en-US" sz="2800" i="1" dirty="0"/>
              <a:t>are</a:t>
            </a:r>
            <a:r>
              <a:rPr lang="en-US" sz="2800" dirty="0"/>
              <a:t> my God. I will exalt You, I will praise Your name, For You have done wonderful </a:t>
            </a:r>
            <a:r>
              <a:rPr lang="en-US" sz="2800" i="1" dirty="0"/>
              <a:t>things;</a:t>
            </a:r>
            <a:r>
              <a:rPr lang="en-US" sz="2800" dirty="0"/>
              <a:t> </a:t>
            </a:r>
            <a:r>
              <a:rPr lang="en-US" sz="2800" i="1" dirty="0"/>
              <a:t>Your</a:t>
            </a:r>
            <a:r>
              <a:rPr lang="en-US" sz="2800" dirty="0"/>
              <a:t> counsels of old </a:t>
            </a:r>
            <a:r>
              <a:rPr lang="en-US" sz="2800" i="1" dirty="0"/>
              <a:t>are</a:t>
            </a:r>
            <a:r>
              <a:rPr lang="en-US" sz="2800" dirty="0"/>
              <a:t> faithfulness </a:t>
            </a:r>
            <a:r>
              <a:rPr lang="en-US" sz="2800" i="1" dirty="0"/>
              <a:t>and</a:t>
            </a:r>
            <a:r>
              <a:rPr lang="en-US" sz="2800" dirty="0"/>
              <a:t> truth.</a:t>
            </a:r>
          </a:p>
          <a:p>
            <a:r>
              <a:rPr lang="en-US" b="1" i="1" dirty="0"/>
              <a:t> </a:t>
            </a:r>
            <a:endParaRPr lang="en-US" dirty="0"/>
          </a:p>
        </p:txBody>
      </p:sp>
    </p:spTree>
    <p:extLst>
      <p:ext uri="{BB962C8B-B14F-4D97-AF65-F5344CB8AC3E}">
        <p14:creationId xmlns:p14="http://schemas.microsoft.com/office/powerpoint/2010/main" val="3392268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70325" y="396063"/>
            <a:ext cx="3472461" cy="584776"/>
          </a:xfrm>
          <a:prstGeom prst="rect">
            <a:avLst/>
          </a:prstGeom>
        </p:spPr>
        <p:txBody>
          <a:bodyPr wrap="square">
            <a:spAutoFit/>
          </a:bodyPr>
          <a:lstStyle/>
          <a:p>
            <a:r>
              <a:rPr lang="en-US" sz="3200" b="1" dirty="0">
                <a:solidFill>
                  <a:srgbClr val="000000"/>
                </a:solidFill>
              </a:rPr>
              <a:t>Matthew 11:29-30</a:t>
            </a:r>
            <a:r>
              <a:rPr lang="en-US" b="1" dirty="0"/>
              <a:t> </a:t>
            </a:r>
            <a:r>
              <a:rPr lang="en-US" dirty="0"/>
              <a:t> </a:t>
            </a:r>
          </a:p>
        </p:txBody>
      </p:sp>
      <p:sp>
        <p:nvSpPr>
          <p:cNvPr id="8" name="TextBox 7"/>
          <p:cNvSpPr txBox="1"/>
          <p:nvPr/>
        </p:nvSpPr>
        <p:spPr>
          <a:xfrm>
            <a:off x="3056173" y="2044492"/>
            <a:ext cx="3149099" cy="369332"/>
          </a:xfrm>
          <a:prstGeom prst="rect">
            <a:avLst/>
          </a:prstGeom>
          <a:noFill/>
        </p:spPr>
        <p:txBody>
          <a:bodyPr wrap="square" rtlCol="0">
            <a:spAutoFit/>
          </a:bodyPr>
          <a:lstStyle/>
          <a:p>
            <a:endParaRPr lang="en-US" dirty="0"/>
          </a:p>
        </p:txBody>
      </p:sp>
      <p:sp>
        <p:nvSpPr>
          <p:cNvPr id="3" name="Rectangle 2"/>
          <p:cNvSpPr/>
          <p:nvPr/>
        </p:nvSpPr>
        <p:spPr>
          <a:xfrm>
            <a:off x="237473" y="151115"/>
            <a:ext cx="8765849" cy="4893648"/>
          </a:xfrm>
          <a:prstGeom prst="rect">
            <a:avLst/>
          </a:prstGeom>
        </p:spPr>
        <p:txBody>
          <a:bodyPr wrap="square">
            <a:spAutoFit/>
          </a:bodyPr>
          <a:lstStyle/>
          <a:p>
            <a:pPr algn="ctr"/>
            <a:r>
              <a:rPr lang="en-US" sz="3200" b="1" i="1" dirty="0"/>
              <a:t>Gentleness</a:t>
            </a:r>
            <a:r>
              <a:rPr lang="en-US" sz="3200" dirty="0"/>
              <a:t> </a:t>
            </a:r>
          </a:p>
          <a:p>
            <a:r>
              <a:rPr lang="en-US" sz="2800" b="1" dirty="0"/>
              <a:t>Galatians 6:1 </a:t>
            </a:r>
            <a:r>
              <a:rPr lang="en-US" sz="2800" dirty="0"/>
              <a:t>Brethren, if a man is overtaken in any trespass, you who </a:t>
            </a:r>
            <a:r>
              <a:rPr lang="en-US" sz="2800" i="1" dirty="0"/>
              <a:t>are</a:t>
            </a:r>
            <a:r>
              <a:rPr lang="en-US" sz="2800" dirty="0"/>
              <a:t> spiritual restore such a one in a spirit of gentleness, considering yourself lest you also be tempted.</a:t>
            </a:r>
          </a:p>
          <a:p>
            <a:r>
              <a:rPr lang="en-US" sz="2800" dirty="0"/>
              <a:t> </a:t>
            </a:r>
          </a:p>
          <a:p>
            <a:r>
              <a:rPr lang="en-US" sz="2800" b="1" dirty="0"/>
              <a:t>Ephesians 4:1-2 </a:t>
            </a:r>
            <a:r>
              <a:rPr lang="en-US" sz="2800" dirty="0"/>
              <a:t>As a prisoner for the Lord, then, I urge you to live a life worthy of the calling you have received. </a:t>
            </a:r>
            <a:r>
              <a:rPr lang="en-US" sz="2800" b="1" baseline="30000" dirty="0"/>
              <a:t>2 </a:t>
            </a:r>
            <a:r>
              <a:rPr lang="en-US" sz="2800" dirty="0"/>
              <a:t>Be completely humble and gentle; be patient, bearing with one another in love.</a:t>
            </a:r>
          </a:p>
          <a:p>
            <a:r>
              <a:rPr lang="en-US" sz="2800" b="1" i="1" dirty="0"/>
              <a:t> </a:t>
            </a:r>
            <a:endParaRPr lang="en-US" sz="2800" dirty="0"/>
          </a:p>
        </p:txBody>
      </p:sp>
    </p:spTree>
    <p:extLst>
      <p:ext uri="{BB962C8B-B14F-4D97-AF65-F5344CB8AC3E}">
        <p14:creationId xmlns:p14="http://schemas.microsoft.com/office/powerpoint/2010/main" val="402664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3249" y="0"/>
            <a:ext cx="8827800" cy="369332"/>
          </a:xfrm>
          <a:prstGeom prst="rect">
            <a:avLst/>
          </a:prstGeom>
          <a:solidFill>
            <a:schemeClr val="bg1"/>
          </a:solidFill>
        </p:spPr>
        <p:txBody>
          <a:bodyPr wrap="square" rtlCol="0">
            <a:spAutoFit/>
          </a:bodyPr>
          <a:lstStyle/>
          <a:p>
            <a:endParaRPr lang="en-US" dirty="0"/>
          </a:p>
        </p:txBody>
      </p:sp>
      <p:pic>
        <p:nvPicPr>
          <p:cNvPr id="2" name="Picture 1"/>
          <p:cNvPicPr>
            <a:picLocks noChangeAspect="1"/>
          </p:cNvPicPr>
          <p:nvPr/>
        </p:nvPicPr>
        <p:blipFill>
          <a:blip r:embed="rId2"/>
          <a:stretch>
            <a:fillRect/>
          </a:stretch>
        </p:blipFill>
        <p:spPr>
          <a:xfrm>
            <a:off x="4637531" y="357292"/>
            <a:ext cx="4293518" cy="4444168"/>
          </a:xfrm>
          <a:prstGeom prst="rect">
            <a:avLst/>
          </a:prstGeom>
        </p:spPr>
      </p:pic>
      <p:sp>
        <p:nvSpPr>
          <p:cNvPr id="3" name="Rectangle 2"/>
          <p:cNvSpPr/>
          <p:nvPr/>
        </p:nvSpPr>
        <p:spPr>
          <a:xfrm>
            <a:off x="65531" y="345585"/>
            <a:ext cx="4572000" cy="4739760"/>
          </a:xfrm>
          <a:prstGeom prst="rect">
            <a:avLst/>
          </a:prstGeom>
        </p:spPr>
        <p:txBody>
          <a:bodyPr>
            <a:spAutoFit/>
          </a:bodyPr>
          <a:lstStyle/>
          <a:p>
            <a:pPr algn="ctr"/>
            <a:r>
              <a:rPr lang="en-US" sz="3200" b="1" i="1" dirty="0"/>
              <a:t>Self </a:t>
            </a:r>
            <a:r>
              <a:rPr lang="en-US" sz="3200" b="1" i="1" dirty="0" smtClean="0"/>
              <a:t>Control</a:t>
            </a:r>
            <a:r>
              <a:rPr lang="en-US" sz="3200" dirty="0" smtClean="0"/>
              <a:t> </a:t>
            </a:r>
            <a:endParaRPr lang="en-US" sz="3200" dirty="0"/>
          </a:p>
          <a:p>
            <a:endParaRPr lang="en-US" b="1" dirty="0" smtClean="0"/>
          </a:p>
          <a:p>
            <a:pPr algn="ctr"/>
            <a:r>
              <a:rPr lang="en-US" sz="2800" b="1" dirty="0" smtClean="0"/>
              <a:t>Titus </a:t>
            </a:r>
            <a:r>
              <a:rPr lang="en-US" sz="2800" b="1" dirty="0"/>
              <a:t>2:11-12 </a:t>
            </a:r>
            <a:r>
              <a:rPr lang="en-US" sz="2800" dirty="0"/>
              <a:t>For the grace of God has appeared that offers salvation to all people. </a:t>
            </a:r>
            <a:r>
              <a:rPr lang="en-US" sz="2800" b="1" baseline="30000" dirty="0"/>
              <a:t>12</a:t>
            </a:r>
            <a:r>
              <a:rPr lang="en-US" sz="2800" b="1" dirty="0"/>
              <a:t> </a:t>
            </a:r>
            <a:r>
              <a:rPr lang="en-US" sz="2800" dirty="0"/>
              <a:t>It teaches us to say “No” to ungodliness and worldly passions, and to live self-controlled, upright and godly lives in this present age,</a:t>
            </a:r>
          </a:p>
          <a:p>
            <a:pPr algn="ctr"/>
            <a:r>
              <a:rPr lang="en-US" sz="2800" dirty="0"/>
              <a:t> </a:t>
            </a:r>
          </a:p>
        </p:txBody>
      </p:sp>
    </p:spTree>
    <p:extLst>
      <p:ext uri="{BB962C8B-B14F-4D97-AF65-F5344CB8AC3E}">
        <p14:creationId xmlns:p14="http://schemas.microsoft.com/office/powerpoint/2010/main" val="4216117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447" y="178502"/>
            <a:ext cx="8641951" cy="3877985"/>
          </a:xfrm>
          <a:prstGeom prst="rect">
            <a:avLst/>
          </a:prstGeom>
        </p:spPr>
        <p:txBody>
          <a:bodyPr wrap="square">
            <a:spAutoFit/>
          </a:bodyPr>
          <a:lstStyle/>
          <a:p>
            <a:r>
              <a:rPr lang="en-US" sz="3600" b="1" dirty="0"/>
              <a:t>2 Peter 1:5-7 </a:t>
            </a:r>
            <a:endParaRPr lang="en-US" sz="3600" b="1" dirty="0" smtClean="0"/>
          </a:p>
          <a:p>
            <a:r>
              <a:rPr lang="en-US" sz="3200" dirty="0" smtClean="0"/>
              <a:t>For </a:t>
            </a:r>
            <a:r>
              <a:rPr lang="en-US" sz="3200" dirty="0"/>
              <a:t>this very reason, make every effort to add to your faith goodness; and to goodness, knowledge; </a:t>
            </a:r>
            <a:r>
              <a:rPr lang="en-US" sz="3200" b="1" baseline="30000" dirty="0"/>
              <a:t>6</a:t>
            </a:r>
            <a:r>
              <a:rPr lang="en-US" sz="3200" b="1" dirty="0"/>
              <a:t> </a:t>
            </a:r>
            <a:r>
              <a:rPr lang="en-US" sz="3200" dirty="0"/>
              <a:t>and to knowledge, self-control; and to self-control, perseverance; and to perseverance, godliness; </a:t>
            </a:r>
            <a:r>
              <a:rPr lang="en-US" sz="3200" b="1" baseline="30000" dirty="0"/>
              <a:t>7</a:t>
            </a:r>
            <a:r>
              <a:rPr lang="en-US" sz="3200" b="1" dirty="0"/>
              <a:t> </a:t>
            </a:r>
            <a:r>
              <a:rPr lang="en-US" sz="3200" dirty="0"/>
              <a:t>and to godliness, mutual affection; and to mutual affection, love.</a:t>
            </a:r>
          </a:p>
          <a:p>
            <a:r>
              <a:rPr lang="en-US" b="1" dirty="0"/>
              <a:t> </a:t>
            </a:r>
            <a:endParaRPr lang="en-US" dirty="0"/>
          </a:p>
        </p:txBody>
      </p:sp>
    </p:spTree>
    <p:extLst>
      <p:ext uri="{BB962C8B-B14F-4D97-AF65-F5344CB8AC3E}">
        <p14:creationId xmlns:p14="http://schemas.microsoft.com/office/powerpoint/2010/main" val="1001601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174246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110" name="Document" r:id="rId5" imgW="5486400" imgH="3238500" progId="Word.Document.12">
                  <p:embed/>
                </p:oleObj>
              </mc:Choice>
              <mc:Fallback>
                <p:oleObj name="Document" r:id="rId5" imgW="5486400" imgH="3238500" progId="Word.Document.12">
                  <p:embed/>
                  <p:pic>
                    <p:nvPicPr>
                      <p:cNvPr id="0" name=""/>
                      <p:cNvPicPr/>
                      <p:nvPr/>
                    </p:nvPicPr>
                    <p:blipFill>
                      <a:blip r:embed="rId6"/>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5" name="Rectangle 4"/>
          <p:cNvSpPr/>
          <p:nvPr/>
        </p:nvSpPr>
        <p:spPr>
          <a:xfrm>
            <a:off x="522386" y="600028"/>
            <a:ext cx="8123997" cy="3785652"/>
          </a:xfrm>
          <a:prstGeom prst="rect">
            <a:avLst/>
          </a:prstGeom>
        </p:spPr>
        <p:txBody>
          <a:bodyPr wrap="square">
            <a:spAutoFit/>
          </a:bodyPr>
          <a:lstStyle/>
          <a:p>
            <a:r>
              <a:rPr lang="en-US" sz="4000" b="1" dirty="0">
                <a:solidFill>
                  <a:schemeClr val="bg1"/>
                </a:solidFill>
              </a:rPr>
              <a:t>Hebrews 4:12</a:t>
            </a:r>
            <a:r>
              <a:rPr lang="en-US" sz="4000" dirty="0">
                <a:solidFill>
                  <a:schemeClr val="bg1"/>
                </a:solidFill>
              </a:rPr>
              <a:t> For the word of God is alive and active. Sharper than any double-edged sword, it penetrates even to dividing soul and spirit, joints and marrow; it judges the thoughts and attitudes of the heart.</a:t>
            </a:r>
          </a:p>
        </p:txBody>
      </p:sp>
    </p:spTree>
    <p:extLst>
      <p:ext uri="{BB962C8B-B14F-4D97-AF65-F5344CB8AC3E}">
        <p14:creationId xmlns:p14="http://schemas.microsoft.com/office/powerpoint/2010/main" val="1218471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039" y="0"/>
            <a:ext cx="9144000" cy="5211515"/>
          </a:xfrm>
          <a:prstGeom prst="rect">
            <a:avLst/>
          </a:prstGeom>
        </p:spPr>
      </p:pic>
      <p:sp>
        <p:nvSpPr>
          <p:cNvPr id="2" name="Rectangle 1"/>
          <p:cNvSpPr/>
          <p:nvPr/>
        </p:nvSpPr>
        <p:spPr>
          <a:xfrm>
            <a:off x="163145" y="0"/>
            <a:ext cx="8798470" cy="5539978"/>
          </a:xfrm>
          <a:prstGeom prst="rect">
            <a:avLst/>
          </a:prstGeom>
        </p:spPr>
        <p:txBody>
          <a:bodyPr wrap="square">
            <a:spAutoFit/>
          </a:bodyPr>
          <a:lstStyle/>
          <a:p>
            <a:pPr algn="ctr"/>
            <a:endParaRPr lang="en-US" sz="5400" b="1" dirty="0" smtClean="0">
              <a:solidFill>
                <a:srgbClr val="FFFF00"/>
              </a:solidFill>
            </a:endParaRPr>
          </a:p>
          <a:p>
            <a:pPr algn="ctr"/>
            <a:r>
              <a:rPr lang="en-US" sz="5400" b="1" dirty="0" smtClean="0"/>
              <a:t>“Spiritual </a:t>
            </a:r>
            <a:r>
              <a:rPr lang="en-US" sz="5400" b="1" dirty="0"/>
              <a:t>Fruit </a:t>
            </a:r>
            <a:endParaRPr lang="en-US" sz="5400" b="1" dirty="0" smtClean="0"/>
          </a:p>
          <a:p>
            <a:pPr algn="ctr"/>
            <a:r>
              <a:rPr lang="en-US" sz="5400" b="1" dirty="0" smtClean="0"/>
              <a:t>Leads </a:t>
            </a:r>
            <a:r>
              <a:rPr lang="en-US" sz="5400" b="1" dirty="0"/>
              <a:t>To Power </a:t>
            </a:r>
            <a:r>
              <a:rPr lang="en-US" sz="5400" b="1" dirty="0" smtClean="0"/>
              <a:t>Revelation”</a:t>
            </a:r>
            <a:endParaRPr lang="en-US" sz="5400" dirty="0"/>
          </a:p>
          <a:p>
            <a:pPr algn="ctr"/>
            <a:endParaRPr lang="en-US" sz="5400" b="1" dirty="0" smtClean="0">
              <a:solidFill>
                <a:srgbClr val="FFFF00"/>
              </a:solidFill>
            </a:endParaRPr>
          </a:p>
          <a:p>
            <a:r>
              <a:rPr lang="en-US" sz="6600" b="1" dirty="0"/>
              <a:t> </a:t>
            </a:r>
            <a:endParaRPr lang="en-US" sz="6600" dirty="0"/>
          </a:p>
          <a:p>
            <a:pPr algn="ctr"/>
            <a:endParaRPr lang="en-US" sz="7200" dirty="0">
              <a:solidFill>
                <a:srgbClr val="FFFF00"/>
              </a:solidFill>
            </a:endParaRPr>
          </a:p>
        </p:txBody>
      </p:sp>
    </p:spTree>
    <p:extLst>
      <p:ext uri="{BB962C8B-B14F-4D97-AF65-F5344CB8AC3E}">
        <p14:creationId xmlns:p14="http://schemas.microsoft.com/office/powerpoint/2010/main" val="4217287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906"/>
            <a:ext cx="9144000" cy="5170646"/>
          </a:xfrm>
          <a:prstGeom prst="rect">
            <a:avLst/>
          </a:prstGeom>
        </p:spPr>
        <p:txBody>
          <a:bodyPr wrap="square">
            <a:spAutoFit/>
          </a:bodyPr>
          <a:lstStyle/>
          <a:p>
            <a:endParaRPr lang="en-US" b="1" dirty="0" smtClean="0"/>
          </a:p>
          <a:p>
            <a:pPr algn="ctr"/>
            <a:r>
              <a:rPr lang="en-US" sz="2400" b="1" dirty="0" smtClean="0"/>
              <a:t>1 </a:t>
            </a:r>
            <a:r>
              <a:rPr lang="en-US" sz="2400" b="1" dirty="0"/>
              <a:t>Corinthians 12:4-11</a:t>
            </a:r>
            <a:r>
              <a:rPr lang="en-US" sz="2400" dirty="0"/>
              <a:t> </a:t>
            </a:r>
            <a:endParaRPr lang="en-US" sz="2400" dirty="0" smtClean="0"/>
          </a:p>
          <a:p>
            <a:r>
              <a:rPr lang="en-US" sz="2400" dirty="0" smtClean="0"/>
              <a:t>There </a:t>
            </a:r>
            <a:r>
              <a:rPr lang="en-US" sz="2400" dirty="0"/>
              <a:t>are different kinds of gifts, but the same Spirit distributes them. </a:t>
            </a:r>
            <a:r>
              <a:rPr lang="en-US" sz="2400" b="1" baseline="30000" dirty="0"/>
              <a:t>5</a:t>
            </a:r>
            <a:r>
              <a:rPr lang="en-US" sz="2400" b="1" dirty="0"/>
              <a:t> </a:t>
            </a:r>
            <a:r>
              <a:rPr lang="en-US" sz="2400" dirty="0"/>
              <a:t>There are different kinds of service, but the same Lord. </a:t>
            </a:r>
            <a:r>
              <a:rPr lang="en-US" sz="2400" b="1" baseline="30000" dirty="0"/>
              <a:t>6</a:t>
            </a:r>
            <a:r>
              <a:rPr lang="en-US" sz="2400" b="1" dirty="0"/>
              <a:t> </a:t>
            </a:r>
            <a:r>
              <a:rPr lang="en-US" sz="2400" dirty="0"/>
              <a:t>There are different kinds of working, but in all of them and in everyone it is the same God at work. </a:t>
            </a:r>
            <a:r>
              <a:rPr lang="en-US" sz="2400" b="1" baseline="30000" dirty="0"/>
              <a:t>7</a:t>
            </a:r>
            <a:r>
              <a:rPr lang="en-US" sz="2400" b="1" dirty="0"/>
              <a:t> </a:t>
            </a:r>
            <a:r>
              <a:rPr lang="en-US" sz="2400" dirty="0"/>
              <a:t>Now to each one the manifestation of the Spirit is given for the common good. </a:t>
            </a:r>
            <a:r>
              <a:rPr lang="en-US" sz="2400" b="1" baseline="30000" dirty="0"/>
              <a:t>8</a:t>
            </a:r>
            <a:r>
              <a:rPr lang="en-US" sz="2400" b="1" dirty="0"/>
              <a:t> </a:t>
            </a:r>
            <a:r>
              <a:rPr lang="en-US" sz="2400" dirty="0"/>
              <a:t>To one there is given through the Spirit a message of wisdom, to another a message of knowledge by means of the same Spirit, </a:t>
            </a:r>
            <a:r>
              <a:rPr lang="en-US" sz="2400" b="1" baseline="30000" dirty="0"/>
              <a:t>9</a:t>
            </a:r>
            <a:r>
              <a:rPr lang="en-US" sz="2400" b="1" dirty="0"/>
              <a:t> </a:t>
            </a:r>
            <a:r>
              <a:rPr lang="en-US" sz="2400" dirty="0"/>
              <a:t>to another faith by the same Spirit, to another gifts of healing by that one Spirit, </a:t>
            </a:r>
            <a:r>
              <a:rPr lang="en-US" sz="2400" b="1" baseline="30000" dirty="0"/>
              <a:t>10</a:t>
            </a:r>
            <a:r>
              <a:rPr lang="en-US" sz="2400" b="1" dirty="0"/>
              <a:t> </a:t>
            </a:r>
            <a:r>
              <a:rPr lang="en-US" sz="2400" dirty="0"/>
              <a:t>to another miraculous powers, to another prophecy, to another distinguishing between spirits, to another speaking in different kinds of tongues, and to still another the interpretation of tongues. </a:t>
            </a:r>
            <a:r>
              <a:rPr lang="en-US" sz="2400" b="1" baseline="30000" dirty="0"/>
              <a:t>11</a:t>
            </a:r>
            <a:r>
              <a:rPr lang="en-US" sz="2400" b="1" dirty="0"/>
              <a:t> </a:t>
            </a:r>
            <a:r>
              <a:rPr lang="en-US" sz="2400" dirty="0"/>
              <a:t>All these are the work of one and the same Spirit, and he distributes them to each one, just as he determines.</a:t>
            </a:r>
          </a:p>
        </p:txBody>
      </p:sp>
    </p:spTree>
    <p:extLst>
      <p:ext uri="{BB962C8B-B14F-4D97-AF65-F5344CB8AC3E}">
        <p14:creationId xmlns:p14="http://schemas.microsoft.com/office/powerpoint/2010/main" val="1986454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401205"/>
          </a:xfrm>
          <a:prstGeom prst="rect">
            <a:avLst/>
          </a:prstGeom>
        </p:spPr>
        <p:txBody>
          <a:bodyPr wrap="square">
            <a:spAutoFit/>
          </a:bodyPr>
          <a:lstStyle/>
          <a:p>
            <a:r>
              <a:rPr lang="en-US" sz="2800" dirty="0"/>
              <a:t>Nine manifestation gifts are listed in I Corinthians 12:7–</a:t>
            </a:r>
            <a:r>
              <a:rPr lang="en-US" sz="2800" dirty="0" smtClean="0"/>
              <a:t>11</a:t>
            </a:r>
            <a:endParaRPr lang="en-US" sz="2800" dirty="0"/>
          </a:p>
          <a:p>
            <a:pPr lvl="0"/>
            <a:r>
              <a:rPr lang="en-US" sz="2800" dirty="0"/>
              <a:t>Word of wisdom</a:t>
            </a:r>
          </a:p>
          <a:p>
            <a:pPr lvl="0"/>
            <a:r>
              <a:rPr lang="en-US" sz="2800" dirty="0"/>
              <a:t>Word of knowledge</a:t>
            </a:r>
          </a:p>
          <a:p>
            <a:pPr lvl="0"/>
            <a:r>
              <a:rPr lang="en-US" sz="2800" dirty="0"/>
              <a:t>Faith</a:t>
            </a:r>
          </a:p>
          <a:p>
            <a:pPr lvl="0"/>
            <a:r>
              <a:rPr lang="en-US" sz="2800" dirty="0"/>
              <a:t>Gifts of healing</a:t>
            </a:r>
          </a:p>
          <a:p>
            <a:pPr lvl="0"/>
            <a:r>
              <a:rPr lang="en-US" sz="2800" dirty="0"/>
              <a:t>Working of miracles</a:t>
            </a:r>
          </a:p>
          <a:p>
            <a:pPr lvl="0"/>
            <a:r>
              <a:rPr lang="en-US" sz="2800" dirty="0"/>
              <a:t>Prophecy</a:t>
            </a:r>
          </a:p>
          <a:p>
            <a:pPr lvl="0"/>
            <a:r>
              <a:rPr lang="en-US" sz="2800" dirty="0"/>
              <a:t>Discerning of spirits</a:t>
            </a:r>
          </a:p>
          <a:p>
            <a:pPr lvl="0"/>
            <a:r>
              <a:rPr lang="en-US" sz="2800" dirty="0"/>
              <a:t>Different kinds of tongues</a:t>
            </a:r>
          </a:p>
          <a:p>
            <a:pPr lvl="0"/>
            <a:r>
              <a:rPr lang="en-US" sz="2800" dirty="0"/>
              <a:t>Interpretation of tongues</a:t>
            </a:r>
          </a:p>
        </p:txBody>
      </p:sp>
    </p:spTree>
    <p:extLst>
      <p:ext uri="{BB962C8B-B14F-4D97-AF65-F5344CB8AC3E}">
        <p14:creationId xmlns:p14="http://schemas.microsoft.com/office/powerpoint/2010/main" val="3858925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0" y="0"/>
            <a:ext cx="9144000" cy="5143500"/>
          </a:xfrm>
          <a:prstGeom prst="rect">
            <a:avLst/>
          </a:prstGeom>
        </p:spPr>
      </p:pic>
      <p:sp>
        <p:nvSpPr>
          <p:cNvPr id="9" name="Rectangle 8"/>
          <p:cNvSpPr/>
          <p:nvPr/>
        </p:nvSpPr>
        <p:spPr>
          <a:xfrm>
            <a:off x="237472" y="0"/>
            <a:ext cx="8827799" cy="4462760"/>
          </a:xfrm>
          <a:prstGeom prst="rect">
            <a:avLst/>
          </a:prstGeom>
          <a:noFill/>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r>
              <a:rPr lang="en-US" sz="2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1 Corinthians 12:27-31</a:t>
            </a:r>
            <a:r>
              <a:rPr lang="en-US" sz="3200" b="1" dirty="0">
                <a:ln w="50800"/>
                <a:solidFill>
                  <a:schemeClr val="bg1">
                    <a:shade val="50000"/>
                  </a:schemeClr>
                </a:solidFill>
              </a:rPr>
              <a:t> </a:t>
            </a:r>
            <a:endParaRPr lang="en-US" sz="3200" b="1" dirty="0" smtClean="0">
              <a:ln w="50800"/>
              <a:solidFill>
                <a:schemeClr val="bg1">
                  <a:shade val="50000"/>
                </a:schemeClr>
              </a:solidFill>
            </a:endParaRPr>
          </a:p>
          <a:p>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Now </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you are the body of Christ, and each one of you is a part of it. </a:t>
            </a:r>
            <a:r>
              <a:rPr lang="en-US" sz="2800" b="1" baseline="30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28 </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And God has placed in the church first of all apostles, second prophets, third teachers, then miracles, then gifts of healing, of helping, of guidance, and of different kinds of tongues. </a:t>
            </a:r>
            <a:r>
              <a:rPr lang="en-US" sz="2800" b="1" baseline="30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29</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Are all apostles? Are all prophets? Are all teachers? Do all work miracles? </a:t>
            </a:r>
            <a:r>
              <a:rPr lang="en-US" sz="2800" b="1" baseline="30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30</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Do all have gifts of healing? Do all speak in tongues? Do all interpret? </a:t>
            </a:r>
            <a:r>
              <a:rPr lang="en-US" sz="2800" b="1" baseline="30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31</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Now eagerly desire the greater gifts. And yet I will show you the most excellent way.</a:t>
            </a:r>
          </a:p>
        </p:txBody>
      </p:sp>
    </p:spTree>
    <p:extLst>
      <p:ext uri="{BB962C8B-B14F-4D97-AF65-F5344CB8AC3E}">
        <p14:creationId xmlns:p14="http://schemas.microsoft.com/office/powerpoint/2010/main" val="1406595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250" y="371099"/>
            <a:ext cx="8931048" cy="830997"/>
          </a:xfrm>
          <a:prstGeom prst="rect">
            <a:avLst/>
          </a:prstGeom>
        </p:spPr>
        <p:txBody>
          <a:bodyPr wrap="square">
            <a:spAutoFit/>
          </a:bodyPr>
          <a:lstStyle/>
          <a:p>
            <a:r>
              <a:rPr lang="en-US" sz="4800" dirty="0">
                <a:solidFill>
                  <a:schemeClr val="bg1"/>
                </a:solidFill>
              </a:rPr>
              <a:t> </a:t>
            </a:r>
          </a:p>
        </p:txBody>
      </p:sp>
      <p:sp>
        <p:nvSpPr>
          <p:cNvPr id="2" name="Rectangle 1"/>
          <p:cNvSpPr/>
          <p:nvPr/>
        </p:nvSpPr>
        <p:spPr>
          <a:xfrm>
            <a:off x="103250" y="1"/>
            <a:ext cx="8931048" cy="5262980"/>
          </a:xfrm>
          <a:prstGeom prst="rect">
            <a:avLst/>
          </a:prstGeom>
        </p:spPr>
        <p:txBody>
          <a:bodyPr wrap="square">
            <a:spAutoFit/>
          </a:bodyPr>
          <a:lstStyle/>
          <a:p>
            <a:r>
              <a:rPr lang="en-US" sz="2800" b="1" i="1" dirty="0">
                <a:solidFill>
                  <a:schemeClr val="bg1"/>
                </a:solidFill>
              </a:rPr>
              <a:t>Acts 6:7 </a:t>
            </a:r>
            <a:r>
              <a:rPr lang="en-US" sz="2800" i="1" dirty="0">
                <a:solidFill>
                  <a:schemeClr val="bg1"/>
                </a:solidFill>
              </a:rPr>
              <a:t>So the word of God spread. The number of disciples in Jerusalem increased rapidly, and a large number of priests became obedient to the faith.</a:t>
            </a:r>
            <a:endParaRPr lang="en-US" sz="2800" dirty="0">
              <a:solidFill>
                <a:schemeClr val="bg1"/>
              </a:solidFill>
            </a:endParaRPr>
          </a:p>
          <a:p>
            <a:r>
              <a:rPr lang="en-US" sz="2800" i="1" dirty="0">
                <a:solidFill>
                  <a:schemeClr val="bg1"/>
                </a:solidFill>
              </a:rPr>
              <a:t> </a:t>
            </a:r>
            <a:endParaRPr lang="en-US" sz="2800" dirty="0">
              <a:solidFill>
                <a:schemeClr val="bg1"/>
              </a:solidFill>
            </a:endParaRPr>
          </a:p>
          <a:p>
            <a:r>
              <a:rPr lang="en-US" sz="2800" b="1" i="1" dirty="0">
                <a:solidFill>
                  <a:schemeClr val="bg1"/>
                </a:solidFill>
              </a:rPr>
              <a:t>Acts 12:24 </a:t>
            </a:r>
            <a:r>
              <a:rPr lang="en-US" sz="2800" i="1" dirty="0">
                <a:solidFill>
                  <a:schemeClr val="bg1"/>
                </a:solidFill>
              </a:rPr>
              <a:t>But the word of God continued to spread and flourish.</a:t>
            </a:r>
            <a:endParaRPr lang="en-US" sz="2800" dirty="0">
              <a:solidFill>
                <a:schemeClr val="bg1"/>
              </a:solidFill>
            </a:endParaRPr>
          </a:p>
          <a:p>
            <a:r>
              <a:rPr lang="en-US" sz="2800" i="1" dirty="0">
                <a:solidFill>
                  <a:schemeClr val="bg1"/>
                </a:solidFill>
              </a:rPr>
              <a:t> </a:t>
            </a:r>
            <a:endParaRPr lang="en-US" sz="2800" dirty="0">
              <a:solidFill>
                <a:schemeClr val="bg1"/>
              </a:solidFill>
            </a:endParaRPr>
          </a:p>
          <a:p>
            <a:r>
              <a:rPr lang="en-US" sz="2800" b="1" i="1" dirty="0">
                <a:solidFill>
                  <a:schemeClr val="bg1"/>
                </a:solidFill>
              </a:rPr>
              <a:t>Acts 16:5 </a:t>
            </a:r>
            <a:r>
              <a:rPr lang="en-US" sz="2800" i="1" dirty="0">
                <a:solidFill>
                  <a:schemeClr val="bg1"/>
                </a:solidFill>
              </a:rPr>
              <a:t>So the churches were strengthened in the faith and grew daily in number</a:t>
            </a:r>
            <a:endParaRPr lang="en-US" sz="2800" dirty="0">
              <a:solidFill>
                <a:schemeClr val="bg1"/>
              </a:solidFill>
            </a:endParaRPr>
          </a:p>
          <a:p>
            <a:r>
              <a:rPr lang="en-US" sz="2800" b="1" i="1" dirty="0">
                <a:solidFill>
                  <a:schemeClr val="bg1"/>
                </a:solidFill>
              </a:rPr>
              <a:t> </a:t>
            </a:r>
            <a:endParaRPr lang="en-US" sz="2800" dirty="0">
              <a:solidFill>
                <a:schemeClr val="bg1"/>
              </a:solidFill>
            </a:endParaRPr>
          </a:p>
          <a:p>
            <a:r>
              <a:rPr lang="en-US" sz="2800" b="1" i="1" dirty="0">
                <a:solidFill>
                  <a:schemeClr val="bg1"/>
                </a:solidFill>
              </a:rPr>
              <a:t>Acts 19:20 </a:t>
            </a:r>
            <a:r>
              <a:rPr lang="en-US" sz="2800" i="1" dirty="0">
                <a:solidFill>
                  <a:schemeClr val="bg1"/>
                </a:solidFill>
              </a:rPr>
              <a:t>In this way the word of the Lord spread widely and grew in power.</a:t>
            </a:r>
            <a:endParaRPr lang="en-US" sz="2800" dirty="0">
              <a:solidFill>
                <a:schemeClr val="bg1"/>
              </a:solidFill>
            </a:endParaRPr>
          </a:p>
        </p:txBody>
      </p:sp>
      <p:sp>
        <p:nvSpPr>
          <p:cNvPr id="7" name="TextBox 6"/>
          <p:cNvSpPr txBox="1"/>
          <p:nvPr/>
        </p:nvSpPr>
        <p:spPr>
          <a:xfrm>
            <a:off x="6236247" y="1602881"/>
            <a:ext cx="1713935" cy="461665"/>
          </a:xfrm>
          <a:prstGeom prst="rect">
            <a:avLst/>
          </a:prstGeom>
          <a:noFill/>
        </p:spPr>
        <p:txBody>
          <a:bodyPr wrap="square" rtlCol="0">
            <a:spAutoFit/>
          </a:bodyPr>
          <a:lstStyle/>
          <a:p>
            <a:r>
              <a:rPr lang="en-US" sz="2400" b="1" dirty="0">
                <a:solidFill>
                  <a:srgbClr val="000000"/>
                </a:solidFill>
              </a:rPr>
              <a:t>Exodus 3:14</a:t>
            </a:r>
            <a:r>
              <a:rPr lang="en-US" sz="2400" dirty="0">
                <a:solidFill>
                  <a:srgbClr val="000000"/>
                </a:solidFill>
              </a:rPr>
              <a:t> </a:t>
            </a:r>
          </a:p>
        </p:txBody>
      </p:sp>
      <p:pic>
        <p:nvPicPr>
          <p:cNvPr id="4" name="Picture 3"/>
          <p:cNvPicPr>
            <a:picLocks noChangeAspect="1"/>
          </p:cNvPicPr>
          <p:nvPr/>
        </p:nvPicPr>
        <p:blipFill>
          <a:blip r:embed="rId2"/>
          <a:stretch>
            <a:fillRect/>
          </a:stretch>
        </p:blipFill>
        <p:spPr>
          <a:xfrm>
            <a:off x="87056" y="82605"/>
            <a:ext cx="8947242" cy="4965719"/>
          </a:xfrm>
          <a:prstGeom prst="rect">
            <a:avLst/>
          </a:prstGeom>
        </p:spPr>
      </p:pic>
      <p:sp>
        <p:nvSpPr>
          <p:cNvPr id="6" name="Rectangle 5"/>
          <p:cNvSpPr/>
          <p:nvPr/>
        </p:nvSpPr>
        <p:spPr>
          <a:xfrm>
            <a:off x="231341" y="154677"/>
            <a:ext cx="6004906" cy="4832093"/>
          </a:xfrm>
          <a:prstGeom prst="rect">
            <a:avLst/>
          </a:prstGeom>
        </p:spPr>
        <p:txBody>
          <a:bodyPr wrap="square">
            <a:spAutoFit/>
          </a:bodyPr>
          <a:lstStyle/>
          <a:p>
            <a:r>
              <a:rPr lang="en-US" sz="2800" b="1" dirty="0"/>
              <a:t>1 Peter 4:10-11 </a:t>
            </a:r>
            <a:r>
              <a:rPr lang="en-US" sz="2800" dirty="0"/>
              <a:t>Each of you should use whatever gift you have received to serve others, as faithful stewards of God’s grace in its various forms. </a:t>
            </a:r>
            <a:r>
              <a:rPr lang="en-US" sz="2800" b="1" baseline="30000" dirty="0"/>
              <a:t>11</a:t>
            </a:r>
            <a:r>
              <a:rPr lang="en-US" sz="2800" b="1" dirty="0"/>
              <a:t> </a:t>
            </a:r>
            <a:r>
              <a:rPr lang="en-US" sz="2800" dirty="0"/>
              <a:t>If anyone speaks, they should do so as one who speaks the very words of God. If anyone serves, they should do so with the strength God provides, so that in all things God may be praised through Jesus Christ. To him be the glory and the power for ever and ever. Amen.</a:t>
            </a:r>
          </a:p>
        </p:txBody>
      </p:sp>
    </p:spTree>
    <p:extLst>
      <p:ext uri="{BB962C8B-B14F-4D97-AF65-F5344CB8AC3E}">
        <p14:creationId xmlns:p14="http://schemas.microsoft.com/office/powerpoint/2010/main" val="4073028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8831" y="1"/>
            <a:ext cx="4772117" cy="5143499"/>
          </a:xfrm>
          <a:prstGeom prst="rect">
            <a:avLst/>
          </a:prstGeom>
        </p:spPr>
      </p:pic>
      <p:sp>
        <p:nvSpPr>
          <p:cNvPr id="6" name="Rectangle 5"/>
          <p:cNvSpPr/>
          <p:nvPr/>
        </p:nvSpPr>
        <p:spPr>
          <a:xfrm>
            <a:off x="4646211" y="27208"/>
            <a:ext cx="4497790" cy="5632310"/>
          </a:xfrm>
          <a:prstGeom prst="rect">
            <a:avLst/>
          </a:prstGeom>
        </p:spPr>
        <p:txBody>
          <a:bodyPr wrap="square">
            <a:spAutoFit/>
          </a:bodyPr>
          <a:lstStyle/>
          <a:p>
            <a:r>
              <a:rPr lang="en-US" sz="2400" b="1" dirty="0"/>
              <a:t>1 Corinthians 13:1-3 </a:t>
            </a:r>
            <a:r>
              <a:rPr lang="en-US" sz="2400" dirty="0"/>
              <a:t>If I speak in the tongues of men or of angels, but do not have love, I am only a resounding gong or a clanging cymbal. </a:t>
            </a:r>
            <a:r>
              <a:rPr lang="en-US" sz="2400" b="1" baseline="30000" dirty="0"/>
              <a:t>2</a:t>
            </a:r>
            <a:r>
              <a:rPr lang="en-US" sz="2400" b="1" dirty="0"/>
              <a:t> </a:t>
            </a:r>
            <a:r>
              <a:rPr lang="en-US" sz="2400" dirty="0"/>
              <a:t>If I have the gift of prophecy and can fathom all mysteries and all knowledge, and if I have a faith that can move mountains, but do not have love, I am nothing. </a:t>
            </a:r>
            <a:r>
              <a:rPr lang="en-US" sz="2400" b="1" baseline="30000" dirty="0"/>
              <a:t>3</a:t>
            </a:r>
            <a:r>
              <a:rPr lang="en-US" sz="2400" b="1" dirty="0"/>
              <a:t> </a:t>
            </a:r>
            <a:r>
              <a:rPr lang="en-US" sz="2400" dirty="0"/>
              <a:t>If I give all I possess to the poor and give over my body to hardship that I may boast, but do not have love, I gain nothing.</a:t>
            </a:r>
          </a:p>
          <a:p>
            <a:r>
              <a:rPr lang="en-US" sz="2400" dirty="0"/>
              <a:t> </a:t>
            </a:r>
          </a:p>
          <a:p>
            <a:r>
              <a:rPr lang="en-US" sz="2400" b="1" dirty="0"/>
              <a:t> </a:t>
            </a:r>
            <a:endParaRPr lang="en-US" sz="2400" dirty="0"/>
          </a:p>
        </p:txBody>
      </p:sp>
    </p:spTree>
    <p:extLst>
      <p:ext uri="{BB962C8B-B14F-4D97-AF65-F5344CB8AC3E}">
        <p14:creationId xmlns:p14="http://schemas.microsoft.com/office/powerpoint/2010/main" val="457631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2" name="Rectangle 1"/>
          <p:cNvSpPr/>
          <p:nvPr/>
        </p:nvSpPr>
        <p:spPr>
          <a:xfrm>
            <a:off x="185850" y="209926"/>
            <a:ext cx="8879423" cy="4893647"/>
          </a:xfrm>
          <a:prstGeom prst="rect">
            <a:avLst/>
          </a:prstGeom>
        </p:spPr>
        <p:txBody>
          <a:bodyPr wrap="square">
            <a:spAutoFit/>
          </a:bodyPr>
          <a:lstStyle/>
          <a:p>
            <a:r>
              <a:rPr lang="en-US" sz="2400" b="1" dirty="0"/>
              <a:t>Galatians 5:18-26 </a:t>
            </a:r>
            <a:r>
              <a:rPr lang="en-US" sz="2400" dirty="0"/>
              <a:t>But if you are led by the Spirit, you are not under the law. </a:t>
            </a:r>
            <a:r>
              <a:rPr lang="en-US" sz="2400" b="1" baseline="30000" dirty="0"/>
              <a:t>19</a:t>
            </a:r>
            <a:r>
              <a:rPr lang="en-US" sz="2400" b="1" dirty="0"/>
              <a:t> </a:t>
            </a:r>
            <a:r>
              <a:rPr lang="en-US" sz="2400" dirty="0"/>
              <a:t>Now the works of the flesh are obvious: sexual immorality, impurity, depravity, </a:t>
            </a:r>
            <a:r>
              <a:rPr lang="en-US" sz="2400" b="1" baseline="30000" dirty="0"/>
              <a:t>20</a:t>
            </a:r>
            <a:r>
              <a:rPr lang="en-US" sz="2400" b="1" dirty="0"/>
              <a:t> </a:t>
            </a:r>
            <a:r>
              <a:rPr lang="en-US" sz="2400" dirty="0"/>
              <a:t>idolatry, sorcery, hostilities, strife, jealousy, outbursts of anger, selfish rivalries, dissensions, factions, </a:t>
            </a:r>
            <a:r>
              <a:rPr lang="en-US" sz="2400" b="1" baseline="30000" dirty="0"/>
              <a:t>21</a:t>
            </a:r>
            <a:r>
              <a:rPr lang="en-US" sz="2400" b="1" dirty="0"/>
              <a:t> </a:t>
            </a:r>
            <a:r>
              <a:rPr lang="en-US" sz="2400" dirty="0"/>
              <a:t>envying, murder, drunkenness, carousing, and similar things. I am warning you, as I had warned you before: Those who practice such things will not inherit the kingdom of God</a:t>
            </a:r>
            <a:r>
              <a:rPr lang="en-US" sz="2400" dirty="0" smtClean="0"/>
              <a:t>!</a:t>
            </a:r>
            <a:r>
              <a:rPr lang="en-US" sz="2400" b="1" baseline="30000" dirty="0" smtClean="0"/>
              <a:t>22</a:t>
            </a:r>
            <a:r>
              <a:rPr lang="en-US" sz="2400" b="1" dirty="0"/>
              <a:t> </a:t>
            </a:r>
            <a:r>
              <a:rPr lang="en-US" sz="2400" dirty="0"/>
              <a:t>But the fruit of the Spirit is love, joy, peace, patience, kindness, goodness, faithfulness, </a:t>
            </a:r>
            <a:r>
              <a:rPr lang="en-US" sz="2400" b="1" baseline="30000" dirty="0"/>
              <a:t>23</a:t>
            </a:r>
            <a:r>
              <a:rPr lang="en-US" sz="2400" b="1" dirty="0"/>
              <a:t> </a:t>
            </a:r>
            <a:r>
              <a:rPr lang="en-US" sz="2400" dirty="0"/>
              <a:t>gentleness, and self-control. Against such things there is no law. </a:t>
            </a:r>
            <a:r>
              <a:rPr lang="en-US" sz="2400" b="1" baseline="30000" dirty="0"/>
              <a:t>24</a:t>
            </a:r>
            <a:r>
              <a:rPr lang="en-US" sz="2400" b="1" dirty="0"/>
              <a:t> </a:t>
            </a:r>
            <a:r>
              <a:rPr lang="en-US" sz="2400" dirty="0"/>
              <a:t>Now those who belong to Christ have crucified the flesh with its passions and desires. </a:t>
            </a:r>
            <a:r>
              <a:rPr lang="en-US" sz="2400" b="1" baseline="30000" dirty="0"/>
              <a:t>25</a:t>
            </a:r>
            <a:r>
              <a:rPr lang="en-US" sz="2400" b="1" dirty="0"/>
              <a:t> </a:t>
            </a:r>
            <a:r>
              <a:rPr lang="en-US" sz="2400" dirty="0"/>
              <a:t>If we live by the Spirit, let us also behave in accordance with the Spirit. </a:t>
            </a:r>
            <a:r>
              <a:rPr lang="en-US" sz="2400" b="1" baseline="30000" dirty="0"/>
              <a:t>26</a:t>
            </a:r>
            <a:r>
              <a:rPr lang="en-US" sz="2400" b="1" dirty="0"/>
              <a:t> </a:t>
            </a:r>
            <a:r>
              <a:rPr lang="en-US" sz="2400" dirty="0"/>
              <a:t>Let us not become conceited, provoking one another, being jealous of one another.</a:t>
            </a:r>
          </a:p>
        </p:txBody>
      </p:sp>
    </p:spTree>
    <p:extLst>
      <p:ext uri="{BB962C8B-B14F-4D97-AF65-F5344CB8AC3E}">
        <p14:creationId xmlns:p14="http://schemas.microsoft.com/office/powerpoint/2010/main" val="1394585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4274</TotalTime>
  <Words>137</Words>
  <Application>Microsoft Macintosh PowerPoint</Application>
  <PresentationFormat>On-screen Show (16:9)</PresentationFormat>
  <Paragraphs>74</Paragraphs>
  <Slides>18</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2" baseType="lpstr">
      <vt:lpstr>Arial</vt:lpstr>
      <vt:lpstr>Calibri</vt: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Microsoft Office User</cp:lastModifiedBy>
  <cp:revision>215</cp:revision>
  <dcterms:created xsi:type="dcterms:W3CDTF">2016-08-27T22:55:59Z</dcterms:created>
  <dcterms:modified xsi:type="dcterms:W3CDTF">2017-02-07T19:54:23Z</dcterms:modified>
</cp:coreProperties>
</file>